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8"/>
  </p:notesMasterIdLst>
  <p:sldIdLst>
    <p:sldId id="322" r:id="rId3"/>
    <p:sldId id="332" r:id="rId4"/>
    <p:sldId id="337" r:id="rId5"/>
    <p:sldId id="320" r:id="rId6"/>
    <p:sldId id="326" r:id="rId7"/>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411662A-095D-4357-A60B-F4974A62E4D4}">
          <p14:sldIdLst>
            <p14:sldId id="322"/>
            <p14:sldId id="332"/>
            <p14:sldId id="337"/>
            <p14:sldId id="320"/>
            <p14:sldId id="32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CC"/>
    <a:srgbClr val="00A885"/>
    <a:srgbClr val="F155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695" autoAdjust="0"/>
  </p:normalViewPr>
  <p:slideViewPr>
    <p:cSldViewPr showGuides="1">
      <p:cViewPr varScale="1">
        <p:scale>
          <a:sx n="75" d="100"/>
          <a:sy n="75" d="100"/>
        </p:scale>
        <p:origin x="931" y="62"/>
      </p:cViewPr>
      <p:guideLst>
        <p:guide orient="horz" pos="2160"/>
        <p:guide pos="3840"/>
      </p:guideLst>
    </p:cSldViewPr>
  </p:slideViewPr>
  <p:notesTextViewPr>
    <p:cViewPr>
      <p:scale>
        <a:sx n="1" d="1"/>
        <a:sy n="1" d="1"/>
      </p:scale>
      <p:origin x="0" y="0"/>
    </p:cViewPr>
  </p:notesTextViewPr>
  <p:sorterViewPr>
    <p:cViewPr>
      <p:scale>
        <a:sx n="100" d="100"/>
        <a:sy n="100" d="100"/>
      </p:scale>
      <p:origin x="0" y="-4738"/>
    </p:cViewPr>
  </p:sorterViewPr>
  <p:notesViewPr>
    <p:cSldViewPr>
      <p:cViewPr varScale="1">
        <p:scale>
          <a:sx n="79" d="100"/>
          <a:sy n="79" d="100"/>
        </p:scale>
        <p:origin x="310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8" cy="511731"/>
          </a:xfrm>
          <a:prstGeom prst="rect">
            <a:avLst/>
          </a:prstGeom>
        </p:spPr>
        <p:txBody>
          <a:bodyPr vert="horz" lIns="95483" tIns="47741" rIns="95483" bIns="47741" rtlCol="0"/>
          <a:lstStyle>
            <a:lvl1pPr algn="l">
              <a:defRPr sz="1300"/>
            </a:lvl1pPr>
          </a:lstStyle>
          <a:p>
            <a:endParaRPr lang="en-US"/>
          </a:p>
        </p:txBody>
      </p:sp>
      <p:sp>
        <p:nvSpPr>
          <p:cNvPr id="3" name="Date Placeholder 2"/>
          <p:cNvSpPr>
            <a:spLocks noGrp="1"/>
          </p:cNvSpPr>
          <p:nvPr>
            <p:ph type="dt" idx="1"/>
          </p:nvPr>
        </p:nvSpPr>
        <p:spPr>
          <a:xfrm>
            <a:off x="4023991" y="0"/>
            <a:ext cx="3078428" cy="511731"/>
          </a:xfrm>
          <a:prstGeom prst="rect">
            <a:avLst/>
          </a:prstGeom>
        </p:spPr>
        <p:txBody>
          <a:bodyPr vert="horz" lIns="95483" tIns="47741" rIns="95483" bIns="47741" rtlCol="0"/>
          <a:lstStyle>
            <a:lvl1pPr algn="r">
              <a:defRPr sz="1300"/>
            </a:lvl1pPr>
          </a:lstStyle>
          <a:p>
            <a:fld id="{EE1B60E7-371F-4D57-A57E-BBE80A4B8E3F}" type="datetimeFigureOut">
              <a:rPr lang="en-US" smtClean="0"/>
              <a:t>11/25/2019</a:t>
            </a:fld>
            <a:endParaRPr lang="en-US"/>
          </a:p>
        </p:txBody>
      </p:sp>
      <p:sp>
        <p:nvSpPr>
          <p:cNvPr id="4" name="Slide Image Placeholder 3"/>
          <p:cNvSpPr>
            <a:spLocks noGrp="1" noRot="1" noChangeAspect="1"/>
          </p:cNvSpPr>
          <p:nvPr>
            <p:ph type="sldImg" idx="2"/>
          </p:nvPr>
        </p:nvSpPr>
        <p:spPr>
          <a:xfrm>
            <a:off x="139700" y="766763"/>
            <a:ext cx="6824663" cy="3838575"/>
          </a:xfrm>
          <a:prstGeom prst="rect">
            <a:avLst/>
          </a:prstGeom>
          <a:noFill/>
          <a:ln w="12700">
            <a:solidFill>
              <a:prstClr val="black"/>
            </a:solidFill>
          </a:ln>
        </p:spPr>
        <p:txBody>
          <a:bodyPr vert="horz" lIns="95483" tIns="47741" rIns="95483" bIns="47741" rtlCol="0" anchor="ctr"/>
          <a:lstStyle/>
          <a:p>
            <a:endParaRPr lang="en-US"/>
          </a:p>
        </p:txBody>
      </p:sp>
      <p:sp>
        <p:nvSpPr>
          <p:cNvPr id="5" name="Notes Placeholder 4"/>
          <p:cNvSpPr>
            <a:spLocks noGrp="1"/>
          </p:cNvSpPr>
          <p:nvPr>
            <p:ph type="body" sz="quarter" idx="3"/>
          </p:nvPr>
        </p:nvSpPr>
        <p:spPr>
          <a:xfrm>
            <a:off x="710407" y="4861442"/>
            <a:ext cx="5683250" cy="4605576"/>
          </a:xfrm>
          <a:prstGeom prst="rect">
            <a:avLst/>
          </a:prstGeom>
        </p:spPr>
        <p:txBody>
          <a:bodyPr vert="horz" lIns="95483" tIns="47741" rIns="95483" bIns="4774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8428" cy="511731"/>
          </a:xfrm>
          <a:prstGeom prst="rect">
            <a:avLst/>
          </a:prstGeom>
        </p:spPr>
        <p:txBody>
          <a:bodyPr vert="horz" lIns="95483" tIns="47741" rIns="95483" bIns="47741" rtlCol="0" anchor="b"/>
          <a:lstStyle>
            <a:lvl1pPr algn="l">
              <a:defRPr sz="1300"/>
            </a:lvl1pPr>
          </a:lstStyle>
          <a:p>
            <a:endParaRPr lang="en-US"/>
          </a:p>
        </p:txBody>
      </p:sp>
      <p:sp>
        <p:nvSpPr>
          <p:cNvPr id="7" name="Slide Number Placeholder 6"/>
          <p:cNvSpPr>
            <a:spLocks noGrp="1"/>
          </p:cNvSpPr>
          <p:nvPr>
            <p:ph type="sldNum" sz="quarter" idx="5"/>
          </p:nvPr>
        </p:nvSpPr>
        <p:spPr>
          <a:xfrm>
            <a:off x="4023991" y="9721106"/>
            <a:ext cx="3078428" cy="511731"/>
          </a:xfrm>
          <a:prstGeom prst="rect">
            <a:avLst/>
          </a:prstGeom>
        </p:spPr>
        <p:txBody>
          <a:bodyPr vert="horz" lIns="95483" tIns="47741" rIns="95483" bIns="47741" rtlCol="0" anchor="b"/>
          <a:lstStyle>
            <a:lvl1pPr algn="r">
              <a:defRPr sz="1300"/>
            </a:lvl1pPr>
          </a:lstStyle>
          <a:p>
            <a:fld id="{A21C98BF-1260-4AF7-933C-4C5680798064}" type="slidenum">
              <a:rPr lang="en-US" smtClean="0"/>
              <a:t>‹#›</a:t>
            </a:fld>
            <a:endParaRPr lang="en-US"/>
          </a:p>
        </p:txBody>
      </p:sp>
    </p:spTree>
    <p:extLst>
      <p:ext uri="{BB962C8B-B14F-4D97-AF65-F5344CB8AC3E}">
        <p14:creationId xmlns:p14="http://schemas.microsoft.com/office/powerpoint/2010/main" val="124378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38575"/>
          </a:xfrm>
        </p:spPr>
      </p:sp>
      <p:sp>
        <p:nvSpPr>
          <p:cNvPr id="3" name="Notes Placeholder 2"/>
          <p:cNvSpPr>
            <a:spLocks noGrp="1"/>
          </p:cNvSpPr>
          <p:nvPr>
            <p:ph type="body" idx="1"/>
          </p:nvPr>
        </p:nvSpPr>
        <p:spPr/>
        <p:txBody>
          <a:bodyPr/>
          <a:lstStyle/>
          <a:p>
            <a:pPr defTabSz="954829">
              <a:defRPr/>
            </a:pPr>
            <a:endParaRPr lang="en-NZ" dirty="0"/>
          </a:p>
          <a:p>
            <a:pPr defTabSz="954829">
              <a:defRPr/>
            </a:pPr>
            <a:r>
              <a:rPr lang="en-NZ" dirty="0" smtClean="0"/>
              <a:t>Tena </a:t>
            </a:r>
            <a:r>
              <a:rPr lang="en-NZ" dirty="0" err="1" smtClean="0"/>
              <a:t>koutou</a:t>
            </a:r>
            <a:r>
              <a:rPr lang="en-NZ" baseline="0" dirty="0" smtClean="0"/>
              <a:t> </a:t>
            </a:r>
            <a:r>
              <a:rPr lang="en-NZ" baseline="0" dirty="0" err="1" smtClean="0"/>
              <a:t>katoa</a:t>
            </a:r>
            <a:r>
              <a:rPr lang="en-NZ" baseline="0" dirty="0" smtClean="0"/>
              <a:t>. </a:t>
            </a:r>
          </a:p>
          <a:p>
            <a:pPr defTabSz="954829">
              <a:defRPr/>
            </a:pPr>
            <a:endParaRPr lang="en-NZ" baseline="0" dirty="0" smtClean="0"/>
          </a:p>
          <a:p>
            <a:pPr defTabSz="954829">
              <a:defRPr/>
            </a:pPr>
            <a:r>
              <a:rPr lang="en-NZ" baseline="0" dirty="0" smtClean="0"/>
              <a:t>Ngati Tuwharetoa Geothermal Assets Ltd. is an iwi-based geothermal business operating at the Kawerau Geothermal Field, supplying process heat in the form of steam to its industrial partners and to generate 21 MW of renewable electricity. </a:t>
            </a:r>
          </a:p>
          <a:p>
            <a:pPr defTabSz="954829">
              <a:defRPr/>
            </a:pPr>
            <a:endParaRPr lang="en-NZ" baseline="0" dirty="0" smtClean="0"/>
          </a:p>
          <a:p>
            <a:pPr defTabSz="954829">
              <a:defRPr/>
            </a:pPr>
            <a:r>
              <a:rPr lang="en-NZ" baseline="0" dirty="0" smtClean="0"/>
              <a:t>We pride ourselves in providing renewable, reliable, iwi energy, enabling our industrial partners to transition into the low-carbon future.    </a:t>
            </a:r>
            <a:endParaRPr lang="en-NZ" dirty="0"/>
          </a:p>
        </p:txBody>
      </p:sp>
      <p:sp>
        <p:nvSpPr>
          <p:cNvPr id="4" name="Slide Number Placeholder 3"/>
          <p:cNvSpPr>
            <a:spLocks noGrp="1"/>
          </p:cNvSpPr>
          <p:nvPr>
            <p:ph type="sldNum" sz="quarter" idx="10"/>
          </p:nvPr>
        </p:nvSpPr>
        <p:spPr/>
        <p:txBody>
          <a:bodyPr/>
          <a:lstStyle/>
          <a:p>
            <a:fld id="{A21C98BF-1260-4AF7-933C-4C5680798064}" type="slidenum">
              <a:rPr lang="en-US" smtClean="0"/>
              <a:t>1</a:t>
            </a:fld>
            <a:endParaRPr lang="en-US"/>
          </a:p>
        </p:txBody>
      </p:sp>
    </p:spTree>
    <p:extLst>
      <p:ext uri="{BB962C8B-B14F-4D97-AF65-F5344CB8AC3E}">
        <p14:creationId xmlns:p14="http://schemas.microsoft.com/office/powerpoint/2010/main" val="240957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38575"/>
          </a:xfrm>
        </p:spPr>
      </p:sp>
      <p:sp>
        <p:nvSpPr>
          <p:cNvPr id="3" name="Notes Placeholder 2"/>
          <p:cNvSpPr>
            <a:spLocks noGrp="1"/>
          </p:cNvSpPr>
          <p:nvPr>
            <p:ph type="body" idx="1"/>
          </p:nvPr>
        </p:nvSpPr>
        <p:spPr/>
        <p:txBody>
          <a:bodyPr/>
          <a:lstStyle/>
          <a:p>
            <a:pPr defTabSz="954829">
              <a:defRPr/>
            </a:pPr>
            <a:r>
              <a:rPr lang="en-NZ" dirty="0" smtClean="0"/>
              <a:t>We</a:t>
            </a:r>
            <a:r>
              <a:rPr lang="en-NZ" baseline="0" dirty="0" smtClean="0"/>
              <a:t> continue to provide geothermal process heat to the Kawerau Industrial Complex, the world’s largest geothermal process heat user, using around 5-6 PJ of thermal energy in the different process plant operations, displacing around 90% of the green house gas emissions that would otherwise be produced if the process steam is produced from gas boilers.</a:t>
            </a:r>
          </a:p>
          <a:p>
            <a:pPr defTabSz="954829">
              <a:defRPr/>
            </a:pPr>
            <a:endParaRPr lang="en-NZ" baseline="0" dirty="0" smtClean="0"/>
          </a:p>
          <a:p>
            <a:pPr defTabSz="954829">
              <a:defRPr/>
            </a:pPr>
            <a:r>
              <a:rPr lang="en-NZ" baseline="0" dirty="0" smtClean="0"/>
              <a:t>The Kawerau Industrial Complex includes pulp, paper and timber industries, with the new addition of milk processing through the </a:t>
            </a:r>
            <a:r>
              <a:rPr lang="en-NZ" baseline="0" dirty="0" err="1" smtClean="0"/>
              <a:t>Waiuu</a:t>
            </a:r>
            <a:r>
              <a:rPr lang="en-NZ" baseline="0" dirty="0" smtClean="0"/>
              <a:t> Dairy plant. The long-term and increasing utilisation of geothermal process heat in Kawerau highlights the reliability and maturity of the technologies available to support the transition of industrial energy from fossil fuel-raised steam to geothermal process heat.</a:t>
            </a:r>
          </a:p>
          <a:p>
            <a:pPr defTabSz="954829">
              <a:defRPr/>
            </a:pPr>
            <a:endParaRPr lang="en-NZ" baseline="0" dirty="0" smtClean="0"/>
          </a:p>
          <a:p>
            <a:pPr defTabSz="954829">
              <a:defRPr/>
            </a:pPr>
            <a:r>
              <a:rPr lang="en-NZ" baseline="0" dirty="0" smtClean="0"/>
              <a:t>The excess process steam and process water that are not utilised by the industrial complex are used to generate 21MW of electricity, enough to power 25,000 New Zealand homes per year, contributing to the country’s 84% renewable electricity generation.</a:t>
            </a:r>
          </a:p>
          <a:p>
            <a:pPr defTabSz="954829">
              <a:defRPr/>
            </a:pPr>
            <a:endParaRPr lang="en-NZ" baseline="0" dirty="0" smtClean="0"/>
          </a:p>
          <a:p>
            <a:pPr defTabSz="954829">
              <a:defRPr/>
            </a:pPr>
            <a:r>
              <a:rPr lang="en-NZ" baseline="0" dirty="0" smtClean="0"/>
              <a:t>Our geothermal operations help ensure that 40% of the total energy consumed in New Zealand are from renewable sources. </a:t>
            </a:r>
            <a:endParaRPr lang="en-NZ" dirty="0"/>
          </a:p>
        </p:txBody>
      </p:sp>
      <p:sp>
        <p:nvSpPr>
          <p:cNvPr id="4" name="Slide Number Placeholder 3"/>
          <p:cNvSpPr>
            <a:spLocks noGrp="1"/>
          </p:cNvSpPr>
          <p:nvPr>
            <p:ph type="sldNum" sz="quarter" idx="10"/>
          </p:nvPr>
        </p:nvSpPr>
        <p:spPr/>
        <p:txBody>
          <a:bodyPr/>
          <a:lstStyle/>
          <a:p>
            <a:pPr defTabSz="954829">
              <a:defRPr/>
            </a:pPr>
            <a:fld id="{A21C98BF-1260-4AF7-933C-4C5680798064}" type="slidenum">
              <a:rPr lang="en-US">
                <a:solidFill>
                  <a:prstClr val="black"/>
                </a:solidFill>
                <a:latin typeface="Calibri"/>
              </a:rPr>
              <a:pPr defTabSz="954829">
                <a:defRPr/>
              </a:pPr>
              <a:t>2</a:t>
            </a:fld>
            <a:endParaRPr lang="en-US">
              <a:solidFill>
                <a:prstClr val="black"/>
              </a:solidFill>
              <a:latin typeface="Calibri"/>
            </a:endParaRPr>
          </a:p>
        </p:txBody>
      </p:sp>
    </p:spTree>
    <p:extLst>
      <p:ext uri="{BB962C8B-B14F-4D97-AF65-F5344CB8AC3E}">
        <p14:creationId xmlns:p14="http://schemas.microsoft.com/office/powerpoint/2010/main" val="3582629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38575"/>
          </a:xfrm>
        </p:spPr>
      </p:sp>
      <p:sp>
        <p:nvSpPr>
          <p:cNvPr id="3" name="Notes Placeholder 2"/>
          <p:cNvSpPr>
            <a:spLocks noGrp="1"/>
          </p:cNvSpPr>
          <p:nvPr>
            <p:ph type="body" idx="1"/>
          </p:nvPr>
        </p:nvSpPr>
        <p:spPr/>
        <p:txBody>
          <a:bodyPr/>
          <a:lstStyle/>
          <a:p>
            <a:pPr defTabSz="954829">
              <a:defRPr/>
            </a:pPr>
            <a:r>
              <a:rPr lang="en-NZ" dirty="0" smtClean="0"/>
              <a:t>Our</a:t>
            </a:r>
            <a:r>
              <a:rPr lang="en-NZ" baseline="0" dirty="0" smtClean="0"/>
              <a:t> recent updates highlight the continued organic growth of our operations, through new or increased geothermal energy utilisation.  </a:t>
            </a:r>
            <a:endParaRPr lang="en-NZ" dirty="0" smtClean="0"/>
          </a:p>
          <a:p>
            <a:pPr defTabSz="954829">
              <a:defRPr/>
            </a:pPr>
            <a:endParaRPr lang="en-NZ" dirty="0" smtClean="0"/>
          </a:p>
          <a:p>
            <a:pPr defTabSz="954829">
              <a:defRPr/>
            </a:pPr>
            <a:r>
              <a:rPr lang="en-NZ" dirty="0" smtClean="0"/>
              <a:t>Since</a:t>
            </a:r>
            <a:r>
              <a:rPr lang="en-NZ" baseline="0" dirty="0" smtClean="0"/>
              <a:t> our company update last year, NTGA has started supplying high-pressure geothermal clean process steam to the </a:t>
            </a:r>
            <a:r>
              <a:rPr lang="en-NZ" baseline="0" dirty="0" err="1" smtClean="0"/>
              <a:t>Waiuu</a:t>
            </a:r>
            <a:r>
              <a:rPr lang="en-NZ" baseline="0" dirty="0" smtClean="0"/>
              <a:t> Dairy plant for drying milk, and to Oji Fibre Solutions, to replace one of their fossil-based boilers. The combined additional energy supplied to these new partners  is around 18-20 </a:t>
            </a:r>
            <a:r>
              <a:rPr lang="en-NZ" baseline="0" dirty="0" err="1" smtClean="0"/>
              <a:t>MWth</a:t>
            </a:r>
            <a:r>
              <a:rPr lang="en-NZ" baseline="0" dirty="0" smtClean="0"/>
              <a:t> on the back of a new tube bundle for one of our clean steam plant’s shell and tube heat exchangers.</a:t>
            </a:r>
          </a:p>
          <a:p>
            <a:pPr defTabSz="954829">
              <a:defRPr/>
            </a:pPr>
            <a:endParaRPr lang="en-NZ" baseline="0" dirty="0" smtClean="0"/>
          </a:p>
          <a:p>
            <a:pPr defTabSz="954829">
              <a:defRPr/>
            </a:pPr>
            <a:r>
              <a:rPr lang="en-NZ" dirty="0" smtClean="0"/>
              <a:t>We have also successfully</a:t>
            </a:r>
            <a:r>
              <a:rPr lang="en-NZ" baseline="0" dirty="0" smtClean="0"/>
              <a:t> d</a:t>
            </a:r>
            <a:r>
              <a:rPr lang="en-NZ" dirty="0" smtClean="0"/>
              <a:t>rilled</a:t>
            </a:r>
            <a:r>
              <a:rPr lang="en-NZ" baseline="0" dirty="0" smtClean="0"/>
              <a:t> and tested a new production well, with flow test results indicating at least 30 </a:t>
            </a:r>
            <a:r>
              <a:rPr lang="en-NZ" baseline="0" dirty="0" err="1" smtClean="0"/>
              <a:t>MWe</a:t>
            </a:r>
            <a:r>
              <a:rPr lang="en-NZ" baseline="0" dirty="0" smtClean="0"/>
              <a:t> or 252 </a:t>
            </a:r>
            <a:r>
              <a:rPr lang="en-NZ" baseline="0" dirty="0" err="1" smtClean="0"/>
              <a:t>MWth</a:t>
            </a:r>
            <a:r>
              <a:rPr lang="en-NZ" baseline="0" dirty="0" smtClean="0"/>
              <a:t> production capacity. This </a:t>
            </a:r>
            <a:r>
              <a:rPr lang="en-NZ" baseline="0" smtClean="0"/>
              <a:t>additional production capacity </a:t>
            </a:r>
            <a:r>
              <a:rPr lang="en-NZ" baseline="0" dirty="0" smtClean="0"/>
              <a:t>ensures stable supply to our partners and proves the availability of the consented resource from the reservoir to the wellhead. </a:t>
            </a:r>
            <a:endParaRPr lang="en-NZ" dirty="0" smtClean="0"/>
          </a:p>
          <a:p>
            <a:pPr defTabSz="954829">
              <a:defRPr/>
            </a:pPr>
            <a:endParaRPr lang="en-NZ" dirty="0" smtClean="0"/>
          </a:p>
        </p:txBody>
      </p:sp>
      <p:sp>
        <p:nvSpPr>
          <p:cNvPr id="4" name="Slide Number Placeholder 3"/>
          <p:cNvSpPr>
            <a:spLocks noGrp="1"/>
          </p:cNvSpPr>
          <p:nvPr>
            <p:ph type="sldNum" sz="quarter" idx="10"/>
          </p:nvPr>
        </p:nvSpPr>
        <p:spPr/>
        <p:txBody>
          <a:bodyPr/>
          <a:lstStyle/>
          <a:p>
            <a:fld id="{A21C98BF-1260-4AF7-933C-4C5680798064}"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7655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38575"/>
          </a:xfrm>
        </p:spPr>
      </p:sp>
      <p:sp>
        <p:nvSpPr>
          <p:cNvPr id="3" name="Notes Placeholder 2"/>
          <p:cNvSpPr>
            <a:spLocks noGrp="1"/>
          </p:cNvSpPr>
          <p:nvPr>
            <p:ph type="body" idx="1"/>
          </p:nvPr>
        </p:nvSpPr>
        <p:spPr/>
        <p:txBody>
          <a:bodyPr/>
          <a:lstStyle/>
          <a:p>
            <a:r>
              <a:rPr lang="en-NZ" dirty="0" smtClean="0"/>
              <a:t>Looking ahead, NTGA’s </a:t>
            </a:r>
            <a:r>
              <a:rPr lang="en-NZ" baseline="0" dirty="0" smtClean="0"/>
              <a:t>renewable iwi energy logo will start appearing on the products from the Kawerau Industrial Complex, highlighting the origin and the energy used to create these products. We plan to attach this logo on more products that are keen to transition to or expand their use of renewable iwi energy from Kawerau. </a:t>
            </a:r>
          </a:p>
          <a:p>
            <a:endParaRPr lang="en-NZ" baseline="0" dirty="0" smtClean="0"/>
          </a:p>
          <a:p>
            <a:r>
              <a:rPr lang="en-NZ" baseline="0" dirty="0" smtClean="0"/>
              <a:t>NTGA is well-placed to provide both low-emissions process heat and electricity to New Zealand industries. Our existing consents and available energy enable industries to transition to low-emissions fuels. Transitioning to low-emissions process heat sources in the process industries is one of the key pathways to a low-carbon economy. </a:t>
            </a:r>
          </a:p>
          <a:p>
            <a:endParaRPr lang="en-NZ" baseline="0" dirty="0" smtClean="0"/>
          </a:p>
          <a:p>
            <a:r>
              <a:rPr lang="en-NZ" baseline="0" dirty="0" smtClean="0"/>
              <a:t>We also have the potential for additional geothermal power plant development as electricity demand rises with the electrification of the transportation and industrial sectors.</a:t>
            </a:r>
          </a:p>
          <a:p>
            <a:endParaRPr lang="en-NZ" baseline="0" dirty="0" smtClean="0"/>
          </a:p>
          <a:p>
            <a:r>
              <a:rPr lang="en-NZ" baseline="0" dirty="0" smtClean="0"/>
              <a:t>All these ensures that we have opportunities to grow the business and continue to deliver socio-economic benefits to our owners, the local town of Kawerau and the wider Bay of Plenty region of New Zealand. </a:t>
            </a:r>
          </a:p>
        </p:txBody>
      </p:sp>
      <p:sp>
        <p:nvSpPr>
          <p:cNvPr id="4" name="Slide Number Placeholder 3"/>
          <p:cNvSpPr>
            <a:spLocks noGrp="1"/>
          </p:cNvSpPr>
          <p:nvPr>
            <p:ph type="sldNum" sz="quarter" idx="10"/>
          </p:nvPr>
        </p:nvSpPr>
        <p:spPr/>
        <p:txBody>
          <a:bodyPr/>
          <a:lstStyle/>
          <a:p>
            <a:fld id="{A21C98BF-1260-4AF7-933C-4C5680798064}" type="slidenum">
              <a:rPr lang="en-US" smtClean="0"/>
              <a:t>4</a:t>
            </a:fld>
            <a:endParaRPr lang="en-US"/>
          </a:p>
        </p:txBody>
      </p:sp>
    </p:spTree>
    <p:extLst>
      <p:ext uri="{BB962C8B-B14F-4D97-AF65-F5344CB8AC3E}">
        <p14:creationId xmlns:p14="http://schemas.microsoft.com/office/powerpoint/2010/main" val="1912144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6763"/>
            <a:ext cx="6824663" cy="3838575"/>
          </a:xfrm>
        </p:spPr>
      </p:sp>
      <p:sp>
        <p:nvSpPr>
          <p:cNvPr id="3" name="Notes Placeholder 2"/>
          <p:cNvSpPr>
            <a:spLocks noGrp="1"/>
          </p:cNvSpPr>
          <p:nvPr>
            <p:ph type="body" idx="1"/>
          </p:nvPr>
        </p:nvSpPr>
        <p:spPr/>
        <p:txBody>
          <a:bodyPr/>
          <a:lstStyle/>
          <a:p>
            <a:pPr defTabSz="954829">
              <a:defRPr/>
            </a:pPr>
            <a:endParaRPr lang="en-NZ" dirty="0"/>
          </a:p>
        </p:txBody>
      </p:sp>
      <p:sp>
        <p:nvSpPr>
          <p:cNvPr id="4" name="Slide Number Placeholder 3"/>
          <p:cNvSpPr>
            <a:spLocks noGrp="1"/>
          </p:cNvSpPr>
          <p:nvPr>
            <p:ph type="sldNum" sz="quarter" idx="10"/>
          </p:nvPr>
        </p:nvSpPr>
        <p:spPr/>
        <p:txBody>
          <a:bodyPr/>
          <a:lstStyle/>
          <a:p>
            <a:fld id="{A21C98BF-1260-4AF7-933C-4C5680798064}"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888050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A80035A-FD80-46DF-89C3-C164B8E26758}" type="datetimeFigureOut">
              <a:rPr lang="en-US" smtClean="0">
                <a:solidFill>
                  <a:prstClr val="black">
                    <a:tint val="75000"/>
                  </a:prstClr>
                </a:solidFill>
              </a:rPr>
              <a:pPr/>
              <a:t>11/25/2019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46CEB0F-6F70-4883-991C-25F76AF394E3}"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CD5785-8A43-4CC4-A705-D4AA7E8DB57F}" type="datetimeFigureOut">
              <a:rPr lang="en-US" smtClean="0">
                <a:solidFill>
                  <a:prstClr val="black">
                    <a:tint val="75000"/>
                  </a:prstClr>
                </a:solidFill>
              </a:rPr>
              <a:pPr/>
              <a:t>11/25/2019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47031340"/>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5520" y="359803"/>
            <a:ext cx="8496944" cy="648072"/>
          </a:xfrm>
        </p:spPr>
        <p:txBody>
          <a:bodyPr anchor="b">
            <a:noAutofit/>
          </a:bodyPr>
          <a:lstStyle/>
          <a:p>
            <a:pPr algn="l">
              <a:lnSpc>
                <a:spcPts val="5000"/>
              </a:lnSpc>
            </a:pPr>
            <a:r>
              <a:rPr lang="en-NZ" sz="3200" b="1" dirty="0">
                <a:solidFill>
                  <a:prstClr val="black"/>
                </a:solidFill>
                <a:latin typeface="Arial" panose="020B0604020202020204" pitchFamily="34" charset="0"/>
                <a:cs typeface="Arial" panose="020B0604020202020204" pitchFamily="34" charset="0"/>
              </a:rPr>
              <a:t>Kawerau Industrial Complex</a:t>
            </a:r>
            <a:endParaRPr lang="en-NZ" sz="3200" b="1" dirty="0">
              <a:latin typeface="Myriad Pro" panose="020B0503030403020204" pitchFamily="34" charset="0"/>
            </a:endParaRPr>
          </a:p>
        </p:txBody>
      </p:sp>
      <p:sp>
        <p:nvSpPr>
          <p:cNvPr id="5" name="TextBox 4"/>
          <p:cNvSpPr txBox="1"/>
          <p:nvPr/>
        </p:nvSpPr>
        <p:spPr>
          <a:xfrm>
            <a:off x="9984432" y="6381329"/>
            <a:ext cx="576064" cy="276999"/>
          </a:xfrm>
          <a:prstGeom prst="rect">
            <a:avLst/>
          </a:prstGeom>
          <a:noFill/>
        </p:spPr>
        <p:txBody>
          <a:bodyPr wrap="square" rtlCol="0">
            <a:spAutoFit/>
          </a:bodyPr>
          <a:lstStyle/>
          <a:p>
            <a:r>
              <a:rPr lang="en-US" sz="1200" b="1" dirty="0">
                <a:solidFill>
                  <a:prstClr val="white"/>
                </a:solidFill>
              </a:rPr>
              <a:t>2017</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376327"/>
            <a:ext cx="9144000" cy="5143500"/>
          </a:xfrm>
          <a:prstGeom prst="rect">
            <a:avLst/>
          </a:prstGeom>
        </p:spPr>
      </p:pic>
      <p:sp>
        <p:nvSpPr>
          <p:cNvPr id="8" name="TextBox 7"/>
          <p:cNvSpPr txBox="1"/>
          <p:nvPr/>
        </p:nvSpPr>
        <p:spPr>
          <a:xfrm>
            <a:off x="1775520" y="1484785"/>
            <a:ext cx="8352928" cy="1661993"/>
          </a:xfrm>
          <a:prstGeom prst="rect">
            <a:avLst/>
          </a:prstGeom>
          <a:noFill/>
        </p:spPr>
        <p:txBody>
          <a:bodyPr wrap="square" rtlCol="0">
            <a:spAutoFit/>
          </a:bodyPr>
          <a:lstStyle/>
          <a:p>
            <a:pPr>
              <a:spcAft>
                <a:spcPts val="1800"/>
              </a:spcAft>
            </a:pPr>
            <a:r>
              <a:rPr lang="en-NZ" sz="2400" b="1" i="1" dirty="0">
                <a:solidFill>
                  <a:srgbClr val="FFFF99"/>
                </a:solidFill>
              </a:rPr>
              <a:t>The world’s largest industrial direct user of geothermal energy</a:t>
            </a:r>
          </a:p>
          <a:p>
            <a:pPr>
              <a:spcAft>
                <a:spcPts val="1800"/>
              </a:spcAft>
            </a:pPr>
            <a:r>
              <a:rPr lang="en-NZ" sz="2400" b="1" i="1" dirty="0">
                <a:solidFill>
                  <a:srgbClr val="FFFF99"/>
                </a:solidFill>
              </a:rPr>
              <a:t>60 years (since 1957) of ongoing operations</a:t>
            </a:r>
          </a:p>
          <a:p>
            <a:r>
              <a:rPr lang="en-NZ" sz="2400" b="1" i="1" dirty="0">
                <a:solidFill>
                  <a:srgbClr val="FFFF99"/>
                </a:solidFill>
              </a:rPr>
              <a:t>Renewable and reliable energy supply</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0"/>
            <a:ext cx="9144000" cy="5445224"/>
          </a:xfrm>
          <a:prstGeom prst="rect">
            <a:avLst/>
          </a:prstGeom>
        </p:spPr>
      </p:pic>
      <p:sp>
        <p:nvSpPr>
          <p:cNvPr id="10" name="Title 1"/>
          <p:cNvSpPr txBox="1">
            <a:spLocks/>
          </p:cNvSpPr>
          <p:nvPr/>
        </p:nvSpPr>
        <p:spPr>
          <a:xfrm>
            <a:off x="1667508" y="410181"/>
            <a:ext cx="8856984" cy="1381606"/>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5000"/>
              </a:lnSpc>
            </a:pPr>
            <a:r>
              <a:rPr lang="en-NZ" sz="4800" b="1" dirty="0" smtClean="0">
                <a:solidFill>
                  <a:schemeClr val="bg1"/>
                </a:solidFill>
                <a:latin typeface="Arial" panose="020B0604020202020204" pitchFamily="34" charset="0"/>
                <a:cs typeface="Arial" panose="020B0604020202020204" pitchFamily="34" charset="0"/>
              </a:rPr>
              <a:t>Ngati Tuwharetoa Geothermal Assets Ltd. Updates</a:t>
            </a:r>
            <a:endParaRPr lang="en-NZ" sz="4800" b="1"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6096000" y="5855405"/>
            <a:ext cx="4320480" cy="338554"/>
          </a:xfrm>
          <a:prstGeom prst="rect">
            <a:avLst/>
          </a:prstGeom>
          <a:noFill/>
        </p:spPr>
        <p:txBody>
          <a:bodyPr wrap="square" rtlCol="0">
            <a:spAutoFit/>
          </a:bodyPr>
          <a:lstStyle/>
          <a:p>
            <a:r>
              <a:rPr lang="en-NZ" sz="1600" b="1" dirty="0" smtClean="0">
                <a:solidFill>
                  <a:schemeClr val="bg1"/>
                </a:solidFill>
                <a:latin typeface="Arial" panose="020B0604020202020204" pitchFamily="34" charset="0"/>
                <a:cs typeface="Arial" panose="020B0604020202020204" pitchFamily="34" charset="0"/>
              </a:rPr>
              <a:t>New Zealand Geothermal Workshop 2019</a:t>
            </a:r>
            <a:endParaRPr lang="en-NZ"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5353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0" y="886968"/>
            <a:ext cx="7620000" cy="5084064"/>
          </a:xfrm>
          <a:prstGeom prst="rect">
            <a:avLst/>
          </a:prstGeom>
        </p:spPr>
      </p:pic>
      <p:sp>
        <p:nvSpPr>
          <p:cNvPr id="2" name="Title 1"/>
          <p:cNvSpPr>
            <a:spLocks noGrp="1"/>
          </p:cNvSpPr>
          <p:nvPr>
            <p:ph type="ctrTitle"/>
          </p:nvPr>
        </p:nvSpPr>
        <p:spPr>
          <a:xfrm>
            <a:off x="119336" y="216000"/>
            <a:ext cx="11953328" cy="648072"/>
          </a:xfrm>
        </p:spPr>
        <p:txBody>
          <a:bodyPr anchor="b">
            <a:noAutofit/>
          </a:bodyPr>
          <a:lstStyle/>
          <a:p>
            <a:pPr>
              <a:lnSpc>
                <a:spcPts val="5000"/>
              </a:lnSpc>
            </a:pPr>
            <a:r>
              <a:rPr lang="en-NZ" sz="3700" b="1" dirty="0" smtClean="0">
                <a:latin typeface="Arial" panose="020B0604020202020204" pitchFamily="34" charset="0"/>
                <a:cs typeface="Arial" panose="020B0604020202020204" pitchFamily="34" charset="0"/>
              </a:rPr>
              <a:t>World’s largest geothermal process heat operation</a:t>
            </a:r>
            <a:endParaRPr lang="en-NZ" sz="3700" b="1" dirty="0">
              <a:latin typeface="Arial" panose="020B0604020202020204" pitchFamily="34" charset="0"/>
              <a:cs typeface="Arial" panose="020B0604020202020204" pitchFamily="34" charset="0"/>
            </a:endParaRPr>
          </a:p>
        </p:txBody>
      </p:sp>
      <p:sp>
        <p:nvSpPr>
          <p:cNvPr id="4" name="TextBox 3"/>
          <p:cNvSpPr txBox="1"/>
          <p:nvPr/>
        </p:nvSpPr>
        <p:spPr>
          <a:xfrm>
            <a:off x="9299848" y="1393845"/>
            <a:ext cx="864096" cy="369332"/>
          </a:xfrm>
          <a:prstGeom prst="rect">
            <a:avLst/>
          </a:prstGeom>
          <a:noFill/>
        </p:spPr>
        <p:txBody>
          <a:bodyPr wrap="square" rtlCol="0">
            <a:spAutoFit/>
          </a:bodyPr>
          <a:lstStyle/>
          <a:p>
            <a:pPr>
              <a:defRPr/>
            </a:pPr>
            <a:r>
              <a:rPr lang="en-NZ" dirty="0">
                <a:solidFill>
                  <a:prstClr val="black"/>
                </a:solidFill>
                <a:effectLst>
                  <a:outerShdw blurRad="50800" dist="38100" dir="2700000" algn="tl" rotWithShape="0">
                    <a:schemeClr val="bg1">
                      <a:alpha val="40000"/>
                    </a:schemeClr>
                  </a:outerShdw>
                </a:effectLst>
                <a:latin typeface="Calibri"/>
              </a:rPr>
              <a:t>Town</a:t>
            </a:r>
          </a:p>
        </p:txBody>
      </p:sp>
      <p:sp>
        <p:nvSpPr>
          <p:cNvPr id="8" name="TextBox 7"/>
          <p:cNvSpPr txBox="1"/>
          <p:nvPr/>
        </p:nvSpPr>
        <p:spPr>
          <a:xfrm>
            <a:off x="7805936" y="1186283"/>
            <a:ext cx="1584176" cy="369332"/>
          </a:xfrm>
          <a:prstGeom prst="rect">
            <a:avLst/>
          </a:prstGeom>
          <a:noFill/>
        </p:spPr>
        <p:txBody>
          <a:bodyPr wrap="square" rtlCol="0">
            <a:spAutoFit/>
          </a:bodyPr>
          <a:lstStyle/>
          <a:p>
            <a:pPr>
              <a:defRPr/>
            </a:pPr>
            <a:r>
              <a:rPr lang="en-NZ" dirty="0" err="1">
                <a:solidFill>
                  <a:prstClr val="black"/>
                </a:solidFill>
                <a:effectLst>
                  <a:outerShdw blurRad="50800" dist="38100" dir="2700000" algn="tl" rotWithShape="0">
                    <a:schemeClr val="bg1">
                      <a:alpha val="40000"/>
                    </a:schemeClr>
                  </a:outerShdw>
                </a:effectLst>
                <a:latin typeface="Calibri"/>
              </a:rPr>
              <a:t>Sequal</a:t>
            </a:r>
            <a:r>
              <a:rPr lang="en-NZ" dirty="0">
                <a:solidFill>
                  <a:prstClr val="black"/>
                </a:solidFill>
                <a:effectLst>
                  <a:outerShdw blurRad="50800" dist="38100" dir="2700000" algn="tl" rotWithShape="0">
                    <a:schemeClr val="bg1">
                      <a:alpha val="40000"/>
                    </a:schemeClr>
                  </a:outerShdw>
                </a:effectLst>
                <a:latin typeface="Calibri"/>
              </a:rPr>
              <a:t> Lumber</a:t>
            </a:r>
          </a:p>
        </p:txBody>
      </p:sp>
      <p:sp>
        <p:nvSpPr>
          <p:cNvPr id="9" name="TextBox 8"/>
          <p:cNvSpPr txBox="1"/>
          <p:nvPr/>
        </p:nvSpPr>
        <p:spPr>
          <a:xfrm>
            <a:off x="6169026" y="1669187"/>
            <a:ext cx="2088232" cy="369332"/>
          </a:xfrm>
          <a:prstGeom prst="rect">
            <a:avLst/>
          </a:prstGeom>
          <a:noFill/>
        </p:spPr>
        <p:txBody>
          <a:bodyPr wrap="square" rtlCol="0">
            <a:spAutoFit/>
          </a:bodyPr>
          <a:lstStyle/>
          <a:p>
            <a:pPr>
              <a:defRPr/>
            </a:pPr>
            <a:r>
              <a:rPr lang="en-NZ" dirty="0">
                <a:effectLst>
                  <a:outerShdw blurRad="50800" dist="38100" dir="2700000" algn="tl" rotWithShape="0">
                    <a:schemeClr val="bg1">
                      <a:alpha val="40000"/>
                    </a:schemeClr>
                  </a:outerShdw>
                </a:effectLst>
                <a:latin typeface="Calibri"/>
              </a:rPr>
              <a:t>Norske Skog Tasman</a:t>
            </a:r>
          </a:p>
        </p:txBody>
      </p:sp>
      <p:sp>
        <p:nvSpPr>
          <p:cNvPr id="11" name="TextBox 10"/>
          <p:cNvSpPr txBox="1"/>
          <p:nvPr/>
        </p:nvSpPr>
        <p:spPr>
          <a:xfrm>
            <a:off x="6600998" y="2963394"/>
            <a:ext cx="1368152" cy="369332"/>
          </a:xfrm>
          <a:prstGeom prst="rect">
            <a:avLst/>
          </a:prstGeom>
          <a:noFill/>
        </p:spPr>
        <p:txBody>
          <a:bodyPr wrap="square" rtlCol="0">
            <a:spAutoFit/>
          </a:bodyPr>
          <a:lstStyle/>
          <a:p>
            <a:pPr algn="ctr">
              <a:defRPr/>
            </a:pPr>
            <a:r>
              <a:rPr lang="en-NZ" dirty="0" err="1">
                <a:effectLst>
                  <a:outerShdw blurRad="50800" dist="38100" dir="2700000" algn="tl" rotWithShape="0">
                    <a:prstClr val="black">
                      <a:alpha val="40000"/>
                    </a:prstClr>
                  </a:outerShdw>
                </a:effectLst>
                <a:latin typeface="Calibri"/>
              </a:rPr>
              <a:t>Asaleo</a:t>
            </a:r>
            <a:r>
              <a:rPr lang="en-NZ" dirty="0">
                <a:effectLst>
                  <a:outerShdw blurRad="50800" dist="38100" dir="2700000" algn="tl" rotWithShape="0">
                    <a:prstClr val="black">
                      <a:alpha val="40000"/>
                    </a:prstClr>
                  </a:outerShdw>
                </a:effectLst>
                <a:latin typeface="Calibri"/>
              </a:rPr>
              <a:t> Care</a:t>
            </a:r>
          </a:p>
        </p:txBody>
      </p:sp>
      <p:sp>
        <p:nvSpPr>
          <p:cNvPr id="12" name="TextBox 11"/>
          <p:cNvSpPr txBox="1"/>
          <p:nvPr/>
        </p:nvSpPr>
        <p:spPr>
          <a:xfrm>
            <a:off x="4735081" y="2510070"/>
            <a:ext cx="2088232" cy="369332"/>
          </a:xfrm>
          <a:prstGeom prst="rect">
            <a:avLst/>
          </a:prstGeom>
          <a:noFill/>
        </p:spPr>
        <p:txBody>
          <a:bodyPr wrap="square" rtlCol="0">
            <a:spAutoFit/>
          </a:bodyPr>
          <a:lstStyle/>
          <a:p>
            <a:pPr>
              <a:defRPr/>
            </a:pPr>
            <a:r>
              <a:rPr lang="en-NZ" dirty="0">
                <a:solidFill>
                  <a:prstClr val="black"/>
                </a:solidFill>
                <a:effectLst>
                  <a:outerShdw blurRad="50800" dist="38100" dir="2700000" algn="tl" rotWithShape="0">
                    <a:schemeClr val="bg1">
                      <a:alpha val="40000"/>
                    </a:schemeClr>
                  </a:outerShdw>
                </a:effectLst>
                <a:latin typeface="Calibri"/>
              </a:rPr>
              <a:t>CHH Woodproducts</a:t>
            </a:r>
          </a:p>
        </p:txBody>
      </p:sp>
      <p:sp>
        <p:nvSpPr>
          <p:cNvPr id="13" name="TextBox 12"/>
          <p:cNvSpPr txBox="1"/>
          <p:nvPr/>
        </p:nvSpPr>
        <p:spPr>
          <a:xfrm>
            <a:off x="5663952" y="1973858"/>
            <a:ext cx="2088232" cy="369332"/>
          </a:xfrm>
          <a:prstGeom prst="rect">
            <a:avLst/>
          </a:prstGeom>
          <a:noFill/>
        </p:spPr>
        <p:txBody>
          <a:bodyPr wrap="square" rtlCol="0">
            <a:spAutoFit/>
          </a:bodyPr>
          <a:lstStyle/>
          <a:p>
            <a:pPr>
              <a:defRPr/>
            </a:pPr>
            <a:r>
              <a:rPr lang="en-NZ" dirty="0">
                <a:effectLst>
                  <a:outerShdw blurRad="50800" dist="38100" dir="2700000" algn="tl" rotWithShape="0">
                    <a:schemeClr val="bg1">
                      <a:alpha val="40000"/>
                    </a:schemeClr>
                  </a:outerShdw>
                </a:effectLst>
                <a:latin typeface="Calibri"/>
              </a:rPr>
              <a:t>Oji Fibre Solutions</a:t>
            </a:r>
          </a:p>
        </p:txBody>
      </p:sp>
      <p:sp>
        <p:nvSpPr>
          <p:cNvPr id="15" name="TextBox 14"/>
          <p:cNvSpPr txBox="1"/>
          <p:nvPr/>
        </p:nvSpPr>
        <p:spPr>
          <a:xfrm>
            <a:off x="7880366" y="4010564"/>
            <a:ext cx="2030920" cy="369332"/>
          </a:xfrm>
          <a:prstGeom prst="rect">
            <a:avLst/>
          </a:prstGeom>
          <a:noFill/>
        </p:spPr>
        <p:txBody>
          <a:bodyPr wrap="square" rtlCol="0">
            <a:spAutoFit/>
          </a:bodyPr>
          <a:lstStyle/>
          <a:p>
            <a:pPr>
              <a:defRPr/>
            </a:pPr>
            <a:r>
              <a:rPr lang="en-NZ" dirty="0">
                <a:solidFill>
                  <a:prstClr val="white"/>
                </a:solidFill>
                <a:effectLst>
                  <a:outerShdw blurRad="50800" dist="38100" dir="2700000" algn="tl" rotWithShape="0">
                    <a:prstClr val="black">
                      <a:alpha val="40000"/>
                    </a:prstClr>
                  </a:outerShdw>
                </a:effectLst>
                <a:latin typeface="Calibri"/>
              </a:rPr>
              <a:t>TOPP1 power plant</a:t>
            </a:r>
          </a:p>
        </p:txBody>
      </p:sp>
      <p:cxnSp>
        <p:nvCxnSpPr>
          <p:cNvPr id="16" name="Straight Arrow Connector 15"/>
          <p:cNvCxnSpPr/>
          <p:nvPr/>
        </p:nvCxnSpPr>
        <p:spPr>
          <a:xfrm>
            <a:off x="9633935" y="1760747"/>
            <a:ext cx="0" cy="638988"/>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8616280" y="1555615"/>
            <a:ext cx="0" cy="93377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5" idx="1"/>
          </p:cNvCxnSpPr>
          <p:nvPr/>
        </p:nvCxnSpPr>
        <p:spPr>
          <a:xfrm flipH="1" flipV="1">
            <a:off x="7570640" y="4080272"/>
            <a:ext cx="309726" cy="114958"/>
          </a:xfrm>
          <a:prstGeom prst="straightConnector1">
            <a:avLst/>
          </a:prstGeom>
          <a:ln w="222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2" idx="2"/>
          </p:cNvCxnSpPr>
          <p:nvPr/>
        </p:nvCxnSpPr>
        <p:spPr>
          <a:xfrm>
            <a:off x="5779197" y="2879402"/>
            <a:ext cx="217381" cy="40065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1" idx="3"/>
          </p:cNvCxnSpPr>
          <p:nvPr/>
        </p:nvCxnSpPr>
        <p:spPr>
          <a:xfrm flipV="1">
            <a:off x="7969150" y="3109589"/>
            <a:ext cx="625775" cy="3847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7285074" y="2297675"/>
            <a:ext cx="342198" cy="261418"/>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018727" y="2023616"/>
            <a:ext cx="0" cy="62237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1208568" y="6381328"/>
            <a:ext cx="576064" cy="276999"/>
          </a:xfrm>
          <a:prstGeom prst="rect">
            <a:avLst/>
          </a:prstGeom>
          <a:noFill/>
        </p:spPr>
        <p:txBody>
          <a:bodyPr wrap="square" rtlCol="0">
            <a:spAutoFit/>
          </a:bodyPr>
          <a:lstStyle/>
          <a:p>
            <a:pPr>
              <a:defRPr/>
            </a:pPr>
            <a:r>
              <a:rPr lang="en-US" sz="1200" b="1" dirty="0" smtClean="0">
                <a:solidFill>
                  <a:prstClr val="white"/>
                </a:solidFill>
                <a:latin typeface="Calibri"/>
              </a:rPr>
              <a:t>2019</a:t>
            </a:r>
            <a:endParaRPr lang="en-US" sz="1200" b="1" dirty="0">
              <a:solidFill>
                <a:prstClr val="white"/>
              </a:solidFill>
              <a:latin typeface="Calibri"/>
            </a:endParaRPr>
          </a:p>
        </p:txBody>
      </p:sp>
      <p:sp>
        <p:nvSpPr>
          <p:cNvPr id="34" name="TextBox 33"/>
          <p:cNvSpPr txBox="1"/>
          <p:nvPr/>
        </p:nvSpPr>
        <p:spPr>
          <a:xfrm>
            <a:off x="2911232" y="1760747"/>
            <a:ext cx="2088232" cy="369332"/>
          </a:xfrm>
          <a:prstGeom prst="rect">
            <a:avLst/>
          </a:prstGeom>
          <a:noFill/>
        </p:spPr>
        <p:txBody>
          <a:bodyPr wrap="square" rtlCol="0">
            <a:spAutoFit/>
          </a:bodyPr>
          <a:lstStyle/>
          <a:p>
            <a:pPr>
              <a:defRPr/>
            </a:pPr>
            <a:r>
              <a:rPr lang="en-NZ" dirty="0" err="1" smtClean="0">
                <a:solidFill>
                  <a:prstClr val="black"/>
                </a:solidFill>
                <a:effectLst>
                  <a:outerShdw blurRad="50800" dist="38100" dir="2700000" algn="tl" rotWithShape="0">
                    <a:schemeClr val="bg1">
                      <a:alpha val="40000"/>
                    </a:schemeClr>
                  </a:outerShdw>
                </a:effectLst>
                <a:latin typeface="Calibri"/>
              </a:rPr>
              <a:t>Waiū</a:t>
            </a:r>
            <a:r>
              <a:rPr lang="en-NZ" dirty="0" smtClean="0">
                <a:solidFill>
                  <a:prstClr val="black"/>
                </a:solidFill>
                <a:effectLst>
                  <a:outerShdw blurRad="50800" dist="38100" dir="2700000" algn="tl" rotWithShape="0">
                    <a:schemeClr val="bg1">
                      <a:alpha val="40000"/>
                    </a:schemeClr>
                  </a:outerShdw>
                </a:effectLst>
                <a:latin typeface="Calibri"/>
              </a:rPr>
              <a:t> Dairy</a:t>
            </a:r>
            <a:endParaRPr lang="en-NZ" dirty="0">
              <a:solidFill>
                <a:prstClr val="black"/>
              </a:solidFill>
              <a:effectLst>
                <a:outerShdw blurRad="50800" dist="38100" dir="2700000" algn="tl" rotWithShape="0">
                  <a:schemeClr val="bg1">
                    <a:alpha val="40000"/>
                  </a:schemeClr>
                </a:outerShdw>
              </a:effectLst>
              <a:latin typeface="Calibri"/>
            </a:endParaRPr>
          </a:p>
        </p:txBody>
      </p:sp>
      <p:cxnSp>
        <p:nvCxnSpPr>
          <p:cNvPr id="35" name="Straight Arrow Connector 34"/>
          <p:cNvCxnSpPr>
            <a:stCxn id="34" idx="2"/>
          </p:cNvCxnSpPr>
          <p:nvPr/>
        </p:nvCxnSpPr>
        <p:spPr>
          <a:xfrm>
            <a:off x="3955348" y="2130079"/>
            <a:ext cx="182181" cy="749323"/>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4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1" grpId="0"/>
      <p:bldP spid="12" grpId="0"/>
      <p:bldP spid="13" grpId="0"/>
      <p:bldP spid="15"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99456" y="116632"/>
            <a:ext cx="9793088" cy="953969"/>
          </a:xfrm>
        </p:spPr>
        <p:txBody>
          <a:bodyPr anchor="b">
            <a:noAutofit/>
          </a:bodyPr>
          <a:lstStyle/>
          <a:p>
            <a:pPr>
              <a:lnSpc>
                <a:spcPts val="5000"/>
              </a:lnSpc>
            </a:pPr>
            <a:r>
              <a:rPr lang="en-NZ" sz="4800" b="1" dirty="0" smtClean="0">
                <a:latin typeface="Arial" panose="020B0604020202020204" pitchFamily="34" charset="0"/>
                <a:cs typeface="Arial" panose="020B0604020202020204" pitchFamily="34" charset="0"/>
              </a:rPr>
              <a:t>Recent Highlights</a:t>
            </a:r>
            <a:endParaRPr lang="en-NZ" sz="4800" b="1" dirty="0">
              <a:latin typeface="Arial" panose="020B0604020202020204" pitchFamily="34" charset="0"/>
              <a:cs typeface="Arial" panose="020B0604020202020204" pitchFamily="34" charset="0"/>
            </a:endParaRPr>
          </a:p>
        </p:txBody>
      </p:sp>
      <p:sp>
        <p:nvSpPr>
          <p:cNvPr id="9" name="TextBox 8"/>
          <p:cNvSpPr txBox="1"/>
          <p:nvPr/>
        </p:nvSpPr>
        <p:spPr>
          <a:xfrm>
            <a:off x="11208568" y="6381328"/>
            <a:ext cx="576064" cy="276999"/>
          </a:xfrm>
          <a:prstGeom prst="rect">
            <a:avLst/>
          </a:prstGeom>
          <a:noFill/>
        </p:spPr>
        <p:txBody>
          <a:bodyPr wrap="square" rtlCol="0">
            <a:spAutoFit/>
          </a:bodyPr>
          <a:lstStyle/>
          <a:p>
            <a:pPr>
              <a:defRPr/>
            </a:pPr>
            <a:r>
              <a:rPr lang="en-US" sz="1200" b="1" dirty="0" smtClean="0">
                <a:solidFill>
                  <a:prstClr val="white"/>
                </a:solidFill>
                <a:latin typeface="Calibri"/>
              </a:rPr>
              <a:t>2019</a:t>
            </a:r>
            <a:endParaRPr lang="en-US" sz="1200" b="1" dirty="0">
              <a:solidFill>
                <a:prstClr val="white"/>
              </a:solidFill>
              <a:latin typeface="Calibri"/>
            </a:endParaRPr>
          </a:p>
        </p:txBody>
      </p:sp>
      <p:sp>
        <p:nvSpPr>
          <p:cNvPr id="5" name="TextBox 4"/>
          <p:cNvSpPr txBox="1"/>
          <p:nvPr/>
        </p:nvSpPr>
        <p:spPr>
          <a:xfrm>
            <a:off x="499164" y="4581128"/>
            <a:ext cx="5040560" cy="523220"/>
          </a:xfrm>
          <a:prstGeom prst="rect">
            <a:avLst/>
          </a:prstGeom>
          <a:noFill/>
        </p:spPr>
        <p:txBody>
          <a:bodyPr wrap="square" rtlCol="0">
            <a:spAutoFit/>
          </a:bodyPr>
          <a:lstStyle/>
          <a:p>
            <a:pPr algn="ctr"/>
            <a:r>
              <a:rPr lang="en-NZ" sz="2800" b="1" dirty="0" smtClean="0">
                <a:solidFill>
                  <a:srgbClr val="0070C0"/>
                </a:solidFill>
                <a:latin typeface="Arial" panose="020B0604020202020204" pitchFamily="34" charset="0"/>
                <a:cs typeface="Arial" panose="020B0604020202020204" pitchFamily="34" charset="0"/>
              </a:rPr>
              <a:t>18-20 </a:t>
            </a:r>
            <a:r>
              <a:rPr lang="en-NZ" sz="2800" b="1" dirty="0" err="1" smtClean="0">
                <a:solidFill>
                  <a:srgbClr val="0070C0"/>
                </a:solidFill>
                <a:latin typeface="Arial" panose="020B0604020202020204" pitchFamily="34" charset="0"/>
                <a:cs typeface="Arial" panose="020B0604020202020204" pitchFamily="34" charset="0"/>
              </a:rPr>
              <a:t>MW</a:t>
            </a:r>
            <a:r>
              <a:rPr lang="en-NZ" sz="2800" b="1" baseline="-25000" dirty="0" err="1" smtClean="0">
                <a:solidFill>
                  <a:srgbClr val="0070C0"/>
                </a:solidFill>
                <a:latin typeface="Arial" panose="020B0604020202020204" pitchFamily="34" charset="0"/>
                <a:cs typeface="Arial" panose="020B0604020202020204" pitchFamily="34" charset="0"/>
              </a:rPr>
              <a:t>th</a:t>
            </a:r>
            <a:endParaRPr lang="en-NZ" sz="2800" b="1" baseline="-25000" dirty="0">
              <a:solidFill>
                <a:srgbClr val="0070C0"/>
              </a:solidFill>
              <a:latin typeface="Arial" panose="020B0604020202020204" pitchFamily="34" charset="0"/>
              <a:cs typeface="Arial" panose="020B0604020202020204" pitchFamily="34" charset="0"/>
            </a:endParaRPr>
          </a:p>
        </p:txBody>
      </p:sp>
      <p:sp>
        <p:nvSpPr>
          <p:cNvPr id="18" name="TextBox 17"/>
          <p:cNvSpPr txBox="1"/>
          <p:nvPr/>
        </p:nvSpPr>
        <p:spPr>
          <a:xfrm>
            <a:off x="6941669" y="1628800"/>
            <a:ext cx="4689522" cy="523220"/>
          </a:xfrm>
          <a:prstGeom prst="rect">
            <a:avLst/>
          </a:prstGeom>
          <a:noFill/>
        </p:spPr>
        <p:txBody>
          <a:bodyPr wrap="square" rtlCol="0">
            <a:spAutoFit/>
          </a:bodyPr>
          <a:lstStyle/>
          <a:p>
            <a:pPr algn="ctr"/>
            <a:r>
              <a:rPr lang="en-NZ" sz="2800" b="1" dirty="0" smtClean="0">
                <a:solidFill>
                  <a:srgbClr val="0070C0"/>
                </a:solidFill>
                <a:latin typeface="Arial" panose="020B0604020202020204" pitchFamily="34" charset="0"/>
                <a:cs typeface="Arial" panose="020B0604020202020204" pitchFamily="34" charset="0"/>
              </a:rPr>
              <a:t>30 </a:t>
            </a:r>
            <a:r>
              <a:rPr lang="en-NZ" sz="2800" b="1" dirty="0" err="1" smtClean="0">
                <a:solidFill>
                  <a:srgbClr val="0070C0"/>
                </a:solidFill>
                <a:latin typeface="Arial" panose="020B0604020202020204" pitchFamily="34" charset="0"/>
                <a:cs typeface="Arial" panose="020B0604020202020204" pitchFamily="34" charset="0"/>
              </a:rPr>
              <a:t>MW</a:t>
            </a:r>
            <a:r>
              <a:rPr lang="en-NZ" sz="2800" b="1" baseline="-25000" dirty="0" err="1" smtClean="0">
                <a:solidFill>
                  <a:srgbClr val="0070C0"/>
                </a:solidFill>
                <a:latin typeface="Arial" panose="020B0604020202020204" pitchFamily="34" charset="0"/>
                <a:cs typeface="Arial" panose="020B0604020202020204" pitchFamily="34" charset="0"/>
              </a:rPr>
              <a:t>e</a:t>
            </a:r>
            <a:r>
              <a:rPr lang="en-NZ" sz="2800" b="1" dirty="0" smtClean="0">
                <a:solidFill>
                  <a:srgbClr val="0070C0"/>
                </a:solidFill>
                <a:latin typeface="Arial" panose="020B0604020202020204" pitchFamily="34" charset="0"/>
                <a:cs typeface="Arial" panose="020B0604020202020204" pitchFamily="34" charset="0"/>
              </a:rPr>
              <a:t> (250 </a:t>
            </a:r>
            <a:r>
              <a:rPr lang="en-NZ" sz="2800" b="1" dirty="0" err="1" smtClean="0">
                <a:solidFill>
                  <a:srgbClr val="0070C0"/>
                </a:solidFill>
                <a:latin typeface="Arial" panose="020B0604020202020204" pitchFamily="34" charset="0"/>
                <a:cs typeface="Arial" panose="020B0604020202020204" pitchFamily="34" charset="0"/>
              </a:rPr>
              <a:t>MW</a:t>
            </a:r>
            <a:r>
              <a:rPr lang="en-NZ" sz="2800" b="1" baseline="-25000" dirty="0" err="1" smtClean="0">
                <a:solidFill>
                  <a:srgbClr val="0070C0"/>
                </a:solidFill>
                <a:latin typeface="Arial" panose="020B0604020202020204" pitchFamily="34" charset="0"/>
                <a:cs typeface="Arial" panose="020B0604020202020204" pitchFamily="34" charset="0"/>
              </a:rPr>
              <a:t>th</a:t>
            </a:r>
            <a:r>
              <a:rPr lang="en-NZ" sz="2800" b="1" dirty="0" smtClean="0">
                <a:solidFill>
                  <a:srgbClr val="0070C0"/>
                </a:solidFill>
                <a:latin typeface="Arial" panose="020B0604020202020204" pitchFamily="34" charset="0"/>
                <a:cs typeface="Arial" panose="020B0604020202020204" pitchFamily="34" charset="0"/>
              </a:rPr>
              <a:t>)</a:t>
            </a:r>
            <a:endParaRPr lang="en-NZ" sz="2800" b="1" dirty="0">
              <a:solidFill>
                <a:srgbClr val="0070C0"/>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1669" y="2208103"/>
            <a:ext cx="4689522" cy="3517143"/>
          </a:xfrm>
          <a:prstGeom prst="rect">
            <a:avLst/>
          </a:prstGeom>
        </p:spPr>
      </p:pic>
      <p:pic>
        <p:nvPicPr>
          <p:cNvPr id="4" name="Picture 3"/>
          <p:cNvPicPr>
            <a:picLocks noChangeAspect="1"/>
          </p:cNvPicPr>
          <p:nvPr/>
        </p:nvPicPr>
        <p:blipFill rotWithShape="1">
          <a:blip r:embed="rId5"/>
          <a:srcRect l="23402" t="18395" r="16567" b="7488"/>
          <a:stretch/>
        </p:blipFill>
        <p:spPr>
          <a:xfrm>
            <a:off x="479376" y="2065211"/>
            <a:ext cx="2152304" cy="2188784"/>
          </a:xfrm>
          <a:prstGeom prst="rect">
            <a:avLst/>
          </a:prstGeom>
        </p:spPr>
      </p:pic>
      <p:pic>
        <p:nvPicPr>
          <p:cNvPr id="6" name="Picture 5"/>
          <p:cNvPicPr>
            <a:picLocks noChangeAspect="1"/>
          </p:cNvPicPr>
          <p:nvPr/>
        </p:nvPicPr>
        <p:blipFill rotWithShape="1">
          <a:blip r:embed="rId6"/>
          <a:srcRect r="6601"/>
          <a:stretch/>
        </p:blipFill>
        <p:spPr>
          <a:xfrm>
            <a:off x="2821198" y="2517125"/>
            <a:ext cx="2880320" cy="1284956"/>
          </a:xfrm>
          <a:prstGeom prst="rect">
            <a:avLst/>
          </a:prstGeom>
        </p:spPr>
      </p:pic>
    </p:spTree>
    <p:extLst>
      <p:ext uri="{BB962C8B-B14F-4D97-AF65-F5344CB8AC3E}">
        <p14:creationId xmlns:p14="http://schemas.microsoft.com/office/powerpoint/2010/main" val="348182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9336" y="218181"/>
            <a:ext cx="11953328" cy="648072"/>
          </a:xfrm>
        </p:spPr>
        <p:txBody>
          <a:bodyPr anchor="b">
            <a:noAutofit/>
          </a:bodyPr>
          <a:lstStyle/>
          <a:p>
            <a:pPr>
              <a:lnSpc>
                <a:spcPts val="5000"/>
              </a:lnSpc>
            </a:pPr>
            <a:r>
              <a:rPr lang="en-NZ" b="1" dirty="0">
                <a:latin typeface="Arial" panose="020B0604020202020204" pitchFamily="34" charset="0"/>
                <a:cs typeface="Arial" panose="020B0604020202020204" pitchFamily="34" charset="0"/>
              </a:rPr>
              <a:t>Kawerau Geothermal </a:t>
            </a:r>
            <a:r>
              <a:rPr lang="en-NZ" b="1" dirty="0" smtClean="0">
                <a:latin typeface="Arial" panose="020B0604020202020204" pitchFamily="34" charset="0"/>
                <a:cs typeface="Arial" panose="020B0604020202020204" pitchFamily="34" charset="0"/>
              </a:rPr>
              <a:t>Opportunities</a:t>
            </a:r>
            <a:endParaRPr lang="en-NZ" b="1" dirty="0">
              <a:latin typeface="Myriad Pro" panose="020B0503030403020204" pitchFamily="34" charset="0"/>
            </a:endParaRPr>
          </a:p>
        </p:txBody>
      </p:sp>
      <p:sp>
        <p:nvSpPr>
          <p:cNvPr id="7" name="TextBox 6"/>
          <p:cNvSpPr txBox="1"/>
          <p:nvPr/>
        </p:nvSpPr>
        <p:spPr>
          <a:xfrm>
            <a:off x="11208568" y="6381328"/>
            <a:ext cx="576064" cy="276999"/>
          </a:xfrm>
          <a:prstGeom prst="rect">
            <a:avLst/>
          </a:prstGeom>
          <a:noFill/>
        </p:spPr>
        <p:txBody>
          <a:bodyPr wrap="square" rtlCol="0">
            <a:spAutoFit/>
          </a:bodyPr>
          <a:lstStyle/>
          <a:p>
            <a:pPr>
              <a:defRPr/>
            </a:pPr>
            <a:r>
              <a:rPr lang="en-US" sz="1200" b="1" dirty="0" smtClean="0">
                <a:solidFill>
                  <a:prstClr val="white"/>
                </a:solidFill>
                <a:latin typeface="Calibri"/>
              </a:rPr>
              <a:t>2019</a:t>
            </a:r>
            <a:endParaRPr lang="en-US" sz="1200" b="1" dirty="0">
              <a:solidFill>
                <a:prstClr val="white"/>
              </a:solidFill>
              <a:latin typeface="Calibri"/>
            </a:endParaRPr>
          </a:p>
        </p:txBody>
      </p:sp>
      <p:sp>
        <p:nvSpPr>
          <p:cNvPr id="8" name="TextBox 7"/>
          <p:cNvSpPr txBox="1"/>
          <p:nvPr/>
        </p:nvSpPr>
        <p:spPr>
          <a:xfrm>
            <a:off x="623392" y="1484784"/>
            <a:ext cx="5688632" cy="3416320"/>
          </a:xfrm>
          <a:prstGeom prst="rect">
            <a:avLst/>
          </a:prstGeom>
          <a:noFill/>
        </p:spPr>
        <p:txBody>
          <a:bodyPr wrap="square" rtlCol="0">
            <a:spAutoFit/>
          </a:bodyPr>
          <a:lstStyle/>
          <a:p>
            <a:r>
              <a:rPr lang="en-NZ" dirty="0" smtClean="0"/>
              <a:t>At least 10 PJ additional thermal energy in consented </a:t>
            </a:r>
            <a:r>
              <a:rPr lang="en-NZ" dirty="0" err="1" smtClean="0"/>
              <a:t>geofluid</a:t>
            </a:r>
            <a:r>
              <a:rPr lang="en-NZ" dirty="0" smtClean="0"/>
              <a:t> take</a:t>
            </a:r>
          </a:p>
          <a:p>
            <a:endParaRPr lang="en-NZ" dirty="0" smtClean="0"/>
          </a:p>
          <a:p>
            <a:r>
              <a:rPr lang="en-NZ" dirty="0" smtClean="0"/>
              <a:t>Around 4 PJ thermal energy currently available in separated water</a:t>
            </a:r>
          </a:p>
          <a:p>
            <a:endParaRPr lang="en-NZ" dirty="0" smtClean="0"/>
          </a:p>
          <a:p>
            <a:r>
              <a:rPr lang="en-NZ" dirty="0" smtClean="0"/>
              <a:t>Ideal energy supply to help industries transition to low GHG process heat and electricity</a:t>
            </a:r>
          </a:p>
          <a:p>
            <a:endParaRPr lang="en-NZ" dirty="0" smtClean="0"/>
          </a:p>
          <a:p>
            <a:r>
              <a:rPr lang="en-NZ" dirty="0" smtClean="0"/>
              <a:t>Lower-temperature cascade uses </a:t>
            </a:r>
          </a:p>
          <a:p>
            <a:endParaRPr lang="en-NZ" dirty="0"/>
          </a:p>
          <a:p>
            <a:r>
              <a:rPr lang="en-NZ" dirty="0" smtClean="0"/>
              <a:t>Potential for additional power plant development</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2440" y="1124744"/>
            <a:ext cx="5792192" cy="4344144"/>
          </a:xfrm>
          <a:prstGeom prst="rect">
            <a:avLst/>
          </a:prstGeom>
        </p:spPr>
      </p:pic>
    </p:spTree>
    <p:extLst>
      <p:ext uri="{BB962C8B-B14F-4D97-AF65-F5344CB8AC3E}">
        <p14:creationId xmlns:p14="http://schemas.microsoft.com/office/powerpoint/2010/main" val="35929329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7528" y="0"/>
            <a:ext cx="8922568" cy="5953137"/>
          </a:xfrm>
          <a:prstGeom prst="rect">
            <a:avLst/>
          </a:prstGeom>
        </p:spPr>
      </p:pic>
      <p:sp>
        <p:nvSpPr>
          <p:cNvPr id="2" name="Title 1"/>
          <p:cNvSpPr>
            <a:spLocks noGrp="1"/>
          </p:cNvSpPr>
          <p:nvPr>
            <p:ph type="ctrTitle"/>
          </p:nvPr>
        </p:nvSpPr>
        <p:spPr>
          <a:xfrm>
            <a:off x="1343472" y="1772816"/>
            <a:ext cx="8784976" cy="1944216"/>
          </a:xfrm>
          <a:effectLst>
            <a:outerShdw blurRad="50800" dist="38100" dir="2700000" algn="tl" rotWithShape="0">
              <a:schemeClr val="bg1">
                <a:alpha val="40000"/>
              </a:schemeClr>
            </a:outerShdw>
          </a:effectLst>
        </p:spPr>
        <p:txBody>
          <a:bodyPr anchor="b">
            <a:noAutofit/>
          </a:bodyPr>
          <a:lstStyle/>
          <a:p>
            <a:pPr>
              <a:lnSpc>
                <a:spcPts val="5000"/>
              </a:lnSpc>
            </a:pPr>
            <a:r>
              <a:rPr lang="en-NZ" sz="6600" b="1" dirty="0">
                <a:solidFill>
                  <a:prstClr val="black"/>
                </a:solidFill>
                <a:latin typeface="Arial" panose="020B0604020202020204" pitchFamily="34" charset="0"/>
                <a:cs typeface="Arial" panose="020B0604020202020204" pitchFamily="34" charset="0"/>
              </a:rPr>
              <a:t>Kia </a:t>
            </a:r>
            <a:r>
              <a:rPr lang="en-NZ" sz="6600" b="1" dirty="0" err="1">
                <a:solidFill>
                  <a:prstClr val="black"/>
                </a:solidFill>
                <a:latin typeface="Arial" panose="020B0604020202020204" pitchFamily="34" charset="0"/>
                <a:cs typeface="Arial" panose="020B0604020202020204" pitchFamily="34" charset="0"/>
              </a:rPr>
              <a:t>ora</a:t>
            </a:r>
            <a:r>
              <a:rPr lang="en-NZ" sz="6600" b="1" dirty="0">
                <a:solidFill>
                  <a:prstClr val="black"/>
                </a:solidFill>
                <a:latin typeface="Arial" panose="020B0604020202020204" pitchFamily="34" charset="0"/>
                <a:cs typeface="Arial" panose="020B0604020202020204" pitchFamily="34" charset="0"/>
              </a:rPr>
              <a:t>!</a:t>
            </a:r>
            <a:endParaRPr lang="en-NZ" sz="6600" b="1" dirty="0">
              <a:latin typeface="Myriad Pro" panose="020B0503030403020204" pitchFamily="34" charset="0"/>
            </a:endParaRPr>
          </a:p>
        </p:txBody>
      </p:sp>
      <p:sp>
        <p:nvSpPr>
          <p:cNvPr id="7" name="TextBox 6"/>
          <p:cNvSpPr txBox="1"/>
          <p:nvPr/>
        </p:nvSpPr>
        <p:spPr>
          <a:xfrm>
            <a:off x="11208568" y="6381328"/>
            <a:ext cx="576064" cy="276999"/>
          </a:xfrm>
          <a:prstGeom prst="rect">
            <a:avLst/>
          </a:prstGeom>
          <a:noFill/>
        </p:spPr>
        <p:txBody>
          <a:bodyPr wrap="square" rtlCol="0">
            <a:spAutoFit/>
          </a:bodyPr>
          <a:lstStyle/>
          <a:p>
            <a:pPr>
              <a:defRPr/>
            </a:pPr>
            <a:r>
              <a:rPr lang="en-US" sz="1200" b="1" dirty="0" smtClean="0">
                <a:solidFill>
                  <a:prstClr val="white"/>
                </a:solidFill>
                <a:latin typeface="Calibri"/>
              </a:rPr>
              <a:t>2019</a:t>
            </a:r>
            <a:endParaRPr lang="en-US" sz="1200" b="1" dirty="0">
              <a:solidFill>
                <a:prstClr val="white"/>
              </a:solidFill>
              <a:latin typeface="Calibri"/>
            </a:endParaRPr>
          </a:p>
        </p:txBody>
      </p:sp>
    </p:spTree>
    <p:extLst>
      <p:ext uri="{BB962C8B-B14F-4D97-AF65-F5344CB8AC3E}">
        <p14:creationId xmlns:p14="http://schemas.microsoft.com/office/powerpoint/2010/main" val="857418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6DE0822-D2AA-4724-8750-7D082E45B7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9911</TotalTime>
  <Words>699</Words>
  <Application>Microsoft Office PowerPoint</Application>
  <PresentationFormat>Widescreen</PresentationFormat>
  <Paragraphs>64</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Myriad Pro</vt:lpstr>
      <vt:lpstr>1_Office Theme</vt:lpstr>
      <vt:lpstr>Kawerau Industrial Complex</vt:lpstr>
      <vt:lpstr>World’s largest geothermal process heat operation</vt:lpstr>
      <vt:lpstr>Recent Highlights</vt:lpstr>
      <vt:lpstr>Kawerau Geothermal Opportunities</vt:lpstr>
      <vt:lpstr>Kia ora!</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Knight</dc:creator>
  <cp:keywords/>
  <cp:lastModifiedBy>Jaime Quinao</cp:lastModifiedBy>
  <cp:revision>398</cp:revision>
  <cp:lastPrinted>2019-11-25T01:41:33Z</cp:lastPrinted>
  <dcterms:created xsi:type="dcterms:W3CDTF">2015-11-24T20:38:00Z</dcterms:created>
  <dcterms:modified xsi:type="dcterms:W3CDTF">2019-11-25T01:42:23Z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TC018814169991</vt:lpwstr>
  </property>
</Properties>
</file>