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4" r:id="rId4"/>
    <p:sldMasterId id="2147483696" r:id="rId5"/>
    <p:sldMasterId id="2147483707" r:id="rId6"/>
    <p:sldMasterId id="2147483718" r:id="rId7"/>
    <p:sldMasterId id="2147483729" r:id="rId8"/>
    <p:sldMasterId id="2147483740" r:id="rId9"/>
  </p:sldMasterIdLst>
  <p:notesMasterIdLst>
    <p:notesMasterId r:id="rId26"/>
  </p:notesMasterIdLst>
  <p:handoutMasterIdLst>
    <p:handoutMasterId r:id="rId27"/>
  </p:handoutMasterIdLst>
  <p:sldIdLst>
    <p:sldId id="754" r:id="rId10"/>
    <p:sldId id="757" r:id="rId11"/>
    <p:sldId id="786" r:id="rId12"/>
    <p:sldId id="787" r:id="rId13"/>
    <p:sldId id="759" r:id="rId14"/>
    <p:sldId id="777" r:id="rId15"/>
    <p:sldId id="790" r:id="rId16"/>
    <p:sldId id="794" r:id="rId17"/>
    <p:sldId id="799" r:id="rId18"/>
    <p:sldId id="793" r:id="rId19"/>
    <p:sldId id="792" r:id="rId20"/>
    <p:sldId id="791" r:id="rId21"/>
    <p:sldId id="796" r:id="rId22"/>
    <p:sldId id="797" r:id="rId23"/>
    <p:sldId id="798" r:id="rId24"/>
    <p:sldId id="720" r:id="rId25"/>
  </p:sldIdLst>
  <p:sldSz cx="9144000" cy="6858000" type="screen4x3"/>
  <p:notesSz cx="6989763" cy="92757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c Benoit" initials="LB" lastIdx="21" clrIdx="0"/>
  <p:cmAuthor id="1" name="User" initials="U" lastIdx="9" clrIdx="1"/>
  <p:cmAuthor id="2" name="Robichaud, Sylvie" initials="RS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63C1DF"/>
    <a:srgbClr val="85E61F"/>
    <a:srgbClr val="7F7F7F"/>
    <a:srgbClr val="11568C"/>
    <a:srgbClr val="FC9F1A"/>
    <a:srgbClr val="9C0880"/>
    <a:srgbClr val="76B90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6" autoAdjust="0"/>
    <p:restoredTop sz="98184" autoAdjust="0"/>
  </p:normalViewPr>
  <p:slideViewPr>
    <p:cSldViewPr showGuides="1">
      <p:cViewPr>
        <p:scale>
          <a:sx n="70" d="100"/>
          <a:sy n="70" d="100"/>
        </p:scale>
        <p:origin x="-662" y="-58"/>
      </p:cViewPr>
      <p:guideLst>
        <p:guide orient="horz" pos="504"/>
        <p:guide orient="horz" pos="1003"/>
        <p:guide orient="horz" pos="96"/>
        <p:guide pos="2976"/>
        <p:guide pos="204"/>
        <p:guide pos="56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4" d="100"/>
          <a:sy n="74" d="100"/>
        </p:scale>
        <p:origin x="-2178" y="-102"/>
      </p:cViewPr>
      <p:guideLst>
        <p:guide orient="horz" pos="2922"/>
        <p:guide pos="220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1075" cy="46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2" rIns="91920" bIns="45962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057" y="1"/>
            <a:ext cx="3031075" cy="46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2" rIns="91920" bIns="45962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290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0196"/>
            <a:ext cx="3031075" cy="46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2" rIns="91920" bIns="45962" numCol="1" anchor="b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290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057" y="8810196"/>
            <a:ext cx="3031075" cy="46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2" rIns="91920" bIns="45962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C90E196-4D09-4FC7-9092-BDA114A749F4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80400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1075" cy="46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1" tIns="47374" rIns="94751" bIns="47374" numCol="1" anchor="t" anchorCtr="0" compatLnSpc="1">
            <a:prstTxWarp prst="textNoShape">
              <a:avLst/>
            </a:prstTxWarp>
          </a:bodyPr>
          <a:lstStyle>
            <a:lvl1pPr algn="l" defTabSz="948243" eaLnBrk="1" hangingPunct="1"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057" y="1"/>
            <a:ext cx="3031075" cy="46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1" tIns="47374" rIns="94751" bIns="47374" numCol="1" anchor="t" anchorCtr="0" compatLnSpc="1">
            <a:prstTxWarp prst="textNoShape">
              <a:avLst/>
            </a:prstTxWarp>
          </a:bodyPr>
          <a:lstStyle>
            <a:lvl1pPr algn="r" defTabSz="948243" eaLnBrk="1" hangingPunct="1"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6338" y="696913"/>
            <a:ext cx="4637087" cy="3478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7347" y="4406580"/>
            <a:ext cx="5595076" cy="4172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1" tIns="47374" rIns="94751" bIns="473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0196"/>
            <a:ext cx="3031075" cy="46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1" tIns="47374" rIns="94751" bIns="47374" numCol="1" anchor="b" anchorCtr="0" compatLnSpc="1">
            <a:prstTxWarp prst="textNoShape">
              <a:avLst/>
            </a:prstTxWarp>
          </a:bodyPr>
          <a:lstStyle>
            <a:lvl1pPr algn="l" defTabSz="948243" eaLnBrk="1" hangingPunct="1"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057" y="8810196"/>
            <a:ext cx="3031075" cy="46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1" tIns="47374" rIns="94751" bIns="47374" numCol="1" anchor="b" anchorCtr="0" compatLnSpc="1">
            <a:prstTxWarp prst="textNoShape">
              <a:avLst/>
            </a:prstTxWarp>
          </a:bodyPr>
          <a:lstStyle>
            <a:lvl1pPr algn="r" defTabSz="948243" eaLnBrk="1" hangingPunct="1"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494E809-A0B9-461F-B952-8A92A2E6DC10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025192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16050"/>
            <a:ext cx="8229600" cy="1603375"/>
          </a:xfrm>
        </p:spPr>
        <p:txBody>
          <a:bodyPr/>
          <a:lstStyle>
            <a:lvl1pPr>
              <a:lnSpc>
                <a:spcPts val="4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83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ECOM_Logo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73950" y="6189663"/>
            <a:ext cx="13144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1963" y="1428750"/>
            <a:ext cx="7123112" cy="1470025"/>
          </a:xfrm>
        </p:spPr>
        <p:txBody>
          <a:bodyPr/>
          <a:lstStyle>
            <a:lvl1pPr>
              <a:lnSpc>
                <a:spcPct val="9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61963" y="3486150"/>
            <a:ext cx="7123112" cy="863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矩形 33"/>
          <p:cNvSpPr/>
          <p:nvPr/>
        </p:nvSpPr>
        <p:spPr bwMode="auto">
          <a:xfrm>
            <a:off x="-7786" y="4659664"/>
            <a:ext cx="9151785" cy="152256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0" kern="0" dirty="0">
              <a:solidFill>
                <a:sysClr val="window" lastClr="FFFFFF"/>
              </a:solidFill>
              <a:latin typeface="Arial"/>
              <a:ea typeface="Geneva" charset="-128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3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63C1DF"/>
              </a:buClr>
              <a:defRPr baseline="0"/>
            </a:lvl2pPr>
            <a:lvl3pPr>
              <a:buClr>
                <a:srgbClr val="63C1DF"/>
              </a:buClr>
              <a:defRPr baseline="0"/>
            </a:lvl3pPr>
            <a:lvl4pPr>
              <a:buClr>
                <a:srgbClr val="63C1DF"/>
              </a:buClr>
              <a:defRPr baseline="0"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3778F9-35BC-452F-AE4C-1DB061272AD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Page </a:t>
            </a:r>
            <a:fld id="{7DC51D55-8AEB-4E1C-A8B7-3842540FAB4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Presentation Title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540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8760F-8915-4682-AC73-A9D46C0981F8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430DAD0D-3815-4D1F-83D5-BA6C7D7A24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27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00175"/>
            <a:ext cx="4038600" cy="4525963"/>
          </a:xfrm>
        </p:spPr>
        <p:txBody>
          <a:bodyPr/>
          <a:lstStyle>
            <a:lvl1pPr>
              <a:defRPr sz="2400"/>
            </a:lvl1pPr>
            <a:lvl2pPr>
              <a:buClr>
                <a:srgbClr val="63C1DF"/>
              </a:buClr>
              <a:defRPr sz="2400"/>
            </a:lvl2pPr>
            <a:lvl3pPr>
              <a:buClr>
                <a:srgbClr val="63C1DF"/>
              </a:buClr>
              <a:defRPr sz="2000"/>
            </a:lvl3pPr>
            <a:lvl4pPr>
              <a:buClr>
                <a:srgbClr val="63C1DF"/>
              </a:buClr>
              <a:defRPr sz="1800" baseline="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00175"/>
            <a:ext cx="4038600" cy="4525963"/>
          </a:xfrm>
        </p:spPr>
        <p:txBody>
          <a:bodyPr/>
          <a:lstStyle>
            <a:lvl1pPr>
              <a:defRPr sz="2400"/>
            </a:lvl1pPr>
            <a:lvl2pPr>
              <a:buClr>
                <a:srgbClr val="63C1DF"/>
              </a:buClr>
              <a:defRPr sz="2400"/>
            </a:lvl2pPr>
            <a:lvl3pPr>
              <a:buClr>
                <a:srgbClr val="63C1DF"/>
              </a:buClr>
              <a:defRPr sz="2000"/>
            </a:lvl3pPr>
            <a:lvl4pPr>
              <a:buClr>
                <a:srgbClr val="63C1DF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C9F93-EBBB-4FB8-AB87-9C10608661E4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CF594C33-08CF-4414-83B0-B4578FF832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417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 baseline="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03459-BF84-4232-BCC0-1171F31644FD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29F33531-7B47-4D6C-864D-4CCBA4C10C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95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64C7C-5EED-42B5-BD84-A57682D32B7F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E17056CB-E72E-4F53-9105-67397EFE40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9965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82C7C-3802-4AC8-B6D7-1EA49CCBCFCE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7F8F6537-B6F5-41F2-A9C9-1A79AAF382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35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3C1C2-5641-4C51-AD48-7F1FE58B8F33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F04B6FFE-3D3F-44F0-BA40-FF9A5F3DBD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6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56DDD-736D-4F19-9722-8867F0AEEA32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CBCFF800-37B7-46A2-A365-2F20449AA9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727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0200"/>
            <a:ext cx="8218488" cy="444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400175"/>
            <a:ext cx="8229600" cy="45259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57DC2-85FE-4DF2-A052-CF65B50C2BB1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D95F54F4-CDE2-4FB6-AF9B-E71292FE4A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95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16050"/>
            <a:ext cx="8229600" cy="1603375"/>
          </a:xfrm>
        </p:spPr>
        <p:txBody>
          <a:bodyPr/>
          <a:lstStyle>
            <a:lvl1pPr>
              <a:lnSpc>
                <a:spcPts val="4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4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16050"/>
            <a:ext cx="8229600" cy="1603375"/>
          </a:xfrm>
        </p:spPr>
        <p:txBody>
          <a:bodyPr/>
          <a:lstStyle>
            <a:lvl1pPr>
              <a:lnSpc>
                <a:spcPts val="4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375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350"/>
              </a:spcBef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634163"/>
            <a:ext cx="5190134" cy="190369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33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CK_Title and Content_Smaller F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None/>
              <a:defRPr sz="2000" b="1"/>
            </a:lvl1pPr>
            <a:lvl2pPr marL="173038" indent="-173038">
              <a:buFont typeface="Arial" pitchFamily="34" charset="0"/>
              <a:buChar char="•"/>
              <a:defRPr/>
            </a:lvl2pPr>
            <a:lvl3pPr marL="401638" indent="-182563">
              <a:buFont typeface="Arial" pitchFamily="34" charset="0"/>
              <a:buChar char="–"/>
              <a:defRPr/>
            </a:lvl3pPr>
            <a:lvl4pPr marL="630238" indent="-173038">
              <a:buFont typeface="Arial" pitchFamily="34" charset="0"/>
              <a:buChar char="•"/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2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LACK_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3932238" cy="4637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563" y="1371600"/>
            <a:ext cx="3932236" cy="4637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50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LACK_2-Column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193"/>
            <a:ext cx="3932238" cy="25615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92224"/>
            <a:ext cx="3932238" cy="4216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563" y="1415365"/>
            <a:ext cx="3932237" cy="24884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563" y="1792224"/>
            <a:ext cx="3932237" cy="4216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98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LACK_2-Column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453128"/>
            <a:ext cx="3932238" cy="15555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562" y="4453128"/>
            <a:ext cx="3932237" cy="15555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09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CK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28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87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57808"/>
            <a:ext cx="74112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4430" y="1988840"/>
            <a:ext cx="4187542" cy="3888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1379" y="1988840"/>
            <a:ext cx="3057570" cy="180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5901379" y="3933057"/>
            <a:ext cx="3057570" cy="1944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63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57808"/>
            <a:ext cx="4454286" cy="1143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7664" y="1844826"/>
            <a:ext cx="4486652" cy="40324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0064" y="548681"/>
            <a:ext cx="2736304" cy="17281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0"/>
          </p:nvPr>
        </p:nvSpPr>
        <p:spPr>
          <a:xfrm>
            <a:off x="6180064" y="2354880"/>
            <a:ext cx="2736304" cy="17281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1"/>
          </p:nvPr>
        </p:nvSpPr>
        <p:spPr>
          <a:xfrm>
            <a:off x="6180064" y="4157706"/>
            <a:ext cx="2736304" cy="17281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03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16050"/>
            <a:ext cx="8229600" cy="1603375"/>
          </a:xfrm>
        </p:spPr>
        <p:txBody>
          <a:bodyPr/>
          <a:lstStyle>
            <a:lvl1pPr>
              <a:lnSpc>
                <a:spcPts val="4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3912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350"/>
              </a:spcBef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634163"/>
            <a:ext cx="5190134" cy="190369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5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CK_Title and Content_Smaller F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None/>
              <a:defRPr sz="2000" b="1"/>
            </a:lvl1pPr>
            <a:lvl2pPr marL="173038" indent="-173038">
              <a:buFont typeface="Arial" pitchFamily="34" charset="0"/>
              <a:buChar char="•"/>
              <a:defRPr/>
            </a:lvl2pPr>
            <a:lvl3pPr marL="401638" indent="-182563">
              <a:buFont typeface="Arial" pitchFamily="34" charset="0"/>
              <a:buChar char="–"/>
              <a:defRPr/>
            </a:lvl3pPr>
            <a:lvl4pPr marL="630238" indent="-173038">
              <a:buFont typeface="Arial" pitchFamily="34" charset="0"/>
              <a:buChar char="•"/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0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LACK_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3932238" cy="4637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563" y="1371600"/>
            <a:ext cx="3932236" cy="4637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02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LACK_2-Column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193"/>
            <a:ext cx="3932238" cy="25615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92224"/>
            <a:ext cx="3932238" cy="4216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563" y="1415365"/>
            <a:ext cx="3932237" cy="24884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563" y="1792224"/>
            <a:ext cx="3932237" cy="4216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94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LACK_2-Column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453128"/>
            <a:ext cx="3932238" cy="15555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562" y="4453128"/>
            <a:ext cx="3932237" cy="15555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05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CK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5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57808"/>
            <a:ext cx="74112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4430" y="1988840"/>
            <a:ext cx="4187542" cy="3888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1379" y="1988840"/>
            <a:ext cx="3057570" cy="180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5901379" y="3933057"/>
            <a:ext cx="3057570" cy="1944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86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57808"/>
            <a:ext cx="4454286" cy="1143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7664" y="1844826"/>
            <a:ext cx="4486652" cy="40324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0064" y="548681"/>
            <a:ext cx="2736304" cy="17281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0"/>
          </p:nvPr>
        </p:nvSpPr>
        <p:spPr>
          <a:xfrm>
            <a:off x="6180064" y="2354880"/>
            <a:ext cx="2736304" cy="17281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1"/>
          </p:nvPr>
        </p:nvSpPr>
        <p:spPr>
          <a:xfrm>
            <a:off x="6180064" y="4157706"/>
            <a:ext cx="2736304" cy="17281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1077"/>
          <a:stretch/>
        </p:blipFill>
        <p:spPr>
          <a:xfrm>
            <a:off x="157485" y="225426"/>
            <a:ext cx="11391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70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ECOM_Logo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73950" y="6189663"/>
            <a:ext cx="13144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1963" y="1428750"/>
            <a:ext cx="7123112" cy="1470025"/>
          </a:xfrm>
        </p:spPr>
        <p:txBody>
          <a:bodyPr/>
          <a:lstStyle>
            <a:lvl1pPr>
              <a:lnSpc>
                <a:spcPct val="9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61963" y="3486150"/>
            <a:ext cx="7123112" cy="863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矩形 33"/>
          <p:cNvSpPr/>
          <p:nvPr/>
        </p:nvSpPr>
        <p:spPr bwMode="auto">
          <a:xfrm>
            <a:off x="-7786" y="4659664"/>
            <a:ext cx="9151785" cy="152256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0" kern="0" dirty="0">
              <a:solidFill>
                <a:sysClr val="window" lastClr="FFFFFF"/>
              </a:solidFill>
              <a:latin typeface="Arial"/>
              <a:ea typeface="Geneva" charset="-128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80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63C1DF"/>
              </a:buClr>
              <a:defRPr baseline="0"/>
            </a:lvl2pPr>
            <a:lvl3pPr>
              <a:buClr>
                <a:srgbClr val="63C1DF"/>
              </a:buClr>
              <a:defRPr baseline="0"/>
            </a:lvl3pPr>
            <a:lvl4pPr>
              <a:buClr>
                <a:srgbClr val="63C1DF"/>
              </a:buClr>
              <a:defRPr baseline="0"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3778F9-35BC-452F-AE4C-1DB061272AD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Page </a:t>
            </a:r>
            <a:fld id="{7DC51D55-8AEB-4E1C-A8B7-3842540FAB4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Presentation Title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2101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8760F-8915-4682-AC73-A9D46C0981F8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430DAD0D-3815-4D1F-83D5-BA6C7D7A24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163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00175"/>
            <a:ext cx="4038600" cy="4525963"/>
          </a:xfrm>
        </p:spPr>
        <p:txBody>
          <a:bodyPr/>
          <a:lstStyle>
            <a:lvl1pPr>
              <a:defRPr sz="2400"/>
            </a:lvl1pPr>
            <a:lvl2pPr>
              <a:buClr>
                <a:srgbClr val="63C1DF"/>
              </a:buClr>
              <a:defRPr sz="2400"/>
            </a:lvl2pPr>
            <a:lvl3pPr>
              <a:buClr>
                <a:srgbClr val="63C1DF"/>
              </a:buClr>
              <a:defRPr sz="2000"/>
            </a:lvl3pPr>
            <a:lvl4pPr>
              <a:buClr>
                <a:srgbClr val="63C1DF"/>
              </a:buClr>
              <a:defRPr sz="1800" baseline="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00175"/>
            <a:ext cx="4038600" cy="4525963"/>
          </a:xfrm>
        </p:spPr>
        <p:txBody>
          <a:bodyPr/>
          <a:lstStyle>
            <a:lvl1pPr>
              <a:defRPr sz="2400"/>
            </a:lvl1pPr>
            <a:lvl2pPr>
              <a:buClr>
                <a:srgbClr val="63C1DF"/>
              </a:buClr>
              <a:defRPr sz="2400"/>
            </a:lvl2pPr>
            <a:lvl3pPr>
              <a:buClr>
                <a:srgbClr val="63C1DF"/>
              </a:buClr>
              <a:defRPr sz="2000"/>
            </a:lvl3pPr>
            <a:lvl4pPr>
              <a:buClr>
                <a:srgbClr val="63C1DF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C9F93-EBBB-4FB8-AB87-9C10608661E4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CF594C33-08CF-4414-83B0-B4578FF832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282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 baseline="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03459-BF84-4232-BCC0-1171F31644FD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29F33531-7B47-4D6C-864D-4CCBA4C10C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0043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64C7C-5EED-42B5-BD84-A57682D32B7F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E17056CB-E72E-4F53-9105-67397EFE40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649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82C7C-3802-4AC8-B6D7-1EA49CCBCFCE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7F8F6537-B6F5-41F2-A9C9-1A79AAF382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0048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3C1C2-5641-4C51-AD48-7F1FE58B8F33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F04B6FFE-3D3F-44F0-BA40-FF9A5F3DBD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3972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56DDD-736D-4F19-9722-8867F0AEEA32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CBCFF800-37B7-46A2-A365-2F20449AA9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7349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0200"/>
            <a:ext cx="8218488" cy="444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400175"/>
            <a:ext cx="8229600" cy="45259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57DC2-85FE-4DF2-A052-CF65B50C2BB1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D95F54F4-CDE2-4FB6-AF9B-E71292FE4A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739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ECOM_magenta-blue_spectrum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0" y="6003925"/>
            <a:ext cx="9144000" cy="854075"/>
            <a:chOff x="0" y="3782"/>
            <a:chExt cx="5760" cy="538"/>
          </a:xfrm>
        </p:grpSpPr>
        <p:sp>
          <p:nvSpPr>
            <p:cNvPr id="6" name="Rectangle 3"/>
            <p:cNvSpPr>
              <a:spLocks noChangeArrowheads="1"/>
            </p:cNvSpPr>
            <p:nvPr userDrawn="1"/>
          </p:nvSpPr>
          <p:spPr bwMode="auto">
            <a:xfrm>
              <a:off x="0" y="3782"/>
              <a:ext cx="5760" cy="5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2000" b="0">
                <a:solidFill>
                  <a:srgbClr val="000000"/>
                </a:solidFill>
                <a:ea typeface="Geneva" charset="-128"/>
                <a:cs typeface="+mn-cs"/>
              </a:endParaRPr>
            </a:p>
          </p:txBody>
        </p:sp>
        <p:pic>
          <p:nvPicPr>
            <p:cNvPr id="7" name="Picture 8" descr="AECOM_Logo2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08" y="3899"/>
              <a:ext cx="828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1963" y="1428750"/>
            <a:ext cx="7123112" cy="1470025"/>
          </a:xfrm>
        </p:spPr>
        <p:txBody>
          <a:bodyPr/>
          <a:lstStyle>
            <a:lvl1pPr>
              <a:lnSpc>
                <a:spcPct val="9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1963" y="3486150"/>
            <a:ext cx="7123112" cy="863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222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  <a:lvl3pPr>
              <a:buFont typeface="Arial" pitchFamily="34" charset="0"/>
              <a:buChar char="•"/>
              <a:defRPr/>
            </a:lvl3pPr>
            <a:lvl4pPr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C8E13-ED34-436E-9E0D-BDD9E871BE7D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66A50AD0-6A10-4AF3-B742-D7A06D193B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310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8C857-1C98-4A15-884F-992933FF5A68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4C7E3EB5-E7F4-4A66-8A03-05DCBB005A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7705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00175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00175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82ECA-6477-47B8-9C34-789B8EFEC2C4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DDCBE5EC-1700-48F6-A17A-D720EF8166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3263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 baseline="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29C63-1586-4E80-9925-996B9B6976F2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EDE4BD21-7E4F-42CD-A859-C0F7833441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4801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4FD2B-3A79-4112-B63B-BE1EA0537B7F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89324278-D8F7-4C12-8952-86671D33BB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81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2F5AD-57BE-47D5-90AD-1B1972862944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4D443C82-2DBF-4563-8C7E-AB96F9A2AF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705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48309-4750-4C18-AEB4-3EB3A3425199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A574D8DA-5CE3-457D-AC3C-AA73CFA526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604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B0292-3B43-49F8-85B0-E13A54E97DFA}" type="datetime1">
              <a:rPr lang="en-US">
                <a:solidFill>
                  <a:srgbClr val="000000"/>
                </a:solidFill>
              </a:rPr>
              <a:pPr>
                <a:defRPr/>
              </a:pPr>
              <a:t>11/9/2018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Presentation Title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AB0E8703-5B38-4DE4-B26F-1952D173293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6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8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3517-4397-41C1-96BE-A00350A537C9}" type="datetimeFigureOut">
              <a:rPr lang="en-US" smtClean="0"/>
              <a:pPr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8ECD1-F993-48F7-98D6-2C6E53F02E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文字方塊 7"/>
          <p:cNvSpPr txBox="1"/>
          <p:nvPr/>
        </p:nvSpPr>
        <p:spPr>
          <a:xfrm>
            <a:off x="263525" y="182563"/>
            <a:ext cx="291137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chemeClr val="bg1"/>
                </a:solidFill>
                <a:ea typeface="宋体" pitchFamily="2" charset="-122"/>
                <a:cs typeface="+mn-cs"/>
              </a:rPr>
              <a:t>AECOM </a:t>
            </a:r>
            <a:r>
              <a:rPr lang="en-US" altLang="zh-CN" sz="2000" b="0" dirty="0">
                <a:solidFill>
                  <a:schemeClr val="bg1"/>
                </a:solidFill>
                <a:ea typeface="宋体" pitchFamily="2" charset="-122"/>
                <a:cs typeface="+mn-cs"/>
              </a:rPr>
              <a:t>Asia</a:t>
            </a:r>
            <a:r>
              <a:rPr lang="en-US" altLang="zh-CN" sz="1600" b="0" dirty="0">
                <a:solidFill>
                  <a:schemeClr val="bg1"/>
                </a:solidFill>
                <a:ea typeface="宋体" pitchFamily="2" charset="-122"/>
                <a:cs typeface="+mn-cs"/>
              </a:rPr>
              <a:t>, </a:t>
            </a:r>
            <a:r>
              <a:rPr lang="en-US" altLang="zh-CN" sz="1400" b="0" dirty="0">
                <a:solidFill>
                  <a:schemeClr val="bg1"/>
                </a:solidFill>
                <a:ea typeface="宋体" pitchFamily="2" charset="-122"/>
                <a:cs typeface="+mn-cs"/>
              </a:rPr>
              <a:t>China Region</a:t>
            </a:r>
            <a:endParaRPr lang="en-US" altLang="zh-CN" sz="1200" b="0" dirty="0">
              <a:solidFill>
                <a:schemeClr val="bg1"/>
              </a:solidFill>
              <a:ea typeface="宋体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0200"/>
            <a:ext cx="821848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001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First level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620963" y="6430963"/>
            <a:ext cx="177165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53778F9-35BC-452F-AE4C-1DB061272ADA}" type="datetime1">
              <a:rPr lang="en-US" b="0">
                <a:solidFill>
                  <a:srgbClr val="000000"/>
                </a:solidFill>
                <a:ea typeface="Geneva" charset="-128"/>
                <a:cs typeface="+mn-cs"/>
              </a:rPr>
              <a:pPr>
                <a:defRPr/>
              </a:pPr>
              <a:t>11/9/2018</a:t>
            </a:fld>
            <a:endParaRPr lang="en-US" b="0" dirty="0">
              <a:solidFill>
                <a:srgbClr val="000000"/>
              </a:solidFill>
              <a:ea typeface="Geneva" charset="-128"/>
              <a:cs typeface="+mn-cs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430963"/>
            <a:ext cx="1793875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b="0" dirty="0">
                <a:solidFill>
                  <a:srgbClr val="000000"/>
                </a:solidFill>
                <a:ea typeface="Geneva" charset="-128"/>
                <a:cs typeface="+mn-cs"/>
              </a:rPr>
              <a:t>Presentation Title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751388" y="6430963"/>
            <a:ext cx="1768475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b="0" dirty="0">
                <a:solidFill>
                  <a:srgbClr val="000000"/>
                </a:solidFill>
                <a:ea typeface="Geneva" charset="-128"/>
                <a:cs typeface="+mn-cs"/>
              </a:rPr>
              <a:t>Page </a:t>
            </a:r>
            <a:fld id="{7DC51D55-8AEB-4E1C-A8B7-3842540FAB4E}" type="slidenum">
              <a:rPr lang="en-US" b="0">
                <a:solidFill>
                  <a:srgbClr val="000000"/>
                </a:solidFill>
                <a:ea typeface="Geneva" charset="-128"/>
                <a:cs typeface="+mn-cs"/>
              </a:rPr>
              <a:pPr>
                <a:defRPr/>
              </a:pPr>
              <a:t>‹#›</a:t>
            </a:fld>
            <a:endParaRPr lang="en-US" b="0" dirty="0">
              <a:solidFill>
                <a:srgbClr val="000000"/>
              </a:solidFill>
              <a:ea typeface="Geneva" charset="-128"/>
              <a:cs typeface="+mn-cs"/>
            </a:endParaRPr>
          </a:p>
        </p:txBody>
      </p:sp>
      <p:pic>
        <p:nvPicPr>
          <p:cNvPr id="5127" name="Picture 8" descr="AECOM_Logo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872412" y="6300788"/>
            <a:ext cx="1134299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566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50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+mj-lt"/>
          <a:ea typeface="Geneva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Geneva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Geneva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Geneva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Geneva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0" indent="0" algn="l" rtl="0" eaLnBrk="1" fontAlgn="base" hangingPunct="1">
        <a:lnSpc>
          <a:spcPct val="95000"/>
        </a:lnSpc>
        <a:spcBef>
          <a:spcPct val="70000"/>
        </a:spcBef>
        <a:spcAft>
          <a:spcPct val="0"/>
        </a:spcAft>
        <a:buNone/>
        <a:defRPr sz="2400">
          <a:solidFill>
            <a:schemeClr val="tx1"/>
          </a:solidFill>
          <a:latin typeface="+mn-lt"/>
          <a:ea typeface="Geneva" charset="-128"/>
          <a:cs typeface="+mn-cs"/>
        </a:defRPr>
      </a:lvl1pPr>
      <a:lvl2pPr marL="360000" indent="-360000" algn="l" rtl="0" eaLnBrk="1" fontAlgn="base" hangingPunct="1">
        <a:lnSpc>
          <a:spcPct val="95000"/>
        </a:lnSpc>
        <a:spcBef>
          <a:spcPts val="2016"/>
        </a:spcBef>
        <a:spcAft>
          <a:spcPct val="0"/>
        </a:spcAft>
        <a:buFont typeface="Courier New" pitchFamily="49" charset="0"/>
        <a:buChar char="-"/>
        <a:defRPr sz="2400">
          <a:solidFill>
            <a:schemeClr val="tx1"/>
          </a:solidFill>
          <a:latin typeface="+mn-lt"/>
          <a:ea typeface="Geneva" charset="-128"/>
        </a:defRPr>
      </a:lvl2pPr>
      <a:lvl3pPr marL="720000" indent="-3600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Geneva" charset="-128"/>
        </a:defRPr>
      </a:lvl3pPr>
      <a:lvl4pPr marL="1080000" indent="-360000" algn="l" defTabSz="1077913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Geneva" charset="-128"/>
        </a:defRPr>
      </a:lvl4pPr>
      <a:lvl5pPr marL="20574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5pPr>
      <a:lvl6pPr marL="25146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6pPr>
      <a:lvl7pPr marL="29718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7pPr>
      <a:lvl8pPr marL="34290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8pPr>
      <a:lvl9pPr marL="38862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28600"/>
            <a:ext cx="9144000" cy="533400"/>
          </a:xfrm>
          <a:prstGeom prst="rect">
            <a:avLst/>
          </a:prstGeom>
          <a:solidFill>
            <a:schemeClr val="tx1">
              <a:lumMod val="95000"/>
              <a:lumOff val="5000"/>
              <a:alpha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04800" y="6629400"/>
            <a:ext cx="868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00" dirty="0">
              <a:solidFill>
                <a:prstClr val="white">
                  <a:lumMod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-1587" y="6100763"/>
            <a:ext cx="9144000" cy="533400"/>
          </a:xfrm>
          <a:prstGeom prst="rect">
            <a:avLst/>
          </a:prstGeom>
          <a:solidFill>
            <a:schemeClr val="tx1">
              <a:lumMod val="95000"/>
              <a:lumOff val="5000"/>
              <a:alpha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solidFill>
                <a:srgbClr val="FF0066"/>
              </a:solidFill>
              <a:latin typeface="Arial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366432" y="282388"/>
            <a:ext cx="5079627" cy="38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    </a:t>
            </a:r>
            <a:endParaRPr lang="en-US" sz="2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2900"/>
            <a:ext cx="8229600" cy="533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68869"/>
            <a:ext cx="8229600" cy="46398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199" y="6654325"/>
            <a:ext cx="4780483" cy="1874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b="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NZ" dirty="0" smtClean="0">
              <a:solidFill>
                <a:prstClr val="white"/>
              </a:solidFill>
            </a:endParaRPr>
          </a:p>
        </p:txBody>
      </p:sp>
      <p:pic>
        <p:nvPicPr>
          <p:cNvPr id="19" name="Picture 9" descr="C:\Documents and Settings\elsead\Desktop\London Work\PPT\AECOM_1c-reverse_rgb.pn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8001000" y="6289926"/>
            <a:ext cx="685800" cy="15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457200" y="4764291"/>
            <a:ext cx="9144000" cy="5238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b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457200" y="6273735"/>
            <a:ext cx="3375965" cy="1874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dirty="0" smtClean="0">
                <a:solidFill>
                  <a:prstClr val="white"/>
                </a:solidFill>
              </a:rPr>
              <a:t>Strategic consulting | Engineering | Project delivery</a:t>
            </a:r>
          </a:p>
        </p:txBody>
      </p:sp>
    </p:spTree>
    <p:extLst>
      <p:ext uri="{BB962C8B-B14F-4D97-AF65-F5344CB8AC3E}">
        <p14:creationId xmlns:p14="http://schemas.microsoft.com/office/powerpoint/2010/main" val="2078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3038" indent="-173038" algn="l" defTabSz="914400" rtl="0" eaLnBrk="1" latinLnBrk="0" hangingPunct="1">
        <a:spcBef>
          <a:spcPts val="12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228600" algn="l" defTabSz="914400" rtl="0" eaLnBrk="1" latinLnBrk="0" hangingPunct="1">
        <a:spcBef>
          <a:spcPts val="4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85800" indent="-173038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4400" indent="-173038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28600"/>
            <a:ext cx="9144000" cy="533400"/>
          </a:xfrm>
          <a:prstGeom prst="rect">
            <a:avLst/>
          </a:prstGeom>
          <a:solidFill>
            <a:schemeClr val="tx1">
              <a:lumMod val="95000"/>
              <a:lumOff val="5000"/>
              <a:alpha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04800" y="6629400"/>
            <a:ext cx="868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00" dirty="0">
              <a:solidFill>
                <a:prstClr val="white">
                  <a:lumMod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-1587" y="6100763"/>
            <a:ext cx="9144000" cy="533400"/>
          </a:xfrm>
          <a:prstGeom prst="rect">
            <a:avLst/>
          </a:prstGeom>
          <a:solidFill>
            <a:schemeClr val="tx1">
              <a:lumMod val="95000"/>
              <a:lumOff val="5000"/>
              <a:alpha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solidFill>
                <a:srgbClr val="FF0066"/>
              </a:solidFill>
              <a:latin typeface="Arial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366432" y="282388"/>
            <a:ext cx="5079627" cy="38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    </a:t>
            </a:r>
            <a:endParaRPr lang="en-US" sz="2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2900"/>
            <a:ext cx="8229600" cy="533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68869"/>
            <a:ext cx="8229600" cy="46398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199" y="6654325"/>
            <a:ext cx="4780483" cy="1874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b="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NZ" dirty="0" smtClean="0">
              <a:solidFill>
                <a:prstClr val="white"/>
              </a:solidFill>
            </a:endParaRPr>
          </a:p>
        </p:txBody>
      </p:sp>
      <p:pic>
        <p:nvPicPr>
          <p:cNvPr id="19" name="Picture 9" descr="C:\Documents and Settings\elsead\Desktop\London Work\PPT\AECOM_1c-reverse_rgb.pn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8001000" y="6289926"/>
            <a:ext cx="685800" cy="15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457200" y="4764291"/>
            <a:ext cx="9144000" cy="5238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b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457200" y="6273735"/>
            <a:ext cx="3375965" cy="1874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dirty="0" smtClean="0">
                <a:solidFill>
                  <a:prstClr val="white"/>
                </a:solidFill>
              </a:rPr>
              <a:t>Strategic consulting | Engineering | Project delivery</a:t>
            </a:r>
          </a:p>
        </p:txBody>
      </p:sp>
    </p:spTree>
    <p:extLst>
      <p:ext uri="{BB962C8B-B14F-4D97-AF65-F5344CB8AC3E}">
        <p14:creationId xmlns:p14="http://schemas.microsoft.com/office/powerpoint/2010/main" val="373359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3038" indent="-173038" algn="l" defTabSz="914400" rtl="0" eaLnBrk="1" latinLnBrk="0" hangingPunct="1">
        <a:spcBef>
          <a:spcPts val="12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228600" algn="l" defTabSz="914400" rtl="0" eaLnBrk="1" latinLnBrk="0" hangingPunct="1">
        <a:spcBef>
          <a:spcPts val="4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85800" indent="-173038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4400" indent="-173038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0200"/>
            <a:ext cx="821848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001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First level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620963" y="6430963"/>
            <a:ext cx="177165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53778F9-35BC-452F-AE4C-1DB061272ADA}" type="datetime1">
              <a:rPr lang="en-US" b="0">
                <a:solidFill>
                  <a:srgbClr val="000000"/>
                </a:solidFill>
                <a:ea typeface="Geneva" charset="-128"/>
                <a:cs typeface="+mn-cs"/>
              </a:rPr>
              <a:pPr>
                <a:defRPr/>
              </a:pPr>
              <a:t>11/9/2018</a:t>
            </a:fld>
            <a:endParaRPr lang="en-US" b="0" dirty="0">
              <a:solidFill>
                <a:srgbClr val="000000"/>
              </a:solidFill>
              <a:ea typeface="Geneva" charset="-128"/>
              <a:cs typeface="+mn-cs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430963"/>
            <a:ext cx="1793875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b="0" dirty="0">
                <a:solidFill>
                  <a:srgbClr val="000000"/>
                </a:solidFill>
                <a:ea typeface="Geneva" charset="-128"/>
                <a:cs typeface="+mn-cs"/>
              </a:rPr>
              <a:t>Presentation Title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751388" y="6430963"/>
            <a:ext cx="1768475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b="0" dirty="0">
                <a:solidFill>
                  <a:srgbClr val="000000"/>
                </a:solidFill>
                <a:ea typeface="Geneva" charset="-128"/>
                <a:cs typeface="+mn-cs"/>
              </a:rPr>
              <a:t>Page </a:t>
            </a:r>
            <a:fld id="{7DC51D55-8AEB-4E1C-A8B7-3842540FAB4E}" type="slidenum">
              <a:rPr lang="en-US" b="0">
                <a:solidFill>
                  <a:srgbClr val="000000"/>
                </a:solidFill>
                <a:ea typeface="Geneva" charset="-128"/>
                <a:cs typeface="+mn-cs"/>
              </a:rPr>
              <a:pPr>
                <a:defRPr/>
              </a:pPr>
              <a:t>‹#›</a:t>
            </a:fld>
            <a:endParaRPr lang="en-US" b="0" dirty="0">
              <a:solidFill>
                <a:srgbClr val="000000"/>
              </a:solidFill>
              <a:ea typeface="Geneva" charset="-128"/>
              <a:cs typeface="+mn-cs"/>
            </a:endParaRPr>
          </a:p>
        </p:txBody>
      </p:sp>
      <p:pic>
        <p:nvPicPr>
          <p:cNvPr id="5127" name="Picture 8" descr="AECOM_Logo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872412" y="6300788"/>
            <a:ext cx="1134299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497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+mj-lt"/>
          <a:ea typeface="Geneva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Geneva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Geneva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Geneva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Geneva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0" indent="0" algn="l" rtl="0" eaLnBrk="1" fontAlgn="base" hangingPunct="1">
        <a:lnSpc>
          <a:spcPct val="95000"/>
        </a:lnSpc>
        <a:spcBef>
          <a:spcPct val="70000"/>
        </a:spcBef>
        <a:spcAft>
          <a:spcPct val="0"/>
        </a:spcAft>
        <a:buNone/>
        <a:defRPr sz="2400">
          <a:solidFill>
            <a:schemeClr val="tx1"/>
          </a:solidFill>
          <a:latin typeface="+mn-lt"/>
          <a:ea typeface="Geneva" charset="-128"/>
          <a:cs typeface="+mn-cs"/>
        </a:defRPr>
      </a:lvl1pPr>
      <a:lvl2pPr marL="360000" indent="-360000" algn="l" rtl="0" eaLnBrk="1" fontAlgn="base" hangingPunct="1">
        <a:lnSpc>
          <a:spcPct val="95000"/>
        </a:lnSpc>
        <a:spcBef>
          <a:spcPts val="2016"/>
        </a:spcBef>
        <a:spcAft>
          <a:spcPct val="0"/>
        </a:spcAft>
        <a:buFont typeface="Courier New" pitchFamily="49" charset="0"/>
        <a:buChar char="-"/>
        <a:defRPr sz="2400">
          <a:solidFill>
            <a:schemeClr val="tx1"/>
          </a:solidFill>
          <a:latin typeface="+mn-lt"/>
          <a:ea typeface="Geneva" charset="-128"/>
        </a:defRPr>
      </a:lvl2pPr>
      <a:lvl3pPr marL="720000" indent="-3600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Geneva" charset="-128"/>
        </a:defRPr>
      </a:lvl3pPr>
      <a:lvl4pPr marL="1080000" indent="-360000" algn="l" defTabSz="1077913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Geneva" charset="-128"/>
        </a:defRPr>
      </a:lvl4pPr>
      <a:lvl5pPr marL="20574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5pPr>
      <a:lvl6pPr marL="25146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6pPr>
      <a:lvl7pPr marL="29718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7pPr>
      <a:lvl8pPr marL="34290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8pPr>
      <a:lvl9pPr marL="38862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0200"/>
            <a:ext cx="821848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001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First level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</p:txBody>
      </p:sp>
      <p:pic>
        <p:nvPicPr>
          <p:cNvPr id="5124" name="Picture 8" descr="AECOM_Logo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72413" y="6300788"/>
            <a:ext cx="876300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620963" y="6430963"/>
            <a:ext cx="177165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8C16A4F-B2DD-482D-8B99-C83AC3D17BDB}" type="datetime1">
              <a:rPr lang="en-US" b="0">
                <a:solidFill>
                  <a:srgbClr val="000000"/>
                </a:solidFill>
                <a:ea typeface="Geneva" charset="-128"/>
                <a:cs typeface="+mn-cs"/>
              </a:rPr>
              <a:pPr>
                <a:defRPr/>
              </a:pPr>
              <a:t>11/9/2018</a:t>
            </a:fld>
            <a:endParaRPr lang="en-US" b="0">
              <a:solidFill>
                <a:srgbClr val="000000"/>
              </a:solidFill>
              <a:ea typeface="Geneva" charset="-128"/>
              <a:cs typeface="+mn-cs"/>
            </a:endParaRPr>
          </a:p>
        </p:txBody>
      </p:sp>
      <p:sp>
        <p:nvSpPr>
          <p:cNvPr id="245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430963"/>
            <a:ext cx="1793875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rgbClr val="000000"/>
                </a:solidFill>
                <a:ea typeface="Geneva" charset="-128"/>
                <a:cs typeface="+mn-cs"/>
              </a:rPr>
              <a:t>Presentation Title</a:t>
            </a:r>
          </a:p>
        </p:txBody>
      </p:sp>
      <p:sp>
        <p:nvSpPr>
          <p:cNvPr id="245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751388" y="6430963"/>
            <a:ext cx="1768475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rgbClr val="000000"/>
                </a:solidFill>
                <a:ea typeface="Geneva" charset="-128"/>
                <a:cs typeface="+mn-cs"/>
              </a:rPr>
              <a:t>Page </a:t>
            </a:r>
            <a:fld id="{C9A774E1-6397-4BD4-A584-BE19DACA7B69}" type="slidenum">
              <a:rPr lang="en-US" b="0">
                <a:solidFill>
                  <a:srgbClr val="000000"/>
                </a:solidFill>
                <a:ea typeface="Geneva" charset="-128"/>
                <a:cs typeface="+mn-cs"/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  <a:ea typeface="Geneva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44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+mj-lt"/>
          <a:ea typeface="Geneva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charset="0"/>
          <a:ea typeface="Geneva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charset="0"/>
          <a:ea typeface="Geneva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charset="0"/>
          <a:ea typeface="Geneva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charset="0"/>
          <a:ea typeface="Geneva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charset="0"/>
        </a:defRPr>
      </a:lvl9pPr>
    </p:titleStyle>
    <p:bodyStyle>
      <a:lvl1pPr marL="0" indent="0" algn="l" rtl="0" eaLnBrk="1" fontAlgn="base" hangingPunct="1">
        <a:lnSpc>
          <a:spcPct val="95000"/>
        </a:lnSpc>
        <a:spcBef>
          <a:spcPct val="70000"/>
        </a:spcBef>
        <a:spcAft>
          <a:spcPct val="0"/>
        </a:spcAft>
        <a:buNone/>
        <a:defRPr sz="2400">
          <a:solidFill>
            <a:schemeClr val="tx1"/>
          </a:solidFill>
          <a:latin typeface="+mn-lt"/>
          <a:ea typeface="Geneva" charset="-128"/>
          <a:cs typeface="+mn-cs"/>
        </a:defRPr>
      </a:lvl1pPr>
      <a:lvl2pPr marL="360000" indent="-360000" algn="l" rtl="0" eaLnBrk="1" fontAlgn="base" hangingPunct="1">
        <a:lnSpc>
          <a:spcPct val="95000"/>
        </a:lnSpc>
        <a:spcBef>
          <a:spcPts val="2016"/>
        </a:spcBef>
        <a:spcAft>
          <a:spcPct val="0"/>
        </a:spcAft>
        <a:buFont typeface="Courier New" pitchFamily="49" charset="0"/>
        <a:buChar char="-"/>
        <a:defRPr sz="2400" baseline="0">
          <a:solidFill>
            <a:schemeClr val="tx1"/>
          </a:solidFill>
          <a:latin typeface="+mn-lt"/>
          <a:ea typeface="Geneva" charset="-128"/>
        </a:defRPr>
      </a:lvl2pPr>
      <a:lvl3pPr marL="720000" indent="-360000" algn="l" rtl="0" eaLnBrk="1" fontAlgn="base" hangingPunct="1">
        <a:lnSpc>
          <a:spcPct val="95000"/>
        </a:lnSpc>
        <a:spcBef>
          <a:spcPts val="48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Geneva" charset="-128"/>
        </a:defRPr>
      </a:lvl3pPr>
      <a:lvl4pPr marL="1080000" indent="-3600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1800" baseline="0">
          <a:solidFill>
            <a:schemeClr val="tx1"/>
          </a:solidFill>
          <a:latin typeface="+mn-lt"/>
          <a:ea typeface="Geneva" charset="-128"/>
        </a:defRPr>
      </a:lvl4pPr>
      <a:lvl5pPr marL="20574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5pPr>
      <a:lvl6pPr marL="25146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6pPr>
      <a:lvl7pPr marL="29718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7pPr>
      <a:lvl8pPr marL="34290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8pPr>
      <a:lvl9pPr marL="3886200" indent="-2286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Geneva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:\12.0 Sales &amp; Marketing\Images\Power Images\HI-RES Images\Geothermal\DSC05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78"/>
            <a:ext cx="9163838" cy="687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Documents and Settings\elsead\Desktop\London Work\PPT\AECOM_1c-reverse_rgb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46281"/>
            <a:ext cx="1160004" cy="26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-36258" y="836712"/>
            <a:ext cx="9236354" cy="2296108"/>
          </a:xfrm>
          <a:prstGeom prst="rect">
            <a:avLst/>
          </a:prstGeom>
          <a:solidFill>
            <a:srgbClr val="988F8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NZ" b="0">
              <a:solidFill>
                <a:prstClr val="white"/>
              </a:solidFill>
            </a:endParaRP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411956" y="858244"/>
            <a:ext cx="8320088" cy="229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42" tIns="39671" rIns="79342" bIns="39671">
            <a:spAutoFit/>
          </a:bodyPr>
          <a:lstStyle>
            <a:lvl1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1pPr>
            <a:lvl2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2pPr>
            <a:lvl3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3pPr>
            <a:lvl4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4pPr>
            <a:lvl5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5pPr>
            <a:lvl6pPr marL="30162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6pPr>
            <a:lvl7pPr marL="34734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7pPr>
            <a:lvl8pPr marL="39306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8pPr>
            <a:lvl9pPr marL="43878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altLang="en-US" sz="4800" dirty="0" smtClean="0">
                <a:solidFill>
                  <a:schemeClr val="bg1"/>
                </a:solidFill>
                <a:latin typeface="Arial" charset="0"/>
              </a:rPr>
              <a:t>NZGW </a:t>
            </a:r>
            <a:r>
              <a:rPr lang="en-NZ" altLang="en-US" sz="4800" dirty="0">
                <a:solidFill>
                  <a:schemeClr val="bg1"/>
                </a:solidFill>
                <a:latin typeface="Arial" charset="0"/>
              </a:rPr>
              <a:t>- Industry Update</a:t>
            </a:r>
            <a:br>
              <a:rPr lang="en-NZ" altLang="en-US" sz="4800" dirty="0">
                <a:solidFill>
                  <a:schemeClr val="bg1"/>
                </a:solidFill>
                <a:latin typeface="Arial" charset="0"/>
              </a:rPr>
            </a:br>
            <a:r>
              <a:rPr lang="en-NZ" altLang="en-US" sz="4800" dirty="0" smtClean="0">
                <a:solidFill>
                  <a:schemeClr val="bg1"/>
                </a:solidFill>
                <a:latin typeface="Arial" charset="0"/>
              </a:rPr>
              <a:t>2018 </a:t>
            </a:r>
            <a:r>
              <a:rPr lang="en-NZ" altLang="en-US" sz="4800" dirty="0">
                <a:solidFill>
                  <a:schemeClr val="bg1"/>
                </a:solidFill>
                <a:latin typeface="Arial" charset="0"/>
              </a:rPr>
              <a:t>Year in review and looking forward</a:t>
            </a:r>
            <a:endParaRPr lang="en-NZ" altLang="en-US" sz="28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841267"/>
            <a:ext cx="2051720" cy="468053"/>
          </a:xfrm>
          <a:prstGeom prst="rect">
            <a:avLst/>
          </a:prstGeom>
          <a:solidFill>
            <a:srgbClr val="988F8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altLang="en-US" sz="1400" dirty="0" smtClean="0">
                <a:solidFill>
                  <a:schemeClr val="bg1"/>
                </a:solidFill>
                <a:latin typeface="Arial" charset="0"/>
              </a:rPr>
              <a:t>         November 2018</a:t>
            </a:r>
            <a:endParaRPr lang="en-NZ" altLang="en-US" sz="12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7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:\12.0 Sales &amp; Marketing\Images\Power Images\HI-RES Images\Geothermal\DSC05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78"/>
            <a:ext cx="9163838" cy="687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Documents and Settings\elsead\Desktop\London Work\PPT\AECOM_1c-reverse_rgb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46281"/>
            <a:ext cx="1160004" cy="26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1052737"/>
            <a:ext cx="9144000" cy="1800199"/>
          </a:xfrm>
          <a:prstGeom prst="rect">
            <a:avLst/>
          </a:prstGeom>
          <a:solidFill>
            <a:srgbClr val="988F8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NZ" b="0">
              <a:solidFill>
                <a:prstClr val="white"/>
              </a:solidFill>
            </a:endParaRP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411956" y="1566103"/>
            <a:ext cx="8320088" cy="818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42" tIns="39671" rIns="79342" bIns="39671">
            <a:spAutoFit/>
          </a:bodyPr>
          <a:lstStyle>
            <a:lvl1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1pPr>
            <a:lvl2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2pPr>
            <a:lvl3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3pPr>
            <a:lvl4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4pPr>
            <a:lvl5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5pPr>
            <a:lvl6pPr marL="30162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6pPr>
            <a:lvl7pPr marL="34734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7pPr>
            <a:lvl8pPr marL="39306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8pPr>
            <a:lvl9pPr marL="43878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altLang="en-US" sz="4800" dirty="0" smtClean="0">
                <a:solidFill>
                  <a:schemeClr val="bg1"/>
                </a:solidFill>
                <a:latin typeface="Arial" charset="0"/>
              </a:rPr>
              <a:t>AECOM Geothermal</a:t>
            </a:r>
            <a:endParaRPr lang="en-NZ" altLang="en-US" sz="2800" dirty="0" smtClean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6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96906" y="1506994"/>
            <a:ext cx="8928484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NZ" altLang="zh-TW" sz="3200" b="0" dirty="0" smtClean="0">
                <a:ea typeface="新細明體" pitchFamily="18" charset="-120"/>
              </a:rPr>
              <a:t>AECOM has experience in Engineering 50 geothermal developments, </a:t>
            </a:r>
            <a:r>
              <a:rPr lang="en-NZ" altLang="zh-TW" sz="3200" b="0" dirty="0">
                <a:ea typeface="新細明體" pitchFamily="18" charset="-120"/>
              </a:rPr>
              <a:t>with a combined output of over </a:t>
            </a:r>
            <a:r>
              <a:rPr lang="en-NZ" altLang="zh-TW" sz="3200" b="0" dirty="0" smtClean="0">
                <a:ea typeface="新細明體" pitchFamily="18" charset="-120"/>
              </a:rPr>
              <a:t>3,000 </a:t>
            </a:r>
            <a:r>
              <a:rPr lang="en-NZ" altLang="zh-TW" sz="3200" b="0" dirty="0">
                <a:ea typeface="新細明體" pitchFamily="18" charset="-120"/>
              </a:rPr>
              <a:t>MW.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NZ" altLang="zh-TW" sz="3200" b="0" dirty="0" smtClean="0">
                <a:ea typeface="新細明體" pitchFamily="18" charset="-120"/>
              </a:rPr>
              <a:t>Projects </a:t>
            </a:r>
            <a:r>
              <a:rPr lang="en-NZ" altLang="zh-TW" sz="3200" b="0" dirty="0">
                <a:ea typeface="新細明體" pitchFamily="18" charset="-120"/>
              </a:rPr>
              <a:t>includes </a:t>
            </a:r>
            <a:endParaRPr lang="en-NZ" altLang="zh-TW" sz="3200" b="0" dirty="0" smtClean="0">
              <a:ea typeface="新細明體" pitchFamily="18" charset="-120"/>
            </a:endParaRPr>
          </a:p>
          <a:p>
            <a:pPr marL="990600" lvl="2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NZ" altLang="zh-TW" sz="3200" b="0" dirty="0" smtClean="0">
                <a:ea typeface="新細明體" pitchFamily="18" charset="-120"/>
              </a:rPr>
              <a:t>New build </a:t>
            </a:r>
          </a:p>
          <a:p>
            <a:pPr marL="990600" lvl="2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NZ" altLang="zh-TW" sz="3200" b="0" dirty="0" smtClean="0">
                <a:ea typeface="新細明體" pitchFamily="18" charset="-120"/>
              </a:rPr>
              <a:t>Modification/ Expansion/ Rehabilitation of existing Plant </a:t>
            </a:r>
            <a:endParaRPr lang="en-NZ" altLang="zh-TW" sz="3200" b="0" strike="sngStrike" dirty="0" smtClean="0">
              <a:ea typeface="新細明體" pitchFamily="18" charset="-120"/>
            </a:endParaRPr>
          </a:p>
          <a:p>
            <a:pPr marL="990600" lvl="2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NZ" altLang="zh-TW" sz="3200" b="0" dirty="0" smtClean="0">
                <a:ea typeface="新細明體" pitchFamily="18" charset="-120"/>
              </a:rPr>
              <a:t>Operational improvements and Upgrading of Plant Controls</a:t>
            </a:r>
            <a:endParaRPr lang="en-NZ" altLang="zh-TW" sz="3200" b="0" dirty="0">
              <a:ea typeface="新細明體" pitchFamily="18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7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:\12.0 Sales &amp; Marketing\Images\Power Images\HI-RES Images\Geothermal\DSC05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78"/>
            <a:ext cx="9163838" cy="687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Documents and Settings\elsead\Desktop\London Work\PPT\AECOM_1c-reverse_rgb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46281"/>
            <a:ext cx="1160004" cy="26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1052737"/>
            <a:ext cx="9144000" cy="1800199"/>
          </a:xfrm>
          <a:prstGeom prst="rect">
            <a:avLst/>
          </a:prstGeom>
          <a:solidFill>
            <a:srgbClr val="988F8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NZ" b="0">
              <a:solidFill>
                <a:prstClr val="white"/>
              </a:solidFill>
            </a:endParaRP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411956" y="1566103"/>
            <a:ext cx="8320088" cy="818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42" tIns="39671" rIns="79342" bIns="39671">
            <a:spAutoFit/>
          </a:bodyPr>
          <a:lstStyle>
            <a:lvl1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1pPr>
            <a:lvl2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2pPr>
            <a:lvl3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3pPr>
            <a:lvl4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4pPr>
            <a:lvl5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5pPr>
            <a:lvl6pPr marL="30162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6pPr>
            <a:lvl7pPr marL="34734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7pPr>
            <a:lvl8pPr marL="39306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8pPr>
            <a:lvl9pPr marL="43878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altLang="en-US" sz="4800" dirty="0" smtClean="0">
                <a:solidFill>
                  <a:schemeClr val="bg1"/>
                </a:solidFill>
                <a:latin typeface="Arial" charset="0"/>
              </a:rPr>
              <a:t>AECOM Services</a:t>
            </a:r>
            <a:endParaRPr lang="en-NZ" altLang="en-US" sz="2800" dirty="0" smtClean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65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395536" y="1504752"/>
            <a:ext cx="759684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altLang="zh-CN" sz="2400" dirty="0" smtClean="0">
                <a:ea typeface="宋体" pitchFamily="2" charset="-122"/>
              </a:rPr>
              <a:t>AECOM Geothermal – Life Cycle Support</a:t>
            </a:r>
            <a:endParaRPr lang="en-US" altLang="zh-CN" sz="2400" dirty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5" name="文字方塊 5"/>
          <p:cNvSpPr txBox="1">
            <a:spLocks noChangeArrowheads="1"/>
          </p:cNvSpPr>
          <p:nvPr/>
        </p:nvSpPr>
        <p:spPr bwMode="auto">
          <a:xfrm>
            <a:off x="365981" y="2140639"/>
            <a:ext cx="4392488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Project identification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Condition Assessment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Pre-Feasibility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Feasibility </a:t>
            </a:r>
            <a:r>
              <a:rPr lang="en-NZ" altLang="zh-TW" sz="1600" b="0" dirty="0">
                <a:ea typeface="新細明體" pitchFamily="18" charset="-120"/>
              </a:rPr>
              <a:t>Studies </a:t>
            </a:r>
            <a:endParaRPr lang="en-NZ" altLang="zh-TW" sz="1600" b="0" dirty="0" smtClean="0">
              <a:ea typeface="新細明體" pitchFamily="18" charset="-120"/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Site </a:t>
            </a:r>
            <a:r>
              <a:rPr lang="en-NZ" altLang="zh-TW" sz="1600" b="0" dirty="0">
                <a:ea typeface="新細明體" pitchFamily="18" charset="-120"/>
              </a:rPr>
              <a:t>layouts and preliminary plant </a:t>
            </a:r>
            <a:r>
              <a:rPr lang="en-NZ" altLang="zh-TW" sz="1600" b="0" dirty="0" smtClean="0">
                <a:ea typeface="新細明體" pitchFamily="18" charset="-120"/>
              </a:rPr>
              <a:t>layouts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Environmental </a:t>
            </a:r>
            <a:r>
              <a:rPr lang="en-NZ" altLang="zh-TW" sz="1600" b="0" dirty="0">
                <a:ea typeface="新細明體" pitchFamily="18" charset="-120"/>
              </a:rPr>
              <a:t>Impact </a:t>
            </a:r>
            <a:r>
              <a:rPr lang="en-NZ" altLang="zh-TW" sz="1600" b="0" dirty="0" smtClean="0">
                <a:ea typeface="新細明體" pitchFamily="18" charset="-120"/>
              </a:rPr>
              <a:t>Assessment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Licensing </a:t>
            </a:r>
            <a:r>
              <a:rPr lang="en-NZ" altLang="zh-TW" sz="1600" b="0" dirty="0">
                <a:ea typeface="新細明體" pitchFamily="18" charset="-120"/>
              </a:rPr>
              <a:t>Permitting </a:t>
            </a:r>
            <a:r>
              <a:rPr lang="en-NZ" altLang="zh-TW" sz="1600" b="0" dirty="0" smtClean="0">
                <a:ea typeface="新細明體" pitchFamily="18" charset="-120"/>
              </a:rPr>
              <a:t>Assistance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Conceptual design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Front </a:t>
            </a:r>
            <a:r>
              <a:rPr lang="en-NZ" altLang="zh-TW" sz="1600" b="0" dirty="0">
                <a:ea typeface="新細明體" pitchFamily="18" charset="-120"/>
              </a:rPr>
              <a:t>End Engineering Design (</a:t>
            </a:r>
            <a:r>
              <a:rPr lang="en-NZ" altLang="zh-TW" sz="1600" b="0" dirty="0" smtClean="0">
                <a:ea typeface="新細明體" pitchFamily="18" charset="-120"/>
              </a:rPr>
              <a:t>FEED)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Detailed Design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Owners/Bankers/Lenders </a:t>
            </a:r>
            <a:r>
              <a:rPr lang="en-NZ" altLang="zh-TW" sz="1600" b="0" dirty="0">
                <a:ea typeface="新細明體" pitchFamily="18" charset="-120"/>
              </a:rPr>
              <a:t>Engineer (EPC or </a:t>
            </a:r>
            <a:r>
              <a:rPr lang="en-NZ" altLang="zh-TW" sz="1600" b="0" dirty="0" smtClean="0">
                <a:ea typeface="新細明體" pitchFamily="18" charset="-120"/>
              </a:rPr>
              <a:t>BOOT)</a:t>
            </a:r>
            <a:r>
              <a:rPr lang="en-NZ" altLang="zh-TW" sz="1600" b="0" dirty="0">
                <a:ea typeface="新細明體" pitchFamily="18" charset="-120"/>
              </a:rPr>
              <a:t> </a:t>
            </a:r>
            <a:endParaRPr lang="en-NZ" altLang="zh-TW" sz="1600" b="0" dirty="0" smtClean="0">
              <a:ea typeface="新細明體" pitchFamily="18" charset="-12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Project </a:t>
            </a:r>
            <a:r>
              <a:rPr lang="en-NZ" altLang="zh-TW" sz="1600" b="0" dirty="0">
                <a:ea typeface="新細明體" pitchFamily="18" charset="-120"/>
              </a:rPr>
              <a:t>Management (Traditional, EPC or </a:t>
            </a:r>
            <a:r>
              <a:rPr lang="en-NZ" altLang="zh-TW" sz="1600" b="0" dirty="0" smtClean="0">
                <a:ea typeface="新細明體" pitchFamily="18" charset="-120"/>
              </a:rPr>
              <a:t>EPCM)</a:t>
            </a: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4891026" y="2140639"/>
            <a:ext cx="4018024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>
                <a:ea typeface="新細明體" pitchFamily="18" charset="-120"/>
              </a:rPr>
              <a:t>Strategic development</a:t>
            </a:r>
            <a:endParaRPr lang="en-NZ" altLang="zh-TW" sz="1600" b="0" dirty="0">
              <a:solidFill>
                <a:srgbClr val="595959"/>
              </a:solidFill>
              <a:ea typeface="新細明體" pitchFamily="18" charset="-120"/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Planning </a:t>
            </a:r>
            <a:r>
              <a:rPr lang="en-NZ" altLang="zh-TW" sz="1600" b="0" dirty="0">
                <a:ea typeface="新細明體" pitchFamily="18" charset="-120"/>
              </a:rPr>
              <a:t>&amp; </a:t>
            </a:r>
            <a:r>
              <a:rPr lang="en-NZ" altLang="zh-TW" sz="1600" b="0" dirty="0" smtClean="0">
                <a:ea typeface="新細明體" pitchFamily="18" charset="-120"/>
              </a:rPr>
              <a:t>Scheduling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Procurement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Cost Estimating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Tender </a:t>
            </a:r>
            <a:r>
              <a:rPr lang="en-NZ" altLang="zh-TW" sz="1600" b="0" dirty="0">
                <a:ea typeface="新細明體" pitchFamily="18" charset="-120"/>
              </a:rPr>
              <a:t>Evaluation &amp; </a:t>
            </a:r>
            <a:r>
              <a:rPr lang="en-NZ" altLang="zh-TW" sz="1600" b="0" dirty="0" smtClean="0">
                <a:ea typeface="新細明體" pitchFamily="18" charset="-120"/>
              </a:rPr>
              <a:t>Reporting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Inspection </a:t>
            </a:r>
            <a:r>
              <a:rPr lang="en-NZ" altLang="zh-TW" sz="1600" b="0" dirty="0">
                <a:ea typeface="新細明體" pitchFamily="18" charset="-120"/>
              </a:rPr>
              <a:t>&amp; </a:t>
            </a:r>
            <a:r>
              <a:rPr lang="en-NZ" altLang="zh-TW" sz="1600" b="0" dirty="0" smtClean="0">
                <a:ea typeface="新細明體" pitchFamily="18" charset="-120"/>
              </a:rPr>
              <a:t>Expediting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Construction </a:t>
            </a:r>
            <a:r>
              <a:rPr lang="en-NZ" altLang="zh-TW" sz="1600" b="0" dirty="0">
                <a:ea typeface="新細明體" pitchFamily="18" charset="-120"/>
              </a:rPr>
              <a:t>Management and Site </a:t>
            </a:r>
            <a:r>
              <a:rPr lang="en-NZ" altLang="zh-TW" sz="1600" b="0" dirty="0" smtClean="0">
                <a:ea typeface="新細明體" pitchFamily="18" charset="-120"/>
              </a:rPr>
              <a:t>Supervision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Start-up</a:t>
            </a:r>
            <a:r>
              <a:rPr lang="en-NZ" altLang="zh-TW" sz="1600" b="0" dirty="0">
                <a:ea typeface="新細明體" pitchFamily="18" charset="-120"/>
              </a:rPr>
              <a:t>, Testing and </a:t>
            </a:r>
            <a:r>
              <a:rPr lang="en-NZ" altLang="zh-TW" sz="1600" b="0" dirty="0" smtClean="0">
                <a:ea typeface="新細明體" pitchFamily="18" charset="-120"/>
              </a:rPr>
              <a:t>Commissioning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Economic Analysis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Training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Capacity Building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Financial </a:t>
            </a:r>
            <a:r>
              <a:rPr lang="en-NZ" altLang="zh-TW" sz="1600" b="0" dirty="0">
                <a:ea typeface="新細明體" pitchFamily="18" charset="-120"/>
              </a:rPr>
              <a:t>services </a:t>
            </a:r>
            <a:endParaRPr lang="en-NZ" altLang="zh-TW" sz="1600" b="0" dirty="0" smtClean="0">
              <a:ea typeface="新細明體" pitchFamily="18" charset="-120"/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altLang="zh-TW" sz="1600" b="0" dirty="0" smtClean="0">
                <a:ea typeface="新細明體" pitchFamily="18" charset="-120"/>
              </a:rPr>
              <a:t>Policy </a:t>
            </a:r>
            <a:r>
              <a:rPr lang="en-NZ" altLang="zh-TW" sz="1600" b="0" dirty="0">
                <a:ea typeface="新細明體" pitchFamily="18" charset="-120"/>
              </a:rPr>
              <a:t>studies and </a:t>
            </a:r>
            <a:r>
              <a:rPr lang="en-NZ" altLang="zh-TW" sz="1600" b="0" dirty="0" smtClean="0">
                <a:ea typeface="新細明體" pitchFamily="18" charset="-120"/>
              </a:rPr>
              <a:t>support</a:t>
            </a:r>
          </a:p>
        </p:txBody>
      </p:sp>
    </p:spTree>
    <p:extLst>
      <p:ext uri="{BB962C8B-B14F-4D97-AF65-F5344CB8AC3E}">
        <p14:creationId xmlns:p14="http://schemas.microsoft.com/office/powerpoint/2010/main" val="174122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:\12.0 Sales &amp; Marketing\Images\Power Images\HI-RES Images\Geothermal\DSC05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78"/>
            <a:ext cx="9163838" cy="687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Documents and Settings\elsead\Desktop\London Work\PPT\AECOM_1c-reverse_rgb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46281"/>
            <a:ext cx="1160004" cy="26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1052737"/>
            <a:ext cx="9144000" cy="1800199"/>
          </a:xfrm>
          <a:prstGeom prst="rect">
            <a:avLst/>
          </a:prstGeom>
          <a:solidFill>
            <a:srgbClr val="988F8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NZ" b="0">
              <a:solidFill>
                <a:prstClr val="white"/>
              </a:solidFill>
            </a:endParaRP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411956" y="1160748"/>
            <a:ext cx="8320088" cy="1988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42" tIns="39671" rIns="79342" bIns="39671">
            <a:spAutoFit/>
          </a:bodyPr>
          <a:lstStyle>
            <a:lvl1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1pPr>
            <a:lvl2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2pPr>
            <a:lvl3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3pPr>
            <a:lvl4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4pPr>
            <a:lvl5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5pPr>
            <a:lvl6pPr marL="30162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6pPr>
            <a:lvl7pPr marL="34734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7pPr>
            <a:lvl8pPr marL="39306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8pPr>
            <a:lvl9pPr marL="43878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altLang="en-US" sz="4800" dirty="0" smtClean="0">
                <a:solidFill>
                  <a:prstClr val="white"/>
                </a:solidFill>
                <a:latin typeface="Arial" charset="0"/>
              </a:rPr>
              <a:t>AECOM’s </a:t>
            </a:r>
            <a:r>
              <a:rPr lang="en-NZ" altLang="en-US" sz="4800" dirty="0">
                <a:solidFill>
                  <a:prstClr val="white"/>
                </a:solidFill>
                <a:latin typeface="Arial" charset="0"/>
              </a:rPr>
              <a:t>Geothermal Activity </a:t>
            </a:r>
            <a:r>
              <a:rPr lang="en-NZ" altLang="en-US" sz="4800" dirty="0" smtClean="0">
                <a:solidFill>
                  <a:prstClr val="white"/>
                </a:solidFill>
                <a:latin typeface="Arial" charset="0"/>
              </a:rPr>
              <a:t>2018</a:t>
            </a:r>
            <a:endParaRPr lang="en-NZ" altLang="en-US" sz="4800" dirty="0">
              <a:solidFill>
                <a:prstClr val="white"/>
              </a:solidFill>
              <a:latin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NZ" altLang="en-US" sz="2800" dirty="0" smtClean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02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251872" y="1728074"/>
            <a:ext cx="75968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NZ" altLang="zh-CN" sz="2400" dirty="0" smtClean="0">
                <a:ea typeface="宋体" pitchFamily="2" charset="-122"/>
              </a:rPr>
              <a:t>New Zealand 2018</a:t>
            </a:r>
            <a:endParaRPr lang="en-US" altLang="zh-CN" sz="240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67544" y="2384884"/>
            <a:ext cx="84415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 smtClean="0"/>
              <a:t>Mercury - Ngatamariki, Rotokawa &amp; Mokai </a:t>
            </a:r>
            <a:r>
              <a:rPr lang="en-AU" sz="2000" dirty="0"/>
              <a:t>Upgrades on Binary cycle plant storage/retention of organic fluid to comply with Major Hazard Facility (MHF) requirements</a:t>
            </a:r>
          </a:p>
          <a:p>
            <a:endParaRPr lang="en-AU" sz="2000" dirty="0" smtClean="0"/>
          </a:p>
          <a:p>
            <a:r>
              <a:rPr lang="en-AU" sz="2000" dirty="0" smtClean="0"/>
              <a:t>Mercury – Mokai turbine expansion joint flow liner failure investigation</a:t>
            </a:r>
          </a:p>
          <a:p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9800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179512" y="1458166"/>
            <a:ext cx="759684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NZ" altLang="zh-CN" sz="2400" dirty="0" smtClean="0">
                <a:ea typeface="宋体" pitchFamily="2" charset="-122"/>
              </a:rPr>
              <a:t>Indonesia 2018</a:t>
            </a:r>
            <a:endParaRPr lang="en-US" altLang="zh-CN" sz="240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9512" y="2211130"/>
            <a:ext cx="8640960" cy="358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 smtClean="0"/>
              <a:t>PLN – Kamojang Units 2 &amp; 3 Rehabilitation Concept design and Bid Document preparation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 smtClean="0"/>
              <a:t>Supreme Energy </a:t>
            </a:r>
            <a:r>
              <a:rPr lang="en-AU" sz="2000" dirty="0"/>
              <a:t>- </a:t>
            </a:r>
            <a:r>
              <a:rPr lang="en-AU" sz="2000" dirty="0" smtClean="0"/>
              <a:t>Rantau Dedap - FEED and EPC Contractor Procurement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SAE - Baturraden -  </a:t>
            </a:r>
            <a:r>
              <a:rPr lang="en-AU" sz="2000" dirty="0" smtClean="0"/>
              <a:t>Predrilling Feasibility Study</a:t>
            </a:r>
            <a:endParaRPr lang="en-AU" sz="2000" dirty="0"/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NZ" sz="2000" dirty="0" smtClean="0"/>
              <a:t>Supreme </a:t>
            </a:r>
            <a:r>
              <a:rPr lang="en-NZ" sz="2000" dirty="0"/>
              <a:t>Energy – Muara Laboh - Specialist geotechnical engineering support </a:t>
            </a:r>
            <a:r>
              <a:rPr lang="en-NZ" sz="2000" dirty="0" smtClean="0"/>
              <a:t>for slope stability. 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NZ" sz="2000" dirty="0" smtClean="0"/>
              <a:t>Star Energy – Gunung Salak brine heat recovery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17698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179512" y="1458166"/>
            <a:ext cx="759684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NZ" altLang="zh-CN" sz="2400" dirty="0" smtClean="0">
                <a:ea typeface="宋体" pitchFamily="2" charset="-122"/>
              </a:rPr>
              <a:t>Indonesia 2018</a:t>
            </a:r>
            <a:endParaRPr lang="en-US" altLang="zh-CN" sz="240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9512" y="2211130"/>
            <a:ext cx="864096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 smtClean="0"/>
              <a:t>PLN – Kamojang Units 2 &amp; 3 Rehabilitation Concept design and Bid Document preparation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 smtClean="0"/>
              <a:t>Supreme Energy </a:t>
            </a:r>
            <a:r>
              <a:rPr lang="en-AU" sz="2000" dirty="0"/>
              <a:t>- </a:t>
            </a:r>
            <a:r>
              <a:rPr lang="en-AU" sz="2000" dirty="0" smtClean="0"/>
              <a:t>Rantau Dedap – Design review of EPC Contractor design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SAE - Baturraden -  </a:t>
            </a:r>
            <a:r>
              <a:rPr lang="en-AU" sz="2000" dirty="0" smtClean="0"/>
              <a:t>Predrilling Feasibility Study</a:t>
            </a:r>
            <a:endParaRPr lang="en-AU" sz="2000" dirty="0"/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NZ" sz="2000" dirty="0" smtClean="0"/>
              <a:t>Supreme </a:t>
            </a:r>
            <a:r>
              <a:rPr lang="en-NZ" sz="2000" dirty="0"/>
              <a:t>Energy – Muara Laboh - Specialist geotechnical engineering support </a:t>
            </a:r>
            <a:r>
              <a:rPr lang="en-NZ" sz="2000" dirty="0" smtClean="0"/>
              <a:t>for slope stability. 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97771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254576" y="1728074"/>
            <a:ext cx="759684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NZ" altLang="zh-CN" sz="2400" dirty="0" smtClean="0">
                <a:ea typeface="宋体" pitchFamily="2" charset="-122"/>
              </a:rPr>
              <a:t>Philippines 2018</a:t>
            </a:r>
            <a:endParaRPr lang="en-US" altLang="zh-CN" sz="240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77013" y="2384884"/>
            <a:ext cx="7589973" cy="4319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EDC – Leyte Assessment of Seismic Resilience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EDC – Malitbog Control System Integration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EDC – Tongonan Control System Integration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EDC – Malitbog GRS Upgrade Concept Study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EDC – Palayan Binary Contract Assistance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EDC – Palinpinon </a:t>
            </a:r>
            <a:r>
              <a:rPr lang="en-AU" sz="2000" dirty="0" smtClean="0"/>
              <a:t>1 &amp; 2 </a:t>
            </a:r>
            <a:r>
              <a:rPr lang="en-AU" sz="2000" dirty="0"/>
              <a:t>Control System Integration 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sz="2000" dirty="0"/>
              <a:t>EDC </a:t>
            </a:r>
            <a:r>
              <a:rPr lang="en-AU" sz="2000" dirty="0" smtClean="0"/>
              <a:t>–EDC </a:t>
            </a:r>
            <a:r>
              <a:rPr lang="en-AU" sz="2000" dirty="0"/>
              <a:t>– Bacman Protection Setting Review</a:t>
            </a:r>
          </a:p>
          <a:p>
            <a:pPr marL="0" lvl="2" indent="0">
              <a:spcBef>
                <a:spcPts val="2016"/>
              </a:spcBef>
              <a:buClr>
                <a:srgbClr val="000000"/>
              </a:buClr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815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251872" y="1728074"/>
            <a:ext cx="759684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NZ" altLang="zh-CN" sz="2400" dirty="0" smtClean="0">
                <a:ea typeface="宋体" pitchFamily="2" charset="-122"/>
              </a:rPr>
              <a:t>Kenya 2018</a:t>
            </a:r>
            <a:endParaRPr lang="en-US" altLang="zh-CN" sz="240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77013" y="2384884"/>
            <a:ext cx="7589973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spcBef>
                <a:spcPts val="2016"/>
              </a:spcBef>
              <a:buClr>
                <a:srgbClr val="000000"/>
              </a:buClr>
              <a:buNone/>
            </a:pPr>
            <a:r>
              <a:rPr lang="en-AU" dirty="0" smtClean="0"/>
              <a:t>KenGen </a:t>
            </a:r>
            <a:r>
              <a:rPr lang="en-AU" dirty="0"/>
              <a:t>-  Olkaria </a:t>
            </a:r>
            <a:r>
              <a:rPr lang="en-AU" dirty="0" smtClean="0"/>
              <a:t>VII – Technical and Commercial Feasibility Study for 140 MW GPP </a:t>
            </a:r>
          </a:p>
          <a:p>
            <a:pPr marL="0" lvl="2" indent="0">
              <a:spcBef>
                <a:spcPts val="2016"/>
              </a:spcBef>
              <a:buClr>
                <a:srgbClr val="000000"/>
              </a:buClr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695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:\12.0 Sales &amp; Marketing\Images\Power Images\HI-RES Images\Geothermal\DSC05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78"/>
            <a:ext cx="9163838" cy="687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Documents and Settings\elsead\Desktop\London Work\PPT\AECOM_1c-reverse_rgb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46281"/>
            <a:ext cx="1160004" cy="26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1052737"/>
            <a:ext cx="9144000" cy="1800199"/>
          </a:xfrm>
          <a:prstGeom prst="rect">
            <a:avLst/>
          </a:prstGeom>
          <a:solidFill>
            <a:srgbClr val="988F8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NZ" b="0">
              <a:solidFill>
                <a:prstClr val="white"/>
              </a:solidFill>
            </a:endParaRP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411956" y="1160748"/>
            <a:ext cx="8320088" cy="1249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42" tIns="39671" rIns="79342" bIns="39671">
            <a:spAutoFit/>
          </a:bodyPr>
          <a:lstStyle>
            <a:lvl1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1pPr>
            <a:lvl2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2pPr>
            <a:lvl3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3pPr>
            <a:lvl4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4pPr>
            <a:lvl5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5pPr>
            <a:lvl6pPr marL="30162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6pPr>
            <a:lvl7pPr marL="34734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7pPr>
            <a:lvl8pPr marL="39306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8pPr>
            <a:lvl9pPr marL="43878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altLang="en-US" sz="4800" dirty="0" smtClean="0">
                <a:solidFill>
                  <a:prstClr val="white"/>
                </a:solidFill>
                <a:latin typeface="Arial" charset="0"/>
              </a:rPr>
              <a:t>2019 </a:t>
            </a:r>
            <a:r>
              <a:rPr lang="en-NZ" altLang="en-US" sz="4800" dirty="0">
                <a:solidFill>
                  <a:prstClr val="white"/>
                </a:solidFill>
                <a:latin typeface="Arial" charset="0"/>
              </a:rPr>
              <a:t>Looking forward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NZ" altLang="en-US" sz="2800" dirty="0" smtClean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79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251872" y="1728074"/>
            <a:ext cx="759684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NZ" altLang="zh-CN" sz="2400" dirty="0" smtClean="0">
                <a:ea typeface="宋体" pitchFamily="2" charset="-122"/>
              </a:rPr>
              <a:t>Indonesia 2019</a:t>
            </a:r>
            <a:endParaRPr lang="en-US" altLang="zh-CN" sz="240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77013" y="2384884"/>
            <a:ext cx="758997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dirty="0" smtClean="0"/>
              <a:t>PLN - Continuation of Kamojang Units 2 &amp; 3 Rehabilitation project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dirty="0" smtClean="0"/>
              <a:t>Supreme Energy </a:t>
            </a:r>
            <a:r>
              <a:rPr lang="en-AU" dirty="0"/>
              <a:t>- Continuation of Rantau </a:t>
            </a:r>
            <a:r>
              <a:rPr lang="en-AU" dirty="0" smtClean="0"/>
              <a:t>Dedap implementation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dirty="0" smtClean="0"/>
              <a:t>SAE - </a:t>
            </a:r>
            <a:r>
              <a:rPr lang="en-AU" dirty="0"/>
              <a:t>Continuation of </a:t>
            </a:r>
            <a:r>
              <a:rPr lang="en-AU" dirty="0" smtClean="0"/>
              <a:t>Baturraden exploration after drilling results available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NZ" dirty="0"/>
              <a:t>Star Energy – </a:t>
            </a:r>
            <a:r>
              <a:rPr lang="en-NZ" dirty="0" smtClean="0"/>
              <a:t>Wayang Windu wellpad </a:t>
            </a:r>
            <a:r>
              <a:rPr lang="en-NZ" dirty="0" err="1" smtClean="0"/>
              <a:t>MBI</a:t>
            </a:r>
            <a:r>
              <a:rPr lang="en-NZ" dirty="0" smtClean="0"/>
              <a:t> piping design</a:t>
            </a:r>
            <a:endParaRPr lang="en-AU" dirty="0"/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endParaRPr lang="en-AU" dirty="0" smtClean="0">
              <a:solidFill>
                <a:srgbClr val="FF0000"/>
              </a:solidFill>
            </a:endParaRP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endParaRPr lang="en-AU" dirty="0"/>
          </a:p>
          <a:p>
            <a:pPr marL="0" lvl="2" indent="0">
              <a:spcBef>
                <a:spcPts val="2016"/>
              </a:spcBef>
              <a:buClr>
                <a:srgbClr val="000000"/>
              </a:buClr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96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251872" y="1728074"/>
            <a:ext cx="759684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NZ" altLang="zh-CN" sz="2400" dirty="0" smtClean="0">
                <a:ea typeface="宋体" pitchFamily="2" charset="-122"/>
              </a:rPr>
              <a:t>Philippines 2019</a:t>
            </a:r>
            <a:endParaRPr lang="en-US" altLang="zh-CN" sz="240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77013" y="2384884"/>
            <a:ext cx="7589973" cy="1436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dirty="0"/>
              <a:t>EDC – Continuation of Leyte Resilience</a:t>
            </a:r>
          </a:p>
          <a:p>
            <a:pPr marL="0" lvl="2">
              <a:spcBef>
                <a:spcPts val="2016"/>
              </a:spcBef>
              <a:buClr>
                <a:srgbClr val="000000"/>
              </a:buClr>
            </a:pPr>
            <a:r>
              <a:rPr lang="en-AU" dirty="0"/>
              <a:t>EDC – Continuation of Palinpinon 1 &amp; 2 Control System Integration</a:t>
            </a:r>
          </a:p>
          <a:p>
            <a:pPr marL="0" lvl="2" indent="0">
              <a:spcBef>
                <a:spcPts val="2016"/>
              </a:spcBef>
              <a:buClr>
                <a:srgbClr val="000000"/>
              </a:buClr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02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F:\sTeVe_files\AECOM\AECOM logo\AECOM_color_cmy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167438"/>
            <a:ext cx="13430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字方塊 11"/>
          <p:cNvSpPr txBox="1">
            <a:spLocks noChangeArrowheads="1"/>
          </p:cNvSpPr>
          <p:nvPr/>
        </p:nvSpPr>
        <p:spPr bwMode="auto">
          <a:xfrm>
            <a:off x="251872" y="1728074"/>
            <a:ext cx="759684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NZ" altLang="zh-CN" sz="2400" dirty="0" smtClean="0">
                <a:ea typeface="宋体" pitchFamily="2" charset="-122"/>
              </a:rPr>
              <a:t>Kenya 2019</a:t>
            </a:r>
            <a:endParaRPr lang="en-US" altLang="zh-CN" sz="240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73"/>
          <a:stretch/>
        </p:blipFill>
        <p:spPr>
          <a:xfrm>
            <a:off x="0" y="0"/>
            <a:ext cx="9144000" cy="1376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77013" y="2384884"/>
            <a:ext cx="7589973" cy="902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spcBef>
                <a:spcPts val="2016"/>
              </a:spcBef>
              <a:buClr>
                <a:srgbClr val="000000"/>
              </a:buClr>
              <a:buNone/>
            </a:pPr>
            <a:r>
              <a:rPr lang="en-AU" dirty="0"/>
              <a:t>KenGen -  Olkaria </a:t>
            </a:r>
            <a:r>
              <a:rPr lang="en-AU" dirty="0" smtClean="0"/>
              <a:t>VII </a:t>
            </a:r>
            <a:r>
              <a:rPr lang="en-AU" dirty="0"/>
              <a:t>– </a:t>
            </a:r>
            <a:r>
              <a:rPr lang="en-AU" dirty="0" smtClean="0"/>
              <a:t>FEED 140 </a:t>
            </a:r>
            <a:r>
              <a:rPr lang="en-AU" dirty="0"/>
              <a:t>MW GPP </a:t>
            </a:r>
          </a:p>
          <a:p>
            <a:pPr marL="0" lvl="2" indent="0">
              <a:spcBef>
                <a:spcPts val="2016"/>
              </a:spcBef>
              <a:buClr>
                <a:srgbClr val="000000"/>
              </a:buClr>
              <a:buNone/>
            </a:pPr>
            <a:r>
              <a:rPr lang="en-AU" dirty="0" smtClean="0"/>
              <a:t>Sosian - Continuation </a:t>
            </a:r>
            <a:r>
              <a:rPr lang="en-AU" dirty="0"/>
              <a:t>of </a:t>
            </a:r>
            <a:r>
              <a:rPr lang="en-AU" dirty="0" smtClean="0"/>
              <a:t>Menengai development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76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:\12.0 Sales &amp; Marketing\Images\Power Images\HI-RES Images\Geothermal\DSC05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78"/>
            <a:ext cx="9163838" cy="687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634163"/>
            <a:ext cx="5189538" cy="190500"/>
          </a:xfrm>
        </p:spPr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Page </a:t>
            </a:r>
            <a:fld id="{292FEF09-04D1-447B-9F98-7000E0D5D333}" type="slidenum">
              <a:rPr lang="en-US" smtClean="0">
                <a:solidFill>
                  <a:prstClr val="white"/>
                </a:solidFill>
              </a:rPr>
              <a:pPr/>
              <a:t>16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9" descr="C:\Documents and Settings\elsead\Desktop\London Work\PPT\AECOM_1c-reverse_rgb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246281"/>
            <a:ext cx="1160004" cy="26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1896235"/>
            <a:ext cx="9144000" cy="1531971"/>
          </a:xfrm>
          <a:prstGeom prst="rect">
            <a:avLst/>
          </a:prstGeom>
          <a:solidFill>
            <a:srgbClr val="988F8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NZ" b="0">
              <a:solidFill>
                <a:prstClr val="white"/>
              </a:solidFill>
            </a:endParaRP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457200" y="2164539"/>
            <a:ext cx="8320088" cy="818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42" tIns="39671" rIns="79342" bIns="39671">
            <a:spAutoFit/>
          </a:bodyPr>
          <a:lstStyle>
            <a:lvl1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1pPr>
            <a:lvl2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2pPr>
            <a:lvl3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3pPr>
            <a:lvl4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4pPr>
            <a:lvl5pPr defTabSz="1279525">
              <a:defRPr sz="2000">
                <a:solidFill>
                  <a:schemeClr val="tx1"/>
                </a:solidFill>
                <a:latin typeface="Foundry Monoline" pitchFamily="2" charset="0"/>
              </a:defRPr>
            </a:lvl5pPr>
            <a:lvl6pPr marL="30162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6pPr>
            <a:lvl7pPr marL="34734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7pPr>
            <a:lvl8pPr marL="39306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8pPr>
            <a:lvl9pPr marL="4387850" indent="-730250" defTabSz="12795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oundry Monoline" pitchFamily="2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NZ" altLang="en-US" sz="4800" b="0" dirty="0" smtClean="0">
                <a:solidFill>
                  <a:schemeClr val="bg1"/>
                </a:solidFill>
                <a:latin typeface="Arial" charset="0"/>
              </a:rPr>
              <a:t>Thank you</a:t>
            </a:r>
            <a:endParaRPr lang="en-NZ" altLang="en-US" sz="4800" b="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47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ECOM Blue-Gree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988F86"/>
      </a:lt2>
      <a:accent1>
        <a:srgbClr val="63C1DF"/>
      </a:accent1>
      <a:accent2>
        <a:srgbClr val="7DDC1E"/>
      </a:accent2>
      <a:accent3>
        <a:srgbClr val="FFFFFF"/>
      </a:accent3>
      <a:accent4>
        <a:srgbClr val="000000"/>
      </a:accent4>
      <a:accent5>
        <a:srgbClr val="B7DDEC"/>
      </a:accent5>
      <a:accent6>
        <a:srgbClr val="7DDC1E"/>
      </a:accent6>
      <a:hlink>
        <a:srgbClr val="FC9F1A"/>
      </a:hlink>
      <a:folHlink>
        <a:srgbClr val="9C0880"/>
      </a:folHlink>
    </a:clrScheme>
    <a:fontScheme name="Black Title_Blue-Green Bkg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ck Title_Blue-Green Bkgd 1">
        <a:dk1>
          <a:srgbClr val="000000"/>
        </a:dk1>
        <a:lt1>
          <a:srgbClr val="FFFFFF"/>
        </a:lt1>
        <a:dk2>
          <a:srgbClr val="000000"/>
        </a:dk2>
        <a:lt2>
          <a:srgbClr val="988F86"/>
        </a:lt2>
        <a:accent1>
          <a:srgbClr val="63C1DF"/>
        </a:accent1>
        <a:accent2>
          <a:srgbClr val="85E61F"/>
        </a:accent2>
        <a:accent3>
          <a:srgbClr val="FFFFFF"/>
        </a:accent3>
        <a:accent4>
          <a:srgbClr val="000000"/>
        </a:accent4>
        <a:accent5>
          <a:srgbClr val="B7DDEC"/>
        </a:accent5>
        <a:accent6>
          <a:srgbClr val="78D01B"/>
        </a:accent6>
        <a:hlink>
          <a:srgbClr val="FC9F1A"/>
        </a:hlink>
        <a:folHlink>
          <a:srgbClr val="9C08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ck Title_Blue-Green Bkgd 2">
        <a:dk1>
          <a:srgbClr val="988F86"/>
        </a:dk1>
        <a:lt1>
          <a:srgbClr val="FFFFFF"/>
        </a:lt1>
        <a:dk2>
          <a:srgbClr val="000000"/>
        </a:dk2>
        <a:lt2>
          <a:srgbClr val="FFFFFF"/>
        </a:lt2>
        <a:accent1>
          <a:srgbClr val="63C1DF"/>
        </a:accent1>
        <a:accent2>
          <a:srgbClr val="85E61F"/>
        </a:accent2>
        <a:accent3>
          <a:srgbClr val="AAAAAA"/>
        </a:accent3>
        <a:accent4>
          <a:srgbClr val="DADADA"/>
        </a:accent4>
        <a:accent5>
          <a:srgbClr val="B7DDEC"/>
        </a:accent5>
        <a:accent6>
          <a:srgbClr val="78D01B"/>
        </a:accent6>
        <a:hlink>
          <a:srgbClr val="FC9F1A"/>
        </a:hlink>
        <a:folHlink>
          <a:srgbClr val="9C08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attelle-Sediment-Dallas_PRESENTATION TEMPLATE_FEB2013">
  <a:themeElements>
    <a:clrScheme name="AECOM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63C1DF"/>
      </a:accent1>
      <a:accent2>
        <a:srgbClr val="7DDC1E"/>
      </a:accent2>
      <a:accent3>
        <a:srgbClr val="FC9F1A"/>
      </a:accent3>
      <a:accent4>
        <a:srgbClr val="9C0880"/>
      </a:accent4>
      <a:accent5>
        <a:srgbClr val="988F86"/>
      </a:accent5>
      <a:accent6>
        <a:srgbClr val="000000"/>
      </a:accent6>
      <a:hlink>
        <a:srgbClr val="63C1DF"/>
      </a:hlink>
      <a:folHlink>
        <a:srgbClr val="988F86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20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Battelle-Sediment-Dallas_PRESENTATION TEMPLATE_FEB2013">
  <a:themeElements>
    <a:clrScheme name="AECOM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63C1DF"/>
      </a:accent1>
      <a:accent2>
        <a:srgbClr val="7DDC1E"/>
      </a:accent2>
      <a:accent3>
        <a:srgbClr val="FC9F1A"/>
      </a:accent3>
      <a:accent4>
        <a:srgbClr val="9C0880"/>
      </a:accent4>
      <a:accent5>
        <a:srgbClr val="988F86"/>
      </a:accent5>
      <a:accent6>
        <a:srgbClr val="000000"/>
      </a:accent6>
      <a:hlink>
        <a:srgbClr val="63C1DF"/>
      </a:hlink>
      <a:folHlink>
        <a:srgbClr val="988F86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20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AECOM Blue-Gree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988F86"/>
      </a:lt2>
      <a:accent1>
        <a:srgbClr val="63C1DF"/>
      </a:accent1>
      <a:accent2>
        <a:srgbClr val="7DDC1E"/>
      </a:accent2>
      <a:accent3>
        <a:srgbClr val="FFFFFF"/>
      </a:accent3>
      <a:accent4>
        <a:srgbClr val="000000"/>
      </a:accent4>
      <a:accent5>
        <a:srgbClr val="B7DDEC"/>
      </a:accent5>
      <a:accent6>
        <a:srgbClr val="7DDC1E"/>
      </a:accent6>
      <a:hlink>
        <a:srgbClr val="FC9F1A"/>
      </a:hlink>
      <a:folHlink>
        <a:srgbClr val="9C0880"/>
      </a:folHlink>
    </a:clrScheme>
    <a:fontScheme name="Black Title_Blue-Green Bkg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ck Title_Blue-Green Bkgd 1">
        <a:dk1>
          <a:srgbClr val="000000"/>
        </a:dk1>
        <a:lt1>
          <a:srgbClr val="FFFFFF"/>
        </a:lt1>
        <a:dk2>
          <a:srgbClr val="000000"/>
        </a:dk2>
        <a:lt2>
          <a:srgbClr val="988F86"/>
        </a:lt2>
        <a:accent1>
          <a:srgbClr val="63C1DF"/>
        </a:accent1>
        <a:accent2>
          <a:srgbClr val="85E61F"/>
        </a:accent2>
        <a:accent3>
          <a:srgbClr val="FFFFFF"/>
        </a:accent3>
        <a:accent4>
          <a:srgbClr val="000000"/>
        </a:accent4>
        <a:accent5>
          <a:srgbClr val="B7DDEC"/>
        </a:accent5>
        <a:accent6>
          <a:srgbClr val="78D01B"/>
        </a:accent6>
        <a:hlink>
          <a:srgbClr val="FC9F1A"/>
        </a:hlink>
        <a:folHlink>
          <a:srgbClr val="9C08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ck Title_Blue-Green Bkgd 2">
        <a:dk1>
          <a:srgbClr val="988F86"/>
        </a:dk1>
        <a:lt1>
          <a:srgbClr val="FFFFFF"/>
        </a:lt1>
        <a:dk2>
          <a:srgbClr val="000000"/>
        </a:dk2>
        <a:lt2>
          <a:srgbClr val="FFFFFF"/>
        </a:lt2>
        <a:accent1>
          <a:srgbClr val="63C1DF"/>
        </a:accent1>
        <a:accent2>
          <a:srgbClr val="85E61F"/>
        </a:accent2>
        <a:accent3>
          <a:srgbClr val="AAAAAA"/>
        </a:accent3>
        <a:accent4>
          <a:srgbClr val="DADADA"/>
        </a:accent4>
        <a:accent5>
          <a:srgbClr val="B7DDEC"/>
        </a:accent5>
        <a:accent6>
          <a:srgbClr val="78D01B"/>
        </a:accent6>
        <a:hlink>
          <a:srgbClr val="FC9F1A"/>
        </a:hlink>
        <a:folHlink>
          <a:srgbClr val="9C08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AECOM Magenta-Blu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3C1DF"/>
      </a:accent1>
      <a:accent2>
        <a:srgbClr val="7DDC1E"/>
      </a:accent2>
      <a:accent3>
        <a:srgbClr val="FFFFFF"/>
      </a:accent3>
      <a:accent4>
        <a:srgbClr val="000000"/>
      </a:accent4>
      <a:accent5>
        <a:srgbClr val="B7DDEC"/>
      </a:accent5>
      <a:accent6>
        <a:srgbClr val="7DDC1E"/>
      </a:accent6>
      <a:hlink>
        <a:srgbClr val="FC9F1A"/>
      </a:hlink>
      <a:folHlink>
        <a:srgbClr val="9C0880"/>
      </a:folHlink>
    </a:clrScheme>
    <a:fontScheme name="Magenta Title_Magenta-Blue bkg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genta Title_Magenta-Blue bkg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3C1DF"/>
        </a:accent1>
        <a:accent2>
          <a:srgbClr val="85E61F"/>
        </a:accent2>
        <a:accent3>
          <a:srgbClr val="FFFFFF"/>
        </a:accent3>
        <a:accent4>
          <a:srgbClr val="000000"/>
        </a:accent4>
        <a:accent5>
          <a:srgbClr val="B7DDEC"/>
        </a:accent5>
        <a:accent6>
          <a:srgbClr val="78D01B"/>
        </a:accent6>
        <a:hlink>
          <a:srgbClr val="FC9F1A"/>
        </a:hlink>
        <a:folHlink>
          <a:srgbClr val="9C08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genta Title_Magenta-Blue bkgd 2">
        <a:dk1>
          <a:srgbClr val="000000"/>
        </a:dk1>
        <a:lt1>
          <a:srgbClr val="FFFFFF"/>
        </a:lt1>
        <a:dk2>
          <a:srgbClr val="000000"/>
        </a:dk2>
        <a:lt2>
          <a:srgbClr val="988F86"/>
        </a:lt2>
        <a:accent1>
          <a:srgbClr val="63C1DF"/>
        </a:accent1>
        <a:accent2>
          <a:srgbClr val="85E61F"/>
        </a:accent2>
        <a:accent3>
          <a:srgbClr val="FFFFFF"/>
        </a:accent3>
        <a:accent4>
          <a:srgbClr val="000000"/>
        </a:accent4>
        <a:accent5>
          <a:srgbClr val="B7DDEC"/>
        </a:accent5>
        <a:accent6>
          <a:srgbClr val="78D01B"/>
        </a:accent6>
        <a:hlink>
          <a:srgbClr val="FC9F1A"/>
        </a:hlink>
        <a:folHlink>
          <a:srgbClr val="9C08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genta Title_Magenta-Blue bkgd 3">
        <a:dk1>
          <a:srgbClr val="988F86"/>
        </a:dk1>
        <a:lt1>
          <a:srgbClr val="FFFFFF"/>
        </a:lt1>
        <a:dk2>
          <a:srgbClr val="000000"/>
        </a:dk2>
        <a:lt2>
          <a:srgbClr val="FFFFFF"/>
        </a:lt2>
        <a:accent1>
          <a:srgbClr val="63C1DF"/>
        </a:accent1>
        <a:accent2>
          <a:srgbClr val="85E61F"/>
        </a:accent2>
        <a:accent3>
          <a:srgbClr val="AAAAAA"/>
        </a:accent3>
        <a:accent4>
          <a:srgbClr val="DADADA"/>
        </a:accent4>
        <a:accent5>
          <a:srgbClr val="B7DDEC"/>
        </a:accent5>
        <a:accent6>
          <a:srgbClr val="78D01B"/>
        </a:accent6>
        <a:hlink>
          <a:srgbClr val="FC9F1A"/>
        </a:hlink>
        <a:folHlink>
          <a:srgbClr val="9C08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B4CAF39014A74BB469F917FDCDCE16" ma:contentTypeVersion="0" ma:contentTypeDescription="Create a new document." ma:contentTypeScope="" ma:versionID="027edce32674c3ec4a30f20f8a43d40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749BDA-175C-4056-85E2-877931B54C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DD3B92-5FE7-4A29-80C1-0D97F9E520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FD28EE6-B206-4F5A-AED0-F2C04DC90048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12966</TotalTime>
  <Words>434</Words>
  <Application>Microsoft Office PowerPoint</Application>
  <PresentationFormat>On-screen Show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Office Theme</vt:lpstr>
      <vt:lpstr>AECOM Blue-Green</vt:lpstr>
      <vt:lpstr>Battelle-Sediment-Dallas_PRESENTATION TEMPLATE_FEB2013</vt:lpstr>
      <vt:lpstr>1_Battelle-Sediment-Dallas_PRESENTATION TEMPLATE_FEB2013</vt:lpstr>
      <vt:lpstr>1_AECOM Blue-Green</vt:lpstr>
      <vt:lpstr>AECOM Magenta-Blue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Maunsell Australia Pty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Jodi Meissner</dc:creator>
  <cp:lastModifiedBy>Geoghegan, Peter</cp:lastModifiedBy>
  <cp:revision>1473</cp:revision>
  <cp:lastPrinted>2007-07-02T12:14:35Z</cp:lastPrinted>
  <dcterms:created xsi:type="dcterms:W3CDTF">2005-04-05T01:29:36Z</dcterms:created>
  <dcterms:modified xsi:type="dcterms:W3CDTF">2018-11-09T01:54:49Z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0x0101001DB4CAF39014A74BB469F917FDCDCE16</vt:lpwstr>
  </property>
</Properties>
</file>