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80" r:id="rId5"/>
    <p:sldId id="281" r:id="rId6"/>
    <p:sldId id="259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7" r:id="rId20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563"/>
    <a:srgbClr val="EAAA00"/>
    <a:srgbClr val="849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85688" autoAdjust="0"/>
  </p:normalViewPr>
  <p:slideViewPr>
    <p:cSldViewPr snapToGrid="0">
      <p:cViewPr varScale="1">
        <p:scale>
          <a:sx n="66" d="100"/>
          <a:sy n="66" d="100"/>
        </p:scale>
        <p:origin x="15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B41B91-EFA2-4629-A6B1-9212261305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ABFFA-4A66-446B-8386-4AF00DBD2C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C4FB0-B1CB-40EA-902B-62DE98446A3E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980011-A5FD-4125-A1E5-E84E954EDF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8961F-64AD-44C5-ABE8-589D541254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CC76A-9DD2-4DFE-BC54-63740A68B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78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5288E-C209-4E70-A778-D31CF3C23D02}" type="datetimeFigureOut">
              <a:rPr lang="en-NZ" smtClean="0"/>
              <a:t>12/11/2018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5A4BC-2CC0-44C5-BD3B-F1AEDCF5279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158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5A4BC-2CC0-44C5-BD3B-F1AEDCF5279E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7542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3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1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1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36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6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4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5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2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2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94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92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3BD8B-9708-4D14-8B98-73E716DEFB72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BF83B-EDAF-4838-A0E5-C9D721431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5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BC5C-1B2D-4318-ACEA-96356F0AF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945" y="2046514"/>
            <a:ext cx="7598109" cy="4006663"/>
          </a:xfrm>
        </p:spPr>
        <p:txBody>
          <a:bodyPr>
            <a:normAutofit fontScale="90000"/>
          </a:bodyPr>
          <a:lstStyle/>
          <a:p>
            <a:r>
              <a:rPr lang="en-NZ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2018 Geothermal Workshop Industry Update </a:t>
            </a:r>
            <a:br>
              <a:rPr lang="en-NZ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NZ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NZ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Dobbie Engineers</a:t>
            </a:r>
            <a:endParaRPr lang="en-US" sz="7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1329DB-CABD-48D8-80A6-0E8E9B806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00" y="417108"/>
            <a:ext cx="3415002" cy="10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2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1516"/>
            <a:ext cx="78867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63D60-6DA1-4870-8EE5-5A0BB276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1050"/>
            <a:ext cx="8162926" cy="4669064"/>
          </a:xfrm>
        </p:spPr>
        <p:txBody>
          <a:bodyPr>
            <a:normAutofit/>
          </a:bodyPr>
          <a:lstStyle/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Team of 20 engineering staff in two offices – Rotorua and Auckland</a:t>
            </a: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30+ years experience in geothermal direct heat use</a:t>
            </a: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Extensive experience in other mechanical engineering fields : Pulp &amp; Paper, Timber Processing, Dairy, Power, and Heating systems.</a:t>
            </a: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Experience allows us to understand clients needs and their values.</a:t>
            </a: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Our geothermal systems have been </a:t>
            </a:r>
            <a:r>
              <a:rPr lang="en-U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recognised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by our industry peers with gold and silver awards.</a:t>
            </a: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Currently operate a certified ISO 9001 (2015) Business management system.</a:t>
            </a:r>
          </a:p>
          <a:p>
            <a:pPr marL="122238" indent="0">
              <a:buNone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2238" indent="0" algn="ctr"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www.dobbie.co.nz</a:t>
            </a:r>
            <a:endParaRPr lang="en-US" dirty="0">
              <a:solidFill>
                <a:srgbClr val="42556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336098"/>
            <a:ext cx="2201203" cy="6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1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958173"/>
            <a:ext cx="7886700" cy="5855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PAST PROJECTS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365126"/>
            <a:ext cx="2201203" cy="67049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B44C9D-C154-4165-8D1A-B25A2998A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485042"/>
              </p:ext>
            </p:extLst>
          </p:nvPr>
        </p:nvGraphicFramePr>
        <p:xfrm>
          <a:off x="352423" y="1843317"/>
          <a:ext cx="8472264" cy="4949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261">
                  <a:extLst>
                    <a:ext uri="{9D8B030D-6E8A-4147-A177-3AD203B41FA5}">
                      <a16:colId xmlns:a16="http://schemas.microsoft.com/office/drawing/2014/main" val="3446797338"/>
                    </a:ext>
                  </a:extLst>
                </a:gridCol>
                <a:gridCol w="5853405">
                  <a:extLst>
                    <a:ext uri="{9D8B030D-6E8A-4147-A177-3AD203B41FA5}">
                      <a16:colId xmlns:a16="http://schemas.microsoft.com/office/drawing/2014/main" val="3593197258"/>
                    </a:ext>
                  </a:extLst>
                </a:gridCol>
                <a:gridCol w="761598">
                  <a:extLst>
                    <a:ext uri="{9D8B030D-6E8A-4147-A177-3AD203B41FA5}">
                      <a16:colId xmlns:a16="http://schemas.microsoft.com/office/drawing/2014/main" val="3313755114"/>
                    </a:ext>
                  </a:extLst>
                </a:gridCol>
              </a:tblGrid>
              <a:tr h="12825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Timber Drying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Tenon Taupo:  Detailed geothermal plant design for 30MW (peak) of kiln heating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CHHWP Kawerau: Geothermal steam supply systems to five HT and MT Kilns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Sequal</a:t>
                      </a: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Lumber:  Concept Design of energy system and kilns heating equipment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321856"/>
                  </a:ext>
                </a:extLst>
              </a:tr>
              <a:tr h="27639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437536"/>
                  </a:ext>
                </a:extLst>
              </a:tr>
              <a:tr h="12825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Process Heating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Ngati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Tuwharetoa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Geothermal Assets: Kawerau clean steam system (16 </a:t>
                      </a: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barg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26 t/</a:t>
                      </a: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hr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supplying </a:t>
                      </a: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Asaleo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Tasman Mill Kawerau: process steam systems and generation plant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78609"/>
                  </a:ext>
                </a:extLst>
              </a:tr>
              <a:tr h="89239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Hotel Space heat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Wairakei Resort: 4 stages of heating upgrade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Novotel and Ibis Hotels – Rotorua : 1.5 MW capacity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Numerous Motel developments in Rotorua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859961"/>
                  </a:ext>
                </a:extLst>
              </a:tr>
              <a:tr h="27639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825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38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958173"/>
            <a:ext cx="7886700" cy="5855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PAST PROJECTS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365126"/>
            <a:ext cx="2201203" cy="67049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B44C9D-C154-4165-8D1A-B25A2998A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463149"/>
              </p:ext>
            </p:extLst>
          </p:nvPr>
        </p:nvGraphicFramePr>
        <p:xfrm>
          <a:off x="352424" y="1814288"/>
          <a:ext cx="8439152" cy="4456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002">
                  <a:extLst>
                    <a:ext uri="{9D8B030D-6E8A-4147-A177-3AD203B41FA5}">
                      <a16:colId xmlns:a16="http://schemas.microsoft.com/office/drawing/2014/main" val="3446797338"/>
                    </a:ext>
                  </a:extLst>
                </a:gridCol>
                <a:gridCol w="5830529">
                  <a:extLst>
                    <a:ext uri="{9D8B030D-6E8A-4147-A177-3AD203B41FA5}">
                      <a16:colId xmlns:a16="http://schemas.microsoft.com/office/drawing/2014/main" val="3593197258"/>
                    </a:ext>
                  </a:extLst>
                </a:gridCol>
                <a:gridCol w="758621">
                  <a:extLst>
                    <a:ext uri="{9D8B030D-6E8A-4147-A177-3AD203B41FA5}">
                      <a16:colId xmlns:a16="http://schemas.microsoft.com/office/drawing/2014/main" val="3313755114"/>
                    </a:ext>
                  </a:extLst>
                </a:gridCol>
              </a:tblGrid>
              <a:tr h="130240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Pools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Hanmer</a:t>
                      </a: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Springs: Concept design and heat flow evaluation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Waikite</a:t>
                      </a: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Pools : Geothermal  supply system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Polynesian Pools Rotorua : Mineral bath systems for acid and alkali waters including gas extraction systems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 Bath Taupo : Geothermal heating and bathing systems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QE Health Rotorua : Mineral water bathing and showering systems. Development of gas extract systems.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050162"/>
                  </a:ext>
                </a:extLst>
              </a:tr>
              <a:tr h="58838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Glass Houses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Gourmet </a:t>
                      </a: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Mokai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Glass Houses: Heat plant replacement. 11.5 Ha under glass.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Plentiflora</a:t>
                      </a:r>
                      <a:r>
                        <a:rPr lang="en-US" sz="160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: Geothermal heating systems for Gerberas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825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86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958173"/>
            <a:ext cx="7886700" cy="5855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PAST PROJECTS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365126"/>
            <a:ext cx="2201203" cy="67049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B44C9D-C154-4165-8D1A-B25A2998A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458102"/>
              </p:ext>
            </p:extLst>
          </p:nvPr>
        </p:nvGraphicFramePr>
        <p:xfrm>
          <a:off x="352424" y="1814288"/>
          <a:ext cx="8439152" cy="3828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002">
                  <a:extLst>
                    <a:ext uri="{9D8B030D-6E8A-4147-A177-3AD203B41FA5}">
                      <a16:colId xmlns:a16="http://schemas.microsoft.com/office/drawing/2014/main" val="3446797338"/>
                    </a:ext>
                  </a:extLst>
                </a:gridCol>
                <a:gridCol w="5830529">
                  <a:extLst>
                    <a:ext uri="{9D8B030D-6E8A-4147-A177-3AD203B41FA5}">
                      <a16:colId xmlns:a16="http://schemas.microsoft.com/office/drawing/2014/main" val="3593197258"/>
                    </a:ext>
                  </a:extLst>
                </a:gridCol>
                <a:gridCol w="758621">
                  <a:extLst>
                    <a:ext uri="{9D8B030D-6E8A-4147-A177-3AD203B41FA5}">
                      <a16:colId xmlns:a16="http://schemas.microsoft.com/office/drawing/2014/main" val="3313755114"/>
                    </a:ext>
                  </a:extLst>
                </a:gridCol>
              </a:tblGrid>
              <a:tr h="593419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Aquaculture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 Generation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Heat exchanger replacement </a:t>
                      </a:r>
                      <a:r>
                        <a:rPr lang="en-US" sz="1600" b="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Wairakei</a:t>
                      </a: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Prawn Farm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Concept development for large Carp Farm operation (12MW heat)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endParaRPr lang="en-US" sz="1600" b="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Steam field, separation plant and reinjection system design for Contact </a:t>
                      </a:r>
                      <a:r>
                        <a:rPr lang="en-US" sz="1600" b="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</a:t>
                      </a: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Huka</a:t>
                      </a: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Binary Plant, Taupo (28MWe)</a:t>
                      </a:r>
                    </a:p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4255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Norske Skog Tasman (Kawerau) Geothermal Turbine replacement (8MWe).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321856"/>
                  </a:ext>
                </a:extLst>
              </a:tr>
              <a:tr h="31912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437536"/>
                  </a:ext>
                </a:extLst>
              </a:tr>
              <a:tr h="58838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b="1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42556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825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89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820361"/>
              </p:ext>
            </p:extLst>
          </p:nvPr>
        </p:nvGraphicFramePr>
        <p:xfrm>
          <a:off x="638629" y="1825625"/>
          <a:ext cx="7886700" cy="4818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8920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PUKEROA LAKEFRONT HOLDINGS 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WAIARIKI LAKEFRONT SPA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LUXURY SPA &amp; WELLNESS EXPERIENCE</a:t>
                      </a:r>
                    </a:p>
                    <a:p>
                      <a:pPr algn="ctr"/>
                      <a:endParaRPr lang="en-US" sz="20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029320"/>
                  </a:ext>
                </a:extLst>
              </a:tr>
              <a:tr h="3324732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Due to open 2019. Includes over 6,000 m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bathing and spa facilities overlooking Lake Rotorua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65138" indent="-465138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Utilises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geothermal fluid for space, pool and water heating, total demand up to 2.5MW (thermal)</a:t>
                      </a:r>
                    </a:p>
                    <a:p>
                      <a:pPr marL="465138" indent="-465138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Energy provided  by 3 production and 2 reinjection bores</a:t>
                      </a:r>
                    </a:p>
                    <a:p>
                      <a:pPr marL="465138" indent="-465138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Provides a variety of geothermal and fresh water bathing experiences</a:t>
                      </a:r>
                    </a:p>
                    <a:p>
                      <a:pPr marL="465138" indent="-465138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Geothermal Pools comply with NZS 5826 with once flow through systems</a:t>
                      </a: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Includes variety of geothermal water pool experiences</a:t>
                      </a:r>
                    </a:p>
                    <a:p>
                      <a:pPr marL="922338" lvl="1" indent="-465138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Private pools and baths</a:t>
                      </a:r>
                    </a:p>
                    <a:p>
                      <a:pPr marL="922338" lvl="1" indent="-465138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Public foot pools and Wet Labyrinth Walks</a:t>
                      </a: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4207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80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468694"/>
              </p:ext>
            </p:extLst>
          </p:nvPr>
        </p:nvGraphicFramePr>
        <p:xfrm>
          <a:off x="667657" y="1866111"/>
          <a:ext cx="7833179" cy="3561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331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391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GEO 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SILICA REMOVAL PLANT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029320"/>
                  </a:ext>
                </a:extLst>
              </a:tr>
              <a:tr h="2738680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Geo40 have operated a number of test and pilot plants extracting silica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Developed production plant at Contacts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Ohaaki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site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 scope to design and document 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Incoming high pressure geothermal delivery system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Pressure control and relief systems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Plant layout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Equipment selection : control valves, pumps, safety relief systems, test plant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4207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26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6940067"/>
              </p:ext>
            </p:extLst>
          </p:nvPr>
        </p:nvGraphicFramePr>
        <p:xfrm>
          <a:off x="551543" y="1866110"/>
          <a:ext cx="7963807" cy="39440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3807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106577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CONTACT ENERGY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GEOTHERMAL HEATING SYSTEM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2878311">
                <a:tc>
                  <a:txBody>
                    <a:bodyPr/>
                    <a:lstStyle/>
                    <a:p>
                      <a:pPr marL="465138" indent="-342900">
                        <a:buFont typeface="Wingdings" panose="05000000000000000000" pitchFamily="2" charset="2"/>
                        <a:buChar char="§"/>
                      </a:pP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65138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Currently working with Contact to developing a Geothermal heating system</a:t>
                      </a:r>
                    </a:p>
                    <a:p>
                      <a:pPr marL="465138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Ultimately using up to 22MW of heat</a:t>
                      </a:r>
                    </a:p>
                    <a:p>
                      <a:pPr marL="465138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system includes multiple heat exchangers and heat dump systems to minimize well turn down  and cycling during plant operation</a:t>
                      </a:r>
                    </a:p>
                    <a:p>
                      <a:pPr marL="465138" indent="-34290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Expected to have a high efficiency with utilization levels of available energy at 90% + (compared to electrical at 15 to 30%)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90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730775"/>
              </p:ext>
            </p:extLst>
          </p:nvPr>
        </p:nvGraphicFramePr>
        <p:xfrm>
          <a:off x="580571" y="1866111"/>
          <a:ext cx="7934779" cy="4038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89868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ASHCROFT ESTATE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LUXURY GATED HOUSING DEVELOPMENT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2895772">
                <a:tc>
                  <a:txBody>
                    <a:bodyPr/>
                    <a:lstStyle/>
                    <a:p>
                      <a:endParaRPr lang="en-US" sz="2000" dirty="0"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New estate being built in central Rotorua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50 central city homes in gated community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Utilising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60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tonnes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/day of fluid at 95 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0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to provide recreational pool heating and a mineral bathing experience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Obtaining consent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Evaluating resource availability and concept design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Detailing plant to recover heat and reinject the fluid</a:t>
                      </a:r>
                    </a:p>
                    <a:p>
                      <a:endParaRPr lang="en-US" sz="2000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11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866235"/>
              </p:ext>
            </p:extLst>
          </p:nvPr>
        </p:nvGraphicFramePr>
        <p:xfrm>
          <a:off x="508000" y="1866112"/>
          <a:ext cx="8007350" cy="475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07350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4114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TE PUIA SPRINGS-EAST CAPE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3647748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2000" dirty="0">
                          <a:latin typeface="+mn-lt"/>
                          <a:ea typeface="Verdana" panose="020B0604030504040204" pitchFamily="34" charset="0"/>
                        </a:rPr>
                        <a:t>Small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community 100km north of Gisborne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At present there are multiple geothermal surface features discharging to land. 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Several springs are captured to provide small scale baths and a pool at the local hospital and hotel.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 was to identify the resources and possible uses. The scope included: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Identification and measurement of the spring flows. Complete with assistance from GNS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Wairakei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Identified what could be economically recovered and utilized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Developed concept system designs, cost estimates, risk profiles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etc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for potential uses including.</a:t>
                      </a:r>
                    </a:p>
                    <a:p>
                      <a:pPr marL="922338" lvl="3" indent="-342900" algn="l" defTabSz="9144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glass house heating</a:t>
                      </a:r>
                    </a:p>
                    <a:p>
                      <a:pPr marL="922338" lvl="3" indent="-342900" algn="l" defTabSz="9144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Space and water heating</a:t>
                      </a:r>
                    </a:p>
                    <a:p>
                      <a:pPr marL="865188" lvl="3" indent="-285750" algn="l" defTabSz="9144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Bathing and spa treatment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76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13233"/>
              </p:ext>
            </p:extLst>
          </p:nvPr>
        </p:nvGraphicFramePr>
        <p:xfrm>
          <a:off x="580571" y="1866112"/>
          <a:ext cx="7934779" cy="41282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89370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MIRAKA DAIRY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STEAM EFFICIENCY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3234585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Dairy factory West Taupo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Utilises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geothermal energy from the 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Mokai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Steam Field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Currently uses clean steam generated from geothermal steam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 are currently :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Optimising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steam use and plant reliability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Evaluating options for additional process heating and drying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70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48518"/>
              </p:ext>
            </p:extLst>
          </p:nvPr>
        </p:nvGraphicFramePr>
        <p:xfrm>
          <a:off x="580571" y="1866112"/>
          <a:ext cx="7934779" cy="4302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9314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OJIFS Kawerau 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CLEAN STEAM SUPPLY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3371051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Establishing a geothermally produced clean steam supply to replace existing power boilers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Requires a 300mm diameter pipeline, 1500m long, from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Ngati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Tuwharetoa’s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clean steam plant to the Oji site.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 :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Performed initial CEL 1 &amp; 3 evaluations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Currently documenting overland steam main and pressure control systems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5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179200"/>
              </p:ext>
            </p:extLst>
          </p:nvPr>
        </p:nvGraphicFramePr>
        <p:xfrm>
          <a:off x="580571" y="1866112"/>
          <a:ext cx="7934779" cy="44476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126868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NGATI TUWHARETOA GEOTHERMAL ASSETS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GEOTHERMAL CLEAN STEAM SUPPLY</a:t>
                      </a:r>
                    </a:p>
                    <a:p>
                      <a:pPr algn="ctr"/>
                      <a:endParaRPr lang="en-US" sz="2400" b="1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3178915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Ngati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Tuwharetoa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currently operate a clean steam supply system that delivers steam to ASALEO. 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Currently planning to supply OJIFS and new dairy factory in the future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scope: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Assisting NTGAL to improve operation of existing clean steam plant</a:t>
                      </a:r>
                    </a:p>
                    <a:p>
                      <a:pPr marL="465138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Purchasing new HEX tube bundles</a:t>
                      </a:r>
                    </a:p>
                    <a:p>
                      <a:pPr marL="465138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Documenting system upgrades</a:t>
                      </a:r>
                    </a:p>
                    <a:p>
                      <a:pPr marL="465138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Reviewing plant development options and performing HAZOP analysis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51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195882"/>
              </p:ext>
            </p:extLst>
          </p:nvPr>
        </p:nvGraphicFramePr>
        <p:xfrm>
          <a:off x="580571" y="1866112"/>
          <a:ext cx="7934779" cy="44476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96282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AUCKLAND GEOTHERMAL</a:t>
                      </a:r>
                    </a:p>
                    <a:p>
                      <a:pPr algn="ctr"/>
                      <a:endParaRPr lang="en-US" sz="2400" b="1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3484773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Our client is reviewing options to use low temperature geothermal resources available in the greater Auckland area to provide year round bathing experience to communities</a:t>
                      </a: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 :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Initial feasibility study</a:t>
                      </a:r>
                    </a:p>
                    <a:p>
                      <a:pPr marL="465138" lvl="1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Identify energy requirements for bathing systems</a:t>
                      </a:r>
                    </a:p>
                    <a:p>
                      <a:pPr marL="465138" lvl="1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Develop plant system options and operational and capital cost estimates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22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712176"/>
              </p:ext>
            </p:extLst>
          </p:nvPr>
        </p:nvGraphicFramePr>
        <p:xfrm>
          <a:off x="580571" y="1866112"/>
          <a:ext cx="7934779" cy="43039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3860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CHH WOOD PRODUCTS KAWERAU</a:t>
                      </a:r>
                    </a:p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NEW CONTINUOUS KILNS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2978543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CHHWP Kawerau recently commissioned two continuous timber drying kilns utilizing geothermal steam. Geothermal steam is used directly in the kiln coils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 :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Establish steam requirements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Evaluate and design steam delivery systems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Specify and co-ordinate with equipment supplier to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optimise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plant and energy supplies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  <a:tr h="502424">
                <a:tc>
                  <a:txBody>
                    <a:bodyPr/>
                    <a:lstStyle/>
                    <a:p>
                      <a:endParaRPr lang="en-US" sz="2000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1728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3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4211"/>
            <a:ext cx="7886700" cy="85775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&amp; RECENT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62294"/>
            <a:ext cx="2201203" cy="67049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B6FEF-9A65-4925-A2EE-4321D6D30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776709"/>
              </p:ext>
            </p:extLst>
          </p:nvPr>
        </p:nvGraphicFramePr>
        <p:xfrm>
          <a:off x="580571" y="1866111"/>
          <a:ext cx="7934779" cy="4287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4779">
                  <a:extLst>
                    <a:ext uri="{9D8B030D-6E8A-4147-A177-3AD203B41FA5}">
                      <a16:colId xmlns:a16="http://schemas.microsoft.com/office/drawing/2014/main" val="2675472947"/>
                    </a:ext>
                  </a:extLst>
                </a:gridCol>
              </a:tblGrid>
              <a:tr h="55447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  <a:ea typeface="Verdana" panose="020B0604030504040204" pitchFamily="34" charset="0"/>
                        </a:rPr>
                        <a:t>MERCURY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01344"/>
                  </a:ext>
                </a:extLst>
              </a:tr>
              <a:tr h="3733469">
                <a:tc>
                  <a:txBody>
                    <a:bodyPr/>
                    <a:lstStyle/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Operates : Five geothermal power stations (Nga Awa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Purua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–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Ngatamariki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–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Mokai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- Kawerau -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Rotokawa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122238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Dobbie’s scope included assistance with :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Assist with plant development, Health &amp; Safety systems and maintenance. Upgrade system P&amp;ID drawings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Brine balancing systems for NAP &amp;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Rotokawa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Assistance with the design of steam scrubbing systems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Kawerau acid dilution systems</a:t>
                      </a:r>
                    </a:p>
                    <a:p>
                      <a:pPr marL="465138" indent="-34290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Steam field maintenance and health and safety upgrades.</a:t>
                      </a:r>
                    </a:p>
                    <a:p>
                      <a:endParaRPr lang="en-US" sz="2000" dirty="0"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028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22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1516"/>
            <a:ext cx="78867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63D60-6DA1-4870-8EE5-5A0BB276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1050"/>
            <a:ext cx="7886700" cy="4441824"/>
          </a:xfrm>
        </p:spPr>
        <p:txBody>
          <a:bodyPr>
            <a:normAutofit fontScale="92500" lnSpcReduction="10000"/>
          </a:bodyPr>
          <a:lstStyle/>
          <a:p>
            <a:pPr marL="122238" indent="0">
              <a:buNone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Direct heat use remains one of </a:t>
            </a:r>
            <a:r>
              <a:rPr lang="en-US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Dobbies</a:t>
            </a: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 core areas of experience</a:t>
            </a:r>
          </a:p>
          <a:p>
            <a:pPr marL="122238" indent="0">
              <a:buNone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The Geothermal Resources available are well known and the methods of utilization are established</a:t>
            </a:r>
          </a:p>
          <a:p>
            <a:pPr marL="122238" indent="0">
              <a:buNone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The problem remains attracting commercial use. They must understand the potential:</a:t>
            </a:r>
          </a:p>
          <a:p>
            <a:pPr marL="465138" lvl="1" indent="-342900">
              <a:buFont typeface="Wingdings" panose="05000000000000000000" pitchFamily="2" charset="2"/>
              <a:buChar char="§"/>
            </a:pPr>
            <a:r>
              <a:rPr lang="en-US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Realising</a:t>
            </a: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 geothermal can provide an abundant heat source</a:t>
            </a:r>
          </a:p>
          <a:p>
            <a:pPr marL="465138" lvl="1" indent="-342900">
              <a:buFont typeface="Wingdings" panose="05000000000000000000" pitchFamily="2" charset="2"/>
              <a:buChar char="§"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Direct Heat use provides the best utilization of the resources</a:t>
            </a:r>
          </a:p>
          <a:p>
            <a:pPr marL="465138" lvl="1" indent="-342900">
              <a:buFont typeface="Wingdings" panose="05000000000000000000" pitchFamily="2" charset="2"/>
              <a:buChar char="§"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Used as a direct heat source maximizes efficiency – may be 80% - 90%+</a:t>
            </a:r>
          </a:p>
          <a:p>
            <a:pPr marL="465138" lvl="1" indent="-342900">
              <a:buFont typeface="Wingdings" panose="05000000000000000000" pitchFamily="2" charset="2"/>
              <a:buChar char="§"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Projects with high utilization levels provide the best long term economics. Suited to : Process heating, Drying (timber), Pools, Aquaculture</a:t>
            </a:r>
          </a:p>
          <a:p>
            <a:pPr marL="122238" lvl="1" indent="0">
              <a:buNone/>
            </a:pPr>
            <a:endParaRPr lang="en-US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2238" lvl="1" indent="0">
              <a:buNone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We need to emphasis the renewable and low carbon properties of geothermal energy.</a:t>
            </a:r>
          </a:p>
          <a:p>
            <a:pPr marL="122238" lvl="1" indent="0">
              <a:buNone/>
            </a:pPr>
            <a:endParaRPr lang="en-US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2238" lvl="2" indent="0">
              <a:buNone/>
            </a:pPr>
            <a:r>
              <a:rPr lang="en-US" sz="1700" dirty="0">
                <a:latin typeface="Verdana" panose="020B0604030504040204" pitchFamily="34" charset="0"/>
                <a:ea typeface="Verdana" panose="020B0604030504040204" pitchFamily="34" charset="0"/>
              </a:rPr>
              <a:t>Products produced using renewable resources will be increasingly recognized as having a commercial marketing advantage</a:t>
            </a:r>
          </a:p>
          <a:p>
            <a:pPr marL="0" indent="0">
              <a:buNone/>
            </a:pPr>
            <a:endParaRPr lang="en-US" dirty="0">
              <a:solidFill>
                <a:srgbClr val="42556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365126"/>
            <a:ext cx="2201203" cy="6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6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7298-CEE1-48FF-8978-6F8EECBE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1516"/>
            <a:ext cx="78867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EAAA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63D60-6DA1-4870-8EE5-5A0BB276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87079"/>
            <a:ext cx="7886700" cy="3043464"/>
          </a:xfrm>
        </p:spPr>
        <p:txBody>
          <a:bodyPr>
            <a:normAutofit/>
          </a:bodyPr>
          <a:lstStyle/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The manufacturing of the battery of your electric car requires the equivalent amount of energy as of 50,000 + km of travel.  Would you rather it was manufactured using energy generated from coal or a renewable energy source such as geothermal?</a:t>
            </a:r>
          </a:p>
          <a:p>
            <a:pPr marL="122238" indent="0">
              <a:buNone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We need to capture the interest of the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Eion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Musks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of this world and demonstrate the commercial advantages of renewable resources.</a:t>
            </a:r>
          </a:p>
          <a:p>
            <a:pPr marL="465138" indent="-342900">
              <a:buFont typeface="Wingdings" panose="05000000000000000000" pitchFamily="2" charset="2"/>
              <a:buChar char="§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65138" indent="-342900">
              <a:buFont typeface="Wingdings" panose="05000000000000000000" pitchFamily="2" charset="2"/>
              <a:buChar char="§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And to get there,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Dobbies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would like the opportunity to assist you and ensure your project is a success for everyone.</a:t>
            </a:r>
          </a:p>
          <a:p>
            <a:pPr marL="0" indent="0">
              <a:buNone/>
            </a:pPr>
            <a:endParaRPr lang="en-US" dirty="0">
              <a:solidFill>
                <a:srgbClr val="42556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DF1C0-9C82-40EE-938A-F71E6094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365126"/>
            <a:ext cx="2201203" cy="6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5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0D275D-FB78-45C1-AF3A-1E89C9021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7772400" cy="4625295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Presenter</a:t>
            </a: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Greg Moore</a:t>
            </a: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Director</a:t>
            </a: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Dobbie Engineers</a:t>
            </a: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www.dobbie.co.nz</a:t>
            </a:r>
          </a:p>
        </p:txBody>
      </p:sp>
    </p:spTree>
    <p:extLst>
      <p:ext uri="{BB962C8B-B14F-4D97-AF65-F5344CB8AC3E}">
        <p14:creationId xmlns:p14="http://schemas.microsoft.com/office/powerpoint/2010/main" val="1316500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1528</TotalTime>
  <Words>1308</Words>
  <Application>Microsoft Office PowerPoint</Application>
  <PresentationFormat>On-screen Show (4:3)</PresentationFormat>
  <Paragraphs>192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Verdana</vt:lpstr>
      <vt:lpstr>Wingdings</vt:lpstr>
      <vt:lpstr>Office Theme</vt:lpstr>
      <vt:lpstr>2018 Geothermal Workshop Industry Update    Dobbie Engineers</vt:lpstr>
      <vt:lpstr>BACKGROUND</vt:lpstr>
      <vt:lpstr>PAST PROJECTS</vt:lpstr>
      <vt:lpstr>PAST PROJECTS</vt:lpstr>
      <vt:lpstr>PAST PROJECTS</vt:lpstr>
      <vt:lpstr>CURRENT &amp; RECENT</vt:lpstr>
      <vt:lpstr>CURRENT &amp; RECENT</vt:lpstr>
      <vt:lpstr>CURRENT &amp; RECENT</vt:lpstr>
      <vt:lpstr>CURRENT &amp; RECENT</vt:lpstr>
      <vt:lpstr>CURRENT &amp; RECENT</vt:lpstr>
      <vt:lpstr>CURRENT &amp; RECENT</vt:lpstr>
      <vt:lpstr>CURRENT &amp; RECENT</vt:lpstr>
      <vt:lpstr>CURRENT &amp; RECENT</vt:lpstr>
      <vt:lpstr>CURRENT &amp; RECENT</vt:lpstr>
      <vt:lpstr>CURRENT &amp; RECENT</vt:lpstr>
      <vt:lpstr>CURRENT &amp; RECENT</vt:lpstr>
      <vt:lpstr>SUMMARY</vt:lpstr>
      <vt:lpstr>OPPORTUNITY</vt:lpstr>
      <vt:lpstr>Presenter  Greg Moore Director Dobbie Engineers   www.dobbie.co.nz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Bullock</dc:creator>
  <cp:lastModifiedBy>Bridgette Ferguson</cp:lastModifiedBy>
  <cp:revision>92</cp:revision>
  <cp:lastPrinted>2018-11-06T00:22:30Z</cp:lastPrinted>
  <dcterms:created xsi:type="dcterms:W3CDTF">2018-02-07T22:50:25Z</dcterms:created>
  <dcterms:modified xsi:type="dcterms:W3CDTF">2018-11-11T23:08:23Z</dcterms:modified>
</cp:coreProperties>
</file>