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2" r:id="rId3"/>
    <p:sldId id="257" r:id="rId4"/>
    <p:sldId id="298" r:id="rId5"/>
    <p:sldId id="273" r:id="rId6"/>
    <p:sldId id="274" r:id="rId7"/>
    <p:sldId id="286" r:id="rId8"/>
    <p:sldId id="295" r:id="rId9"/>
    <p:sldId id="284" r:id="rId10"/>
    <p:sldId id="296" r:id="rId11"/>
    <p:sldId id="297" r:id="rId12"/>
    <p:sldId id="265" r:id="rId13"/>
    <p:sldId id="29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">
          <p15:clr>
            <a:srgbClr val="A4A3A4"/>
          </p15:clr>
        </p15:guide>
        <p15:guide id="2" pos="55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1163"/>
    <a:srgbClr val="3A1450"/>
    <a:srgbClr val="001363"/>
    <a:srgbClr val="351263"/>
    <a:srgbClr val="469816"/>
    <a:srgbClr val="DBA51C"/>
    <a:srgbClr val="DB520D"/>
    <a:srgbClr val="760053"/>
    <a:srgbClr val="B10020"/>
    <a:srgbClr val="C10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032" y="72"/>
      </p:cViewPr>
      <p:guideLst>
        <p:guide orient="horz" pos="223"/>
        <p:guide pos="553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2174E-94A8-894B-B55B-E3D1B123F7BC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EBF85-1479-E349-9262-1B6F0600C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553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C2B82-52D7-564A-9414-F61912D3DADE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170D6-42E6-3B4C-BC2C-154007EEC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494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Applied – two phase</a:t>
            </a:r>
            <a:r>
              <a:rPr lang="en-NZ" baseline="0" dirty="0" smtClean="0"/>
              <a:t> flow (</a:t>
            </a:r>
            <a:r>
              <a:rPr lang="en-NZ" baseline="0" dirty="0" err="1" smtClean="0"/>
              <a:t>Sadiq</a:t>
            </a:r>
            <a:r>
              <a:rPr lang="en-NZ" baseline="0" dirty="0" smtClean="0"/>
              <a:t>) through to fundamental – data science – will there room for humans in geo?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170D6-42E6-3B4C-BC2C-154007EECC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1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Opening Slide">
    <p:bg>
      <p:bgPr>
        <a:solidFill>
          <a:srgbClr val="351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682629" y="1441450"/>
            <a:ext cx="8027984" cy="836561"/>
          </a:xfrm>
          <a:prstGeom prst="rect">
            <a:avLst/>
          </a:prstGeom>
        </p:spPr>
        <p:txBody>
          <a:bodyPr vert="horz"/>
          <a:lstStyle>
            <a:lvl1pPr algn="l">
              <a:defRPr sz="4000" b="1" i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AU" dirty="0" smtClean="0"/>
              <a:t>Headline (Verdana Bold)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682629" y="2285328"/>
            <a:ext cx="8027987" cy="105660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4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AU" dirty="0" smtClean="0"/>
              <a:t>Subheading (Verdana Regular)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9" y="5703781"/>
            <a:ext cx="4346495" cy="71327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>
          <a:xfrm>
            <a:off x="5355813" y="354013"/>
            <a:ext cx="3423062" cy="441802"/>
          </a:xfr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fld id="{43DC56B5-A700-544C-8720-C289028A981D}" type="datetime2">
              <a:rPr lang="en-NZ" smtClean="0"/>
              <a:pPr/>
              <a:t>Wednesday, 27 November 2019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58361" y="173194"/>
            <a:ext cx="184666" cy="646331"/>
          </a:xfrm>
          <a:prstGeom prst="rect">
            <a:avLst/>
          </a:prstGeom>
        </p:spPr>
        <p:txBody>
          <a:bodyPr vert="horz" wrap="none" rtlCol="0">
            <a:spAutoFit/>
          </a:bodyPr>
          <a:lstStyle/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179779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77866" y="2958265"/>
            <a:ext cx="4370400" cy="250114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1700" baseline="0">
                <a:latin typeface="Verdana"/>
              </a:defRPr>
            </a:lvl1pPr>
          </a:lstStyle>
          <a:p>
            <a:pPr lvl="0"/>
            <a:r>
              <a:rPr lang="en-AU" dirty="0" smtClean="0"/>
              <a:t>Text (Verdana Regular)</a:t>
            </a:r>
          </a:p>
          <a:p>
            <a:pPr lvl="0"/>
            <a:r>
              <a:rPr lang="en-AU" dirty="0" smtClean="0"/>
              <a:t>et </a:t>
            </a:r>
            <a:r>
              <a:rPr lang="en-AU" dirty="0" err="1" smtClean="0"/>
              <a:t>velicibus</a:t>
            </a:r>
            <a:r>
              <a:rPr lang="en-AU" dirty="0" smtClean="0"/>
              <a:t> el et </a:t>
            </a:r>
            <a:r>
              <a:rPr lang="en-AU" dirty="0" err="1" smtClean="0"/>
              <a:t>magnatet</a:t>
            </a:r>
            <a:r>
              <a:rPr lang="en-AU" dirty="0" smtClean="0"/>
              <a:t> am, </a:t>
            </a:r>
            <a:r>
              <a:rPr lang="en-AU" dirty="0" err="1" smtClean="0"/>
              <a:t>laborru</a:t>
            </a:r>
            <a:r>
              <a:rPr lang="en-AU" dirty="0" smtClean="0"/>
              <a:t> </a:t>
            </a:r>
            <a:r>
              <a:rPr lang="en-AU" dirty="0" err="1" smtClean="0"/>
              <a:t>mendips</a:t>
            </a:r>
            <a:r>
              <a:rPr lang="en-AU" dirty="0" smtClean="0"/>
              <a:t> </a:t>
            </a:r>
            <a:r>
              <a:rPr lang="en-AU" dirty="0" err="1" smtClean="0"/>
              <a:t>apieni</a:t>
            </a:r>
            <a:r>
              <a:rPr lang="en-AU" dirty="0" smtClean="0"/>
              <a:t> </a:t>
            </a:r>
            <a:r>
              <a:rPr lang="en-AU" dirty="0" err="1" smtClean="0"/>
              <a:t>omnimporibus</a:t>
            </a:r>
            <a:r>
              <a:rPr lang="en-AU" dirty="0" smtClean="0"/>
              <a:t> et </a:t>
            </a:r>
            <a:r>
              <a:rPr lang="en-AU" dirty="0" err="1" smtClean="0"/>
              <a:t>perepellut</a:t>
            </a:r>
            <a:r>
              <a:rPr lang="en-AU" dirty="0" smtClean="0"/>
              <a:t> </a:t>
            </a:r>
            <a:r>
              <a:rPr lang="en-AU" dirty="0" err="1" smtClean="0"/>
              <a:t>adis</a:t>
            </a:r>
            <a:r>
              <a:rPr lang="en-AU" dirty="0" smtClean="0"/>
              <a:t> </a:t>
            </a:r>
            <a:r>
              <a:rPr lang="en-AU" dirty="0" err="1" smtClean="0"/>
              <a:t>sequi</a:t>
            </a:r>
            <a:r>
              <a:rPr lang="en-AU" dirty="0" smtClean="0"/>
              <a:t> </a:t>
            </a:r>
            <a:r>
              <a:rPr lang="en-AU" dirty="0" err="1" smtClean="0"/>
              <a:t>cus</a:t>
            </a:r>
            <a:r>
              <a:rPr lang="en-AU" dirty="0" smtClean="0"/>
              <a:t> et </a:t>
            </a:r>
            <a:r>
              <a:rPr lang="en-AU" dirty="0" err="1" smtClean="0"/>
              <a:t>aliquid</a:t>
            </a:r>
            <a:r>
              <a:rPr lang="en-AU" dirty="0" smtClean="0"/>
              <a:t> </a:t>
            </a:r>
            <a:r>
              <a:rPr lang="en-AU" dirty="0" err="1" smtClean="0"/>
              <a:t>molorere</a:t>
            </a:r>
            <a:r>
              <a:rPr lang="en-AU" dirty="0" smtClean="0"/>
              <a:t>, </a:t>
            </a:r>
            <a:r>
              <a:rPr lang="en-AU" dirty="0" err="1" smtClean="0"/>
              <a:t>cullaut</a:t>
            </a:r>
            <a:r>
              <a:rPr lang="en-AU" dirty="0" smtClean="0"/>
              <a:t> </a:t>
            </a:r>
            <a:r>
              <a:rPr lang="en-AU" dirty="0" err="1" smtClean="0"/>
              <a:t>adion</a:t>
            </a:r>
            <a:r>
              <a:rPr lang="en-AU" dirty="0" smtClean="0"/>
              <a:t> </a:t>
            </a:r>
            <a:r>
              <a:rPr lang="en-AU" dirty="0" err="1" smtClean="0"/>
              <a:t>est</a:t>
            </a:r>
            <a:r>
              <a:rPr lang="en-AU" dirty="0" smtClean="0"/>
              <a:t> </a:t>
            </a:r>
            <a:r>
              <a:rPr lang="en-AU" dirty="0" err="1" smtClean="0"/>
              <a:t>magnimp</a:t>
            </a:r>
            <a:r>
              <a:rPr lang="en-AU" dirty="0" smtClean="0"/>
              <a:t> </a:t>
            </a:r>
            <a:r>
              <a:rPr lang="en-AU" dirty="0" err="1" smtClean="0"/>
              <a:t>oremporibus</a:t>
            </a:r>
            <a:r>
              <a:rPr lang="en-AU" dirty="0" smtClean="0"/>
              <a:t>, </a:t>
            </a:r>
            <a:r>
              <a:rPr lang="en-AU" dirty="0" err="1" smtClean="0"/>
              <a:t>conem</a:t>
            </a:r>
            <a:r>
              <a:rPr lang="en-AU" dirty="0" smtClean="0"/>
              <a:t> </a:t>
            </a:r>
            <a:r>
              <a:rPr lang="en-AU" dirty="0" err="1" smtClean="0"/>
              <a:t>etur</a:t>
            </a:r>
            <a:r>
              <a:rPr lang="en-AU" dirty="0" smtClean="0"/>
              <a:t> </a:t>
            </a:r>
            <a:r>
              <a:rPr lang="en-AU" dirty="0" err="1" smtClean="0"/>
              <a:t>Adit</a:t>
            </a:r>
            <a:r>
              <a:rPr lang="en-AU" dirty="0" smtClean="0"/>
              <a:t> </a:t>
            </a:r>
            <a:r>
              <a:rPr lang="en-AU" dirty="0" err="1" smtClean="0"/>
              <a:t>eatas</a:t>
            </a:r>
            <a:r>
              <a:rPr lang="en-AU" dirty="0" smtClean="0"/>
              <a:t> re </a:t>
            </a:r>
            <a:r>
              <a:rPr lang="en-AU" dirty="0" err="1" smtClean="0"/>
              <a:t>nectoruntevelictatem</a:t>
            </a:r>
            <a:r>
              <a:rPr lang="en-AU" dirty="0" smtClean="0"/>
              <a:t> </a:t>
            </a:r>
            <a:r>
              <a:rPr lang="en-AU" dirty="0" err="1" smtClean="0"/>
              <a:t>quaeperum</a:t>
            </a:r>
            <a:endParaRPr lang="en-AU" dirty="0" smtClean="0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677865" y="1777050"/>
            <a:ext cx="8027985" cy="717593"/>
          </a:xfrm>
          <a:prstGeom prst="rect">
            <a:avLst/>
          </a:prstGeom>
        </p:spPr>
        <p:txBody>
          <a:bodyPr vert="horz"/>
          <a:lstStyle>
            <a:lvl1pPr algn="l">
              <a:defRPr sz="4400" b="1" i="0">
                <a:solidFill>
                  <a:srgbClr val="009AC7"/>
                </a:solidFill>
                <a:latin typeface="Verdana"/>
                <a:cs typeface="Verdana"/>
              </a:defRPr>
            </a:lvl1pPr>
          </a:lstStyle>
          <a:p>
            <a:r>
              <a:rPr lang="en-AU" sz="3600" dirty="0" smtClean="0">
                <a:solidFill>
                  <a:srgbClr val="009AC7"/>
                </a:solidFill>
              </a:rPr>
              <a:t>Headline (Verdana Bold)</a:t>
            </a:r>
            <a:endParaRPr lang="en-US" sz="3600" dirty="0">
              <a:solidFill>
                <a:srgbClr val="009AC7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272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77866" y="2958265"/>
            <a:ext cx="4370400" cy="250114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1700" baseline="0">
                <a:latin typeface="Verdana"/>
              </a:defRPr>
            </a:lvl1pPr>
          </a:lstStyle>
          <a:p>
            <a:pPr lvl="0"/>
            <a:r>
              <a:rPr lang="en-AU" dirty="0" smtClean="0"/>
              <a:t>Text (Verdana Regular)</a:t>
            </a:r>
          </a:p>
          <a:p>
            <a:pPr lvl="0"/>
            <a:r>
              <a:rPr lang="en-AU" dirty="0" smtClean="0"/>
              <a:t>et </a:t>
            </a:r>
            <a:r>
              <a:rPr lang="en-AU" dirty="0" err="1" smtClean="0"/>
              <a:t>velicibus</a:t>
            </a:r>
            <a:r>
              <a:rPr lang="en-AU" dirty="0" smtClean="0"/>
              <a:t> el et </a:t>
            </a:r>
            <a:r>
              <a:rPr lang="en-AU" dirty="0" err="1" smtClean="0"/>
              <a:t>magnatet</a:t>
            </a:r>
            <a:r>
              <a:rPr lang="en-AU" dirty="0" smtClean="0"/>
              <a:t> am, </a:t>
            </a:r>
            <a:r>
              <a:rPr lang="en-AU" dirty="0" err="1" smtClean="0"/>
              <a:t>laborru</a:t>
            </a:r>
            <a:r>
              <a:rPr lang="en-AU" dirty="0" smtClean="0"/>
              <a:t> </a:t>
            </a:r>
            <a:r>
              <a:rPr lang="en-AU" dirty="0" err="1" smtClean="0"/>
              <a:t>mendips</a:t>
            </a:r>
            <a:r>
              <a:rPr lang="en-AU" dirty="0" smtClean="0"/>
              <a:t> </a:t>
            </a:r>
            <a:r>
              <a:rPr lang="en-AU" dirty="0" err="1" smtClean="0"/>
              <a:t>apieni</a:t>
            </a:r>
            <a:r>
              <a:rPr lang="en-AU" dirty="0" smtClean="0"/>
              <a:t> </a:t>
            </a:r>
            <a:r>
              <a:rPr lang="en-AU" dirty="0" err="1" smtClean="0"/>
              <a:t>omnimporibus</a:t>
            </a:r>
            <a:r>
              <a:rPr lang="en-AU" dirty="0" smtClean="0"/>
              <a:t> et </a:t>
            </a:r>
            <a:r>
              <a:rPr lang="en-AU" dirty="0" err="1" smtClean="0"/>
              <a:t>perepellut</a:t>
            </a:r>
            <a:r>
              <a:rPr lang="en-AU" dirty="0" smtClean="0"/>
              <a:t> </a:t>
            </a:r>
            <a:r>
              <a:rPr lang="en-AU" dirty="0" err="1" smtClean="0"/>
              <a:t>adis</a:t>
            </a:r>
            <a:r>
              <a:rPr lang="en-AU" dirty="0" smtClean="0"/>
              <a:t> </a:t>
            </a:r>
            <a:r>
              <a:rPr lang="en-AU" dirty="0" err="1" smtClean="0"/>
              <a:t>sequi</a:t>
            </a:r>
            <a:r>
              <a:rPr lang="en-AU" dirty="0" smtClean="0"/>
              <a:t> </a:t>
            </a:r>
            <a:r>
              <a:rPr lang="en-AU" dirty="0" err="1" smtClean="0"/>
              <a:t>cus</a:t>
            </a:r>
            <a:r>
              <a:rPr lang="en-AU" dirty="0" smtClean="0"/>
              <a:t> et </a:t>
            </a:r>
            <a:r>
              <a:rPr lang="en-AU" dirty="0" err="1" smtClean="0"/>
              <a:t>aliquid</a:t>
            </a:r>
            <a:r>
              <a:rPr lang="en-AU" dirty="0" smtClean="0"/>
              <a:t> </a:t>
            </a:r>
            <a:r>
              <a:rPr lang="en-AU" dirty="0" err="1" smtClean="0"/>
              <a:t>molorere</a:t>
            </a:r>
            <a:r>
              <a:rPr lang="en-AU" dirty="0" smtClean="0"/>
              <a:t>, </a:t>
            </a:r>
            <a:r>
              <a:rPr lang="en-AU" dirty="0" err="1" smtClean="0"/>
              <a:t>cullaut</a:t>
            </a:r>
            <a:r>
              <a:rPr lang="en-AU" dirty="0" smtClean="0"/>
              <a:t> </a:t>
            </a:r>
            <a:r>
              <a:rPr lang="en-AU" dirty="0" err="1" smtClean="0"/>
              <a:t>adion</a:t>
            </a:r>
            <a:r>
              <a:rPr lang="en-AU" dirty="0" smtClean="0"/>
              <a:t> </a:t>
            </a:r>
            <a:r>
              <a:rPr lang="en-AU" dirty="0" err="1" smtClean="0"/>
              <a:t>est</a:t>
            </a:r>
            <a:r>
              <a:rPr lang="en-AU" dirty="0" smtClean="0"/>
              <a:t> </a:t>
            </a:r>
            <a:r>
              <a:rPr lang="en-AU" dirty="0" err="1" smtClean="0"/>
              <a:t>magnimp</a:t>
            </a:r>
            <a:r>
              <a:rPr lang="en-AU" dirty="0" smtClean="0"/>
              <a:t> </a:t>
            </a:r>
            <a:r>
              <a:rPr lang="en-AU" dirty="0" err="1" smtClean="0"/>
              <a:t>oremporibus</a:t>
            </a:r>
            <a:r>
              <a:rPr lang="en-AU" dirty="0" smtClean="0"/>
              <a:t>, </a:t>
            </a:r>
            <a:r>
              <a:rPr lang="en-AU" dirty="0" err="1" smtClean="0"/>
              <a:t>conem</a:t>
            </a:r>
            <a:r>
              <a:rPr lang="en-AU" dirty="0" smtClean="0"/>
              <a:t> </a:t>
            </a:r>
            <a:r>
              <a:rPr lang="en-AU" dirty="0" err="1" smtClean="0"/>
              <a:t>etur</a:t>
            </a:r>
            <a:r>
              <a:rPr lang="en-AU" dirty="0" smtClean="0"/>
              <a:t> </a:t>
            </a:r>
            <a:r>
              <a:rPr lang="en-AU" dirty="0" err="1" smtClean="0"/>
              <a:t>Adit</a:t>
            </a:r>
            <a:r>
              <a:rPr lang="en-AU" dirty="0" smtClean="0"/>
              <a:t> </a:t>
            </a:r>
            <a:r>
              <a:rPr lang="en-AU" dirty="0" err="1" smtClean="0"/>
              <a:t>eatas</a:t>
            </a:r>
            <a:r>
              <a:rPr lang="en-AU" dirty="0" smtClean="0"/>
              <a:t> re </a:t>
            </a:r>
            <a:r>
              <a:rPr lang="en-AU" dirty="0" err="1" smtClean="0"/>
              <a:t>nectoruntevelictatem</a:t>
            </a:r>
            <a:r>
              <a:rPr lang="en-AU" dirty="0" smtClean="0"/>
              <a:t> </a:t>
            </a:r>
            <a:r>
              <a:rPr lang="en-AU" dirty="0" err="1" smtClean="0"/>
              <a:t>quaeperum</a:t>
            </a:r>
            <a:endParaRPr lang="en-AU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77866" y="1245262"/>
            <a:ext cx="4370400" cy="1177781"/>
          </a:xfrm>
          <a:prstGeom prst="rect">
            <a:avLst/>
          </a:prstGeom>
        </p:spPr>
        <p:txBody>
          <a:bodyPr vert="horz"/>
          <a:lstStyle>
            <a:lvl1pPr algn="l">
              <a:defRPr sz="3600" b="1" i="0">
                <a:solidFill>
                  <a:srgbClr val="009AC7"/>
                </a:solidFill>
                <a:latin typeface="Verdana"/>
                <a:cs typeface="Verdana"/>
              </a:defRPr>
            </a:lvl1pPr>
          </a:lstStyle>
          <a:p>
            <a:r>
              <a:rPr lang="en-AU" sz="3600" dirty="0" smtClean="0"/>
              <a:t>Headline </a:t>
            </a:r>
            <a:br>
              <a:rPr lang="en-AU" sz="3600" dirty="0" smtClean="0"/>
            </a:br>
            <a:r>
              <a:rPr lang="en-AU" sz="3600" dirty="0" smtClean="0"/>
              <a:t>(Verdana Bold)</a:t>
            </a:r>
            <a:endParaRPr lang="en-US" sz="36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682875" y="1245262"/>
            <a:ext cx="3096000" cy="56127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343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A Text and multipl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77866" y="2958265"/>
            <a:ext cx="4370400" cy="250114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1700" baseline="0">
                <a:latin typeface="Verdana"/>
              </a:defRPr>
            </a:lvl1pPr>
          </a:lstStyle>
          <a:p>
            <a:pPr lvl="0"/>
            <a:r>
              <a:rPr lang="en-AU" dirty="0" smtClean="0"/>
              <a:t>Text (Verdana Regular)</a:t>
            </a:r>
          </a:p>
          <a:p>
            <a:pPr lvl="0"/>
            <a:r>
              <a:rPr lang="en-AU" dirty="0" smtClean="0"/>
              <a:t>et </a:t>
            </a:r>
            <a:r>
              <a:rPr lang="en-AU" dirty="0" err="1" smtClean="0"/>
              <a:t>velicibus</a:t>
            </a:r>
            <a:r>
              <a:rPr lang="en-AU" dirty="0" smtClean="0"/>
              <a:t> el et </a:t>
            </a:r>
            <a:r>
              <a:rPr lang="en-AU" dirty="0" err="1" smtClean="0"/>
              <a:t>magnatet</a:t>
            </a:r>
            <a:r>
              <a:rPr lang="en-AU" dirty="0" smtClean="0"/>
              <a:t> am, </a:t>
            </a:r>
            <a:r>
              <a:rPr lang="en-AU" dirty="0" err="1" smtClean="0"/>
              <a:t>laborru</a:t>
            </a:r>
            <a:r>
              <a:rPr lang="en-AU" dirty="0" smtClean="0"/>
              <a:t> </a:t>
            </a:r>
            <a:r>
              <a:rPr lang="en-AU" dirty="0" err="1" smtClean="0"/>
              <a:t>mendips</a:t>
            </a:r>
            <a:r>
              <a:rPr lang="en-AU" dirty="0" smtClean="0"/>
              <a:t> </a:t>
            </a:r>
            <a:r>
              <a:rPr lang="en-AU" dirty="0" err="1" smtClean="0"/>
              <a:t>apieni</a:t>
            </a:r>
            <a:r>
              <a:rPr lang="en-AU" dirty="0" smtClean="0"/>
              <a:t> </a:t>
            </a:r>
            <a:r>
              <a:rPr lang="en-AU" dirty="0" err="1" smtClean="0"/>
              <a:t>omnimporibus</a:t>
            </a:r>
            <a:r>
              <a:rPr lang="en-AU" dirty="0" smtClean="0"/>
              <a:t> et </a:t>
            </a:r>
            <a:r>
              <a:rPr lang="en-AU" dirty="0" err="1" smtClean="0"/>
              <a:t>perepellut</a:t>
            </a:r>
            <a:r>
              <a:rPr lang="en-AU" dirty="0" smtClean="0"/>
              <a:t> </a:t>
            </a:r>
            <a:r>
              <a:rPr lang="en-AU" dirty="0" err="1" smtClean="0"/>
              <a:t>adis</a:t>
            </a:r>
            <a:r>
              <a:rPr lang="en-AU" dirty="0" smtClean="0"/>
              <a:t> </a:t>
            </a:r>
            <a:r>
              <a:rPr lang="en-AU" dirty="0" err="1" smtClean="0"/>
              <a:t>sequi</a:t>
            </a:r>
            <a:r>
              <a:rPr lang="en-AU" dirty="0" smtClean="0"/>
              <a:t> </a:t>
            </a:r>
            <a:r>
              <a:rPr lang="en-AU" dirty="0" err="1" smtClean="0"/>
              <a:t>cus</a:t>
            </a:r>
            <a:r>
              <a:rPr lang="en-AU" dirty="0" smtClean="0"/>
              <a:t> et </a:t>
            </a:r>
            <a:r>
              <a:rPr lang="en-AU" dirty="0" err="1" smtClean="0"/>
              <a:t>aliquid</a:t>
            </a:r>
            <a:r>
              <a:rPr lang="en-AU" dirty="0" smtClean="0"/>
              <a:t> </a:t>
            </a:r>
            <a:r>
              <a:rPr lang="en-AU" dirty="0" err="1" smtClean="0"/>
              <a:t>molorere</a:t>
            </a:r>
            <a:r>
              <a:rPr lang="en-AU" dirty="0" smtClean="0"/>
              <a:t>, </a:t>
            </a:r>
            <a:r>
              <a:rPr lang="en-AU" dirty="0" err="1" smtClean="0"/>
              <a:t>cullaut</a:t>
            </a:r>
            <a:r>
              <a:rPr lang="en-AU" dirty="0" smtClean="0"/>
              <a:t> </a:t>
            </a:r>
            <a:r>
              <a:rPr lang="en-AU" dirty="0" err="1" smtClean="0"/>
              <a:t>adion</a:t>
            </a:r>
            <a:r>
              <a:rPr lang="en-AU" dirty="0" smtClean="0"/>
              <a:t> </a:t>
            </a:r>
            <a:r>
              <a:rPr lang="en-AU" dirty="0" err="1" smtClean="0"/>
              <a:t>est</a:t>
            </a:r>
            <a:r>
              <a:rPr lang="en-AU" dirty="0" smtClean="0"/>
              <a:t> </a:t>
            </a:r>
            <a:r>
              <a:rPr lang="en-AU" dirty="0" err="1" smtClean="0"/>
              <a:t>magnimp</a:t>
            </a:r>
            <a:r>
              <a:rPr lang="en-AU" dirty="0" smtClean="0"/>
              <a:t> </a:t>
            </a:r>
            <a:r>
              <a:rPr lang="en-AU" dirty="0" err="1" smtClean="0"/>
              <a:t>oremporibus</a:t>
            </a:r>
            <a:r>
              <a:rPr lang="en-AU" dirty="0" smtClean="0"/>
              <a:t>, </a:t>
            </a:r>
            <a:r>
              <a:rPr lang="en-AU" dirty="0" err="1" smtClean="0"/>
              <a:t>conem</a:t>
            </a:r>
            <a:r>
              <a:rPr lang="en-AU" dirty="0" smtClean="0"/>
              <a:t> </a:t>
            </a:r>
            <a:r>
              <a:rPr lang="en-AU" dirty="0" err="1" smtClean="0"/>
              <a:t>etur</a:t>
            </a:r>
            <a:r>
              <a:rPr lang="en-AU" dirty="0" smtClean="0"/>
              <a:t> </a:t>
            </a:r>
            <a:r>
              <a:rPr lang="en-AU" dirty="0" err="1" smtClean="0"/>
              <a:t>Adit</a:t>
            </a:r>
            <a:r>
              <a:rPr lang="en-AU" dirty="0" smtClean="0"/>
              <a:t> </a:t>
            </a:r>
            <a:r>
              <a:rPr lang="en-AU" dirty="0" err="1" smtClean="0"/>
              <a:t>eatas</a:t>
            </a:r>
            <a:r>
              <a:rPr lang="en-AU" dirty="0" smtClean="0"/>
              <a:t> re </a:t>
            </a:r>
            <a:r>
              <a:rPr lang="en-AU" dirty="0" err="1" smtClean="0"/>
              <a:t>nectoruntevelictatem</a:t>
            </a:r>
            <a:r>
              <a:rPr lang="en-AU" dirty="0" smtClean="0"/>
              <a:t> </a:t>
            </a:r>
            <a:r>
              <a:rPr lang="en-AU" dirty="0" err="1" smtClean="0"/>
              <a:t>quaeperum</a:t>
            </a:r>
            <a:endParaRPr lang="en-AU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77866" y="1245262"/>
            <a:ext cx="4370400" cy="1177781"/>
          </a:xfrm>
          <a:prstGeom prst="rect">
            <a:avLst/>
          </a:prstGeom>
        </p:spPr>
        <p:txBody>
          <a:bodyPr vert="horz"/>
          <a:lstStyle>
            <a:lvl1pPr algn="l">
              <a:defRPr sz="3600" b="1" i="0">
                <a:solidFill>
                  <a:srgbClr val="009AC7"/>
                </a:solidFill>
                <a:latin typeface="Verdana"/>
                <a:cs typeface="Verdana"/>
              </a:defRPr>
            </a:lvl1pPr>
          </a:lstStyle>
          <a:p>
            <a:r>
              <a:rPr lang="en-AU" sz="3600" dirty="0" smtClean="0"/>
              <a:t>Headline </a:t>
            </a:r>
            <a:br>
              <a:rPr lang="en-AU" sz="3600" dirty="0" smtClean="0"/>
            </a:br>
            <a:r>
              <a:rPr lang="en-AU" sz="3600" dirty="0" smtClean="0"/>
              <a:t>(Verdana Bold)</a:t>
            </a:r>
            <a:endParaRPr lang="en-US" sz="36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670250" y="2958265"/>
            <a:ext cx="3096000" cy="38997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670250" y="1245261"/>
            <a:ext cx="1439998" cy="11777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326252" y="1245261"/>
            <a:ext cx="1439998" cy="11777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51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B Text and multipl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77866" y="2958265"/>
            <a:ext cx="4370400" cy="250114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1700" baseline="0">
                <a:latin typeface="Verdana"/>
              </a:defRPr>
            </a:lvl1pPr>
          </a:lstStyle>
          <a:p>
            <a:pPr lvl="0"/>
            <a:r>
              <a:rPr lang="en-AU" dirty="0" smtClean="0"/>
              <a:t>Text (Verdana Regular)</a:t>
            </a:r>
          </a:p>
          <a:p>
            <a:pPr lvl="0"/>
            <a:r>
              <a:rPr lang="en-AU" dirty="0" smtClean="0"/>
              <a:t>et </a:t>
            </a:r>
            <a:r>
              <a:rPr lang="en-AU" dirty="0" err="1" smtClean="0"/>
              <a:t>velicibus</a:t>
            </a:r>
            <a:r>
              <a:rPr lang="en-AU" dirty="0" smtClean="0"/>
              <a:t> el et </a:t>
            </a:r>
            <a:r>
              <a:rPr lang="en-AU" dirty="0" err="1" smtClean="0"/>
              <a:t>magnatet</a:t>
            </a:r>
            <a:r>
              <a:rPr lang="en-AU" dirty="0" smtClean="0"/>
              <a:t> am, </a:t>
            </a:r>
            <a:r>
              <a:rPr lang="en-AU" dirty="0" err="1" smtClean="0"/>
              <a:t>laborru</a:t>
            </a:r>
            <a:r>
              <a:rPr lang="en-AU" dirty="0" smtClean="0"/>
              <a:t> </a:t>
            </a:r>
            <a:r>
              <a:rPr lang="en-AU" dirty="0" err="1" smtClean="0"/>
              <a:t>mendips</a:t>
            </a:r>
            <a:r>
              <a:rPr lang="en-AU" dirty="0" smtClean="0"/>
              <a:t> </a:t>
            </a:r>
            <a:r>
              <a:rPr lang="en-AU" dirty="0" err="1" smtClean="0"/>
              <a:t>apieni</a:t>
            </a:r>
            <a:r>
              <a:rPr lang="en-AU" dirty="0" smtClean="0"/>
              <a:t> </a:t>
            </a:r>
            <a:r>
              <a:rPr lang="en-AU" dirty="0" err="1" smtClean="0"/>
              <a:t>omnimporibus</a:t>
            </a:r>
            <a:r>
              <a:rPr lang="en-AU" dirty="0" smtClean="0"/>
              <a:t> et </a:t>
            </a:r>
            <a:r>
              <a:rPr lang="en-AU" dirty="0" err="1" smtClean="0"/>
              <a:t>perepellut</a:t>
            </a:r>
            <a:r>
              <a:rPr lang="en-AU" dirty="0" smtClean="0"/>
              <a:t> </a:t>
            </a:r>
            <a:r>
              <a:rPr lang="en-AU" dirty="0" err="1" smtClean="0"/>
              <a:t>adis</a:t>
            </a:r>
            <a:r>
              <a:rPr lang="en-AU" dirty="0" smtClean="0"/>
              <a:t> </a:t>
            </a:r>
            <a:r>
              <a:rPr lang="en-AU" dirty="0" err="1" smtClean="0"/>
              <a:t>sequi</a:t>
            </a:r>
            <a:r>
              <a:rPr lang="en-AU" dirty="0" smtClean="0"/>
              <a:t> </a:t>
            </a:r>
            <a:r>
              <a:rPr lang="en-AU" dirty="0" err="1" smtClean="0"/>
              <a:t>cus</a:t>
            </a:r>
            <a:r>
              <a:rPr lang="en-AU" dirty="0" smtClean="0"/>
              <a:t> et </a:t>
            </a:r>
            <a:r>
              <a:rPr lang="en-AU" dirty="0" err="1" smtClean="0"/>
              <a:t>aliquid</a:t>
            </a:r>
            <a:r>
              <a:rPr lang="en-AU" dirty="0" smtClean="0"/>
              <a:t> </a:t>
            </a:r>
            <a:r>
              <a:rPr lang="en-AU" dirty="0" err="1" smtClean="0"/>
              <a:t>molorere</a:t>
            </a:r>
            <a:r>
              <a:rPr lang="en-AU" dirty="0" smtClean="0"/>
              <a:t>, </a:t>
            </a:r>
            <a:r>
              <a:rPr lang="en-AU" dirty="0" err="1" smtClean="0"/>
              <a:t>cullaut</a:t>
            </a:r>
            <a:r>
              <a:rPr lang="en-AU" dirty="0" smtClean="0"/>
              <a:t> </a:t>
            </a:r>
            <a:r>
              <a:rPr lang="en-AU" dirty="0" err="1" smtClean="0"/>
              <a:t>adion</a:t>
            </a:r>
            <a:r>
              <a:rPr lang="en-AU" dirty="0" smtClean="0"/>
              <a:t> </a:t>
            </a:r>
            <a:r>
              <a:rPr lang="en-AU" dirty="0" err="1" smtClean="0"/>
              <a:t>est</a:t>
            </a:r>
            <a:r>
              <a:rPr lang="en-AU" dirty="0" smtClean="0"/>
              <a:t> </a:t>
            </a:r>
            <a:r>
              <a:rPr lang="en-AU" dirty="0" err="1" smtClean="0"/>
              <a:t>magnimp</a:t>
            </a:r>
            <a:r>
              <a:rPr lang="en-AU" dirty="0" smtClean="0"/>
              <a:t> </a:t>
            </a:r>
            <a:r>
              <a:rPr lang="en-AU" dirty="0" err="1" smtClean="0"/>
              <a:t>oremporibus</a:t>
            </a:r>
            <a:r>
              <a:rPr lang="en-AU" dirty="0" smtClean="0"/>
              <a:t>, </a:t>
            </a:r>
            <a:r>
              <a:rPr lang="en-AU" dirty="0" err="1" smtClean="0"/>
              <a:t>conem</a:t>
            </a:r>
            <a:r>
              <a:rPr lang="en-AU" dirty="0" smtClean="0"/>
              <a:t> </a:t>
            </a:r>
            <a:r>
              <a:rPr lang="en-AU" dirty="0" err="1" smtClean="0"/>
              <a:t>etur</a:t>
            </a:r>
            <a:r>
              <a:rPr lang="en-AU" dirty="0" smtClean="0"/>
              <a:t> </a:t>
            </a:r>
            <a:r>
              <a:rPr lang="en-AU" dirty="0" err="1" smtClean="0"/>
              <a:t>Adit</a:t>
            </a:r>
            <a:r>
              <a:rPr lang="en-AU" dirty="0" smtClean="0"/>
              <a:t> </a:t>
            </a:r>
            <a:r>
              <a:rPr lang="en-AU" dirty="0" err="1" smtClean="0"/>
              <a:t>eatas</a:t>
            </a:r>
            <a:r>
              <a:rPr lang="en-AU" dirty="0" smtClean="0"/>
              <a:t> re </a:t>
            </a:r>
            <a:r>
              <a:rPr lang="en-AU" dirty="0" err="1" smtClean="0"/>
              <a:t>nectoruntevelictatem</a:t>
            </a:r>
            <a:r>
              <a:rPr lang="en-AU" dirty="0" smtClean="0"/>
              <a:t> </a:t>
            </a:r>
            <a:r>
              <a:rPr lang="en-AU" dirty="0" err="1" smtClean="0"/>
              <a:t>quaeperum</a:t>
            </a:r>
            <a:endParaRPr lang="en-AU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77866" y="1245262"/>
            <a:ext cx="4370400" cy="1177781"/>
          </a:xfrm>
          <a:prstGeom prst="rect">
            <a:avLst/>
          </a:prstGeom>
        </p:spPr>
        <p:txBody>
          <a:bodyPr vert="horz"/>
          <a:lstStyle>
            <a:lvl1pPr algn="l">
              <a:defRPr sz="3600" b="1" i="0">
                <a:solidFill>
                  <a:srgbClr val="009AC7"/>
                </a:solidFill>
                <a:latin typeface="Verdana"/>
                <a:cs typeface="Verdana"/>
              </a:defRPr>
            </a:lvl1pPr>
          </a:lstStyle>
          <a:p>
            <a:r>
              <a:rPr lang="en-AU" sz="3600" dirty="0" smtClean="0"/>
              <a:t>Headline </a:t>
            </a:r>
            <a:br>
              <a:rPr lang="en-AU" sz="3600" dirty="0" smtClean="0"/>
            </a:br>
            <a:r>
              <a:rPr lang="en-AU" sz="3600" dirty="0" smtClean="0"/>
              <a:t>(Verdana Bold)</a:t>
            </a:r>
            <a:endParaRPr lang="en-US" sz="36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08425" y="1245262"/>
            <a:ext cx="3096000" cy="26642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708425" y="4192788"/>
            <a:ext cx="1439998" cy="12666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364427" y="4192788"/>
            <a:ext cx="1439998" cy="12666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01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A Multipl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71512" y="1245262"/>
            <a:ext cx="4379913" cy="26642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1511" y="4192788"/>
            <a:ext cx="2052000" cy="12666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999425" y="4192788"/>
            <a:ext cx="2052000" cy="12666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682875" y="1245262"/>
            <a:ext cx="3096000" cy="56127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80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B Multipl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682875" y="1245262"/>
            <a:ext cx="3096000" cy="26642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682875" y="4192788"/>
            <a:ext cx="1439998" cy="12666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338877" y="4192788"/>
            <a:ext cx="1439998" cy="12666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71512" y="1245262"/>
            <a:ext cx="4379913" cy="26642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1511" y="4192788"/>
            <a:ext cx="2052000" cy="12666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999425" y="4192788"/>
            <a:ext cx="2052000" cy="12666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35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A 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60400" y="1245262"/>
            <a:ext cx="8118475" cy="56127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05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B 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60400" y="1245262"/>
            <a:ext cx="8118475" cy="42157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8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 End Slide">
    <p:bg>
      <p:bgPr>
        <a:solidFill>
          <a:srgbClr val="3A1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677863" y="2281237"/>
            <a:ext cx="8027987" cy="3179763"/>
          </a:xfrm>
          <a:prstGeom prst="rect">
            <a:avLst/>
          </a:prstGeom>
        </p:spPr>
        <p:txBody>
          <a:bodyPr vert="horz" anchor="b"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AU" dirty="0" smtClean="0"/>
              <a:t>Thank you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380" y="354013"/>
            <a:ext cx="4346495" cy="71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62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326" y="354013"/>
            <a:ext cx="3725549" cy="61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919969" y="1758348"/>
            <a:ext cx="914400" cy="914400"/>
          </a:xfrm>
          <a:prstGeom prst="rect">
            <a:avLst/>
          </a:prstGeom>
        </p:spPr>
        <p:txBody>
          <a:bodyPr wrap="none" rtlCol="0" anchor="t">
            <a:normAutofit/>
          </a:bodyPr>
          <a:lstStyle/>
          <a:p>
            <a:endParaRPr lang="en-US" dirty="0" err="1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60400" y="6383338"/>
            <a:ext cx="642730" cy="47466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rgbClr val="009AC7"/>
                </a:solidFill>
                <a:latin typeface="Verdana"/>
                <a:cs typeface="Verdana"/>
              </a:defRPr>
            </a:lvl1pPr>
          </a:lstStyle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6727825" y="63833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C56B5-A700-544C-8720-C289028A981D}" type="datetime2">
              <a:rPr lang="en-NZ" smtClean="0"/>
              <a:pPr/>
              <a:t>Wednesday, 27 November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0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  <p:sldLayoutId id="2147483655" r:id="rId7"/>
    <p:sldLayoutId id="2147483658" r:id="rId8"/>
    <p:sldLayoutId id="2147483659" r:id="rId9"/>
    <p:sldLayoutId id="2147483660" r:id="rId10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t.co/SbSbKA9b0k?amp=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id.govt.nz/funding-and-contracts/scholarships/eligible-countriesregion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gns.cri.nz/Home/News-and-Events/Events/Geothermal-worksho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69507" y="734439"/>
            <a:ext cx="8027984" cy="836561"/>
          </a:xfrm>
        </p:spPr>
        <p:txBody>
          <a:bodyPr/>
          <a:lstStyle/>
          <a:p>
            <a:r>
              <a:rPr lang="en-US" dirty="0" smtClean="0"/>
              <a:t>Geothermal Institute</a:t>
            </a:r>
            <a:br>
              <a:rPr lang="en-US" dirty="0" smtClean="0"/>
            </a:br>
            <a:r>
              <a:rPr lang="en-US" dirty="0" smtClean="0"/>
              <a:t>University of Auckland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000" dirty="0" smtClean="0"/>
              <a:t>Prof. Rosalind Archer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Director – Geothermal Institute</a:t>
            </a:r>
            <a:br>
              <a:rPr lang="en-US" sz="2000" dirty="0" smtClean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906" y="5331125"/>
            <a:ext cx="1153175" cy="11731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473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7866" y="1107009"/>
            <a:ext cx="8027985" cy="717593"/>
          </a:xfrm>
        </p:spPr>
        <p:txBody>
          <a:bodyPr/>
          <a:lstStyle/>
          <a:p>
            <a:r>
              <a:rPr lang="en-NZ" sz="2800" dirty="0" smtClean="0"/>
              <a:t>Geothermal Institute – An Umbrella</a:t>
            </a:r>
            <a:endParaRPr lang="en-NZ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76" y="1824602"/>
            <a:ext cx="4649724" cy="3994608"/>
          </a:xfrm>
          <a:prstGeom prst="rect">
            <a:avLst/>
          </a:prstGeom>
        </p:spPr>
      </p:pic>
      <p:sp>
        <p:nvSpPr>
          <p:cNvPr id="6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5760" y="1913568"/>
            <a:ext cx="4443984" cy="4380803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Char char="-"/>
            </a:pPr>
            <a:r>
              <a:rPr lang="en-US" sz="2000" dirty="0" smtClean="0"/>
              <a:t>All staff based in academic Departments + project funded administrative support.</a:t>
            </a:r>
          </a:p>
          <a:p>
            <a:pPr marL="342900" indent="-342900">
              <a:lnSpc>
                <a:spcPct val="100000"/>
              </a:lnSpc>
              <a:buFontTx/>
              <a:buChar char="-"/>
            </a:pPr>
            <a:endParaRPr lang="en-US" sz="2000" dirty="0"/>
          </a:p>
          <a:p>
            <a:pPr marL="342900" indent="-342900">
              <a:lnSpc>
                <a:spcPct val="100000"/>
              </a:lnSpc>
              <a:buFontTx/>
              <a:buChar char="-"/>
            </a:pPr>
            <a:r>
              <a:rPr lang="en-US" sz="2000" dirty="0" smtClean="0"/>
              <a:t>Geothermal Institute coordinates activity across campus.</a:t>
            </a:r>
          </a:p>
          <a:p>
            <a:pPr marL="342900" indent="-342900">
              <a:lnSpc>
                <a:spcPct val="100000"/>
              </a:lnSpc>
              <a:buFontTx/>
              <a:buChar char="-"/>
            </a:pPr>
            <a:endParaRPr lang="en-US" sz="2000" dirty="0"/>
          </a:p>
          <a:p>
            <a:pPr marL="342900" indent="-342900">
              <a:lnSpc>
                <a:spcPct val="100000"/>
              </a:lnSpc>
              <a:buFontTx/>
              <a:buChar char="-"/>
            </a:pPr>
            <a:r>
              <a:rPr lang="en-US" sz="2000" dirty="0" smtClean="0"/>
              <a:t>Works closely with Uniservices</a:t>
            </a:r>
          </a:p>
          <a:p>
            <a:pPr marL="342900" indent="-342900">
              <a:lnSpc>
                <a:spcPct val="100000"/>
              </a:lnSpc>
              <a:buFontTx/>
              <a:buChar char="-"/>
            </a:pPr>
            <a:endParaRPr lang="en-US" sz="2000" dirty="0"/>
          </a:p>
          <a:p>
            <a:pPr marL="342900" indent="-342900">
              <a:lnSpc>
                <a:spcPct val="100000"/>
              </a:lnSpc>
              <a:buFontTx/>
              <a:buChar char="-"/>
            </a:pPr>
            <a:r>
              <a:rPr lang="en-US" sz="2000" dirty="0" smtClean="0"/>
              <a:t>Engineering, Geoscience, Law, Business, Social Science …</a:t>
            </a:r>
          </a:p>
          <a:p>
            <a:pPr>
              <a:lnSpc>
                <a:spcPct val="100000"/>
              </a:lnSpc>
            </a:pPr>
            <a:endParaRPr lang="en-US" sz="2000" dirty="0" smtClean="0"/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1534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2004" y="1671165"/>
            <a:ext cx="8623882" cy="49495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 smtClean="0"/>
              <a:t>Portfolio of activity including from fundamental geoscience through to reservoir engineering, above ground technology, energy markets and societal questions.</a:t>
            </a:r>
          </a:p>
          <a:p>
            <a:pPr>
              <a:lnSpc>
                <a:spcPct val="100000"/>
              </a:lnSpc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 smtClean="0"/>
              <a:t>Projects range from short Postgraduate Certificate projects to PhD theses.</a:t>
            </a:r>
          </a:p>
          <a:p>
            <a:pPr>
              <a:lnSpc>
                <a:spcPct val="100000"/>
              </a:lnSpc>
            </a:pPr>
            <a:endParaRPr lang="en-US" sz="2200" dirty="0"/>
          </a:p>
          <a:p>
            <a:pPr>
              <a:lnSpc>
                <a:spcPct val="100000"/>
              </a:lnSpc>
            </a:pPr>
            <a:endParaRPr lang="en-US" sz="2200" dirty="0" smtClean="0"/>
          </a:p>
          <a:p>
            <a:pPr>
              <a:lnSpc>
                <a:spcPct val="100000"/>
              </a:lnSpc>
            </a:pPr>
            <a:endParaRPr lang="en-US" sz="2200" dirty="0" smtClean="0"/>
          </a:p>
          <a:p>
            <a:pPr>
              <a:lnSpc>
                <a:spcPct val="100000"/>
              </a:lnSpc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1637" y="292199"/>
            <a:ext cx="8027985" cy="717593"/>
          </a:xfrm>
        </p:spPr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741" y="5292201"/>
            <a:ext cx="1305802" cy="13284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301" y="3657600"/>
            <a:ext cx="5317612" cy="296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303130" y="6005062"/>
            <a:ext cx="7722107" cy="529672"/>
          </a:xfrm>
        </p:spPr>
        <p:txBody>
          <a:bodyPr/>
          <a:lstStyle/>
          <a:p>
            <a:r>
              <a:rPr lang="en-NZ" sz="3200" dirty="0" smtClean="0"/>
              <a:t>Check it out at </a:t>
            </a:r>
            <a:r>
              <a:rPr lang="en-NZ" sz="3200" dirty="0">
                <a:hlinkClick r:id="rId2" tooltip="https://waiwera.github.io/"/>
              </a:rPr>
              <a:t>waiwera.github.io</a:t>
            </a:r>
            <a:endParaRPr lang="en-NZ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6207" y="1059457"/>
            <a:ext cx="8027985" cy="717593"/>
          </a:xfrm>
        </p:spPr>
        <p:txBody>
          <a:bodyPr/>
          <a:lstStyle/>
          <a:p>
            <a:r>
              <a:rPr lang="en-NZ" sz="3200" dirty="0" err="1" smtClean="0"/>
              <a:t>Waiwera</a:t>
            </a:r>
            <a:r>
              <a:rPr lang="en-NZ" sz="3200" dirty="0" smtClean="0"/>
              <a:t> – open source modelling code</a:t>
            </a:r>
            <a:endParaRPr lang="en-NZ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09" y="2315450"/>
            <a:ext cx="6876388" cy="341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7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6781" y="1421696"/>
            <a:ext cx="8230463" cy="4961642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en-NZ" sz="2000" dirty="0" smtClean="0"/>
              <a:t>½ year Postgraduate Certificate Program</a:t>
            </a:r>
          </a:p>
          <a:p>
            <a:pPr marL="342900" indent="-342900">
              <a:buFontTx/>
              <a:buChar char="-"/>
            </a:pPr>
            <a:endParaRPr lang="en-NZ" sz="2000" dirty="0"/>
          </a:p>
          <a:p>
            <a:pPr marL="1085850" lvl="1" indent="-342900">
              <a:buFontTx/>
              <a:buChar char="-"/>
            </a:pPr>
            <a:r>
              <a:rPr lang="en-NZ" sz="2000" dirty="0" smtClean="0"/>
              <a:t>Geoscience and Engineering components</a:t>
            </a:r>
          </a:p>
          <a:p>
            <a:pPr marL="1085850" lvl="1" indent="-342900">
              <a:buFontTx/>
              <a:buChar char="-"/>
            </a:pPr>
            <a:r>
              <a:rPr lang="en-NZ" sz="2000" dirty="0" smtClean="0"/>
              <a:t>Guest lecturers from GNS, NZ industry and </a:t>
            </a:r>
            <a:r>
              <a:rPr lang="en-NZ" sz="2000" dirty="0" err="1" smtClean="0"/>
              <a:t>Gadja</a:t>
            </a:r>
            <a:r>
              <a:rPr lang="en-NZ" sz="2000" dirty="0" smtClean="0"/>
              <a:t> </a:t>
            </a:r>
            <a:r>
              <a:rPr lang="en-NZ" sz="2000" dirty="0" err="1" smtClean="0"/>
              <a:t>Mada</a:t>
            </a:r>
            <a:r>
              <a:rPr lang="en-NZ" sz="2000" dirty="0" smtClean="0"/>
              <a:t> University</a:t>
            </a:r>
          </a:p>
          <a:p>
            <a:pPr marL="1085850" lvl="1" indent="-342900">
              <a:buFontTx/>
              <a:buChar char="-"/>
            </a:pPr>
            <a:r>
              <a:rPr lang="en-NZ" sz="2000" dirty="0" smtClean="0"/>
              <a:t>Field trips</a:t>
            </a:r>
            <a:endParaRPr lang="en-NZ" sz="2000" dirty="0"/>
          </a:p>
          <a:p>
            <a:pPr marL="1085850" lvl="1" indent="-342900">
              <a:buFontTx/>
              <a:buChar char="-"/>
            </a:pPr>
            <a:r>
              <a:rPr lang="en-NZ" sz="2000" dirty="0" smtClean="0"/>
              <a:t>Short research project</a:t>
            </a:r>
          </a:p>
          <a:p>
            <a:pPr marL="1085850" lvl="1" indent="-342900">
              <a:buFontTx/>
              <a:buChar char="-"/>
            </a:pPr>
            <a:endParaRPr lang="en-NZ" sz="2000" dirty="0" smtClean="0"/>
          </a:p>
          <a:p>
            <a:pPr marL="342900" indent="-342900">
              <a:buFontTx/>
              <a:buChar char="-"/>
            </a:pPr>
            <a:endParaRPr lang="en-NZ" sz="2000" dirty="0"/>
          </a:p>
          <a:p>
            <a:pPr marL="342900" indent="-342900">
              <a:buFontTx/>
              <a:buChar char="-"/>
            </a:pPr>
            <a:r>
              <a:rPr lang="en-NZ" sz="2000" dirty="0" smtClean="0"/>
              <a:t>1 year Master of Energy (or ½ year after PG Certificate courses)</a:t>
            </a:r>
          </a:p>
          <a:p>
            <a:pPr marL="1085850" lvl="1" indent="-342900">
              <a:buFontTx/>
              <a:buChar char="-"/>
            </a:pPr>
            <a:r>
              <a:rPr lang="en-NZ" sz="2000" dirty="0" smtClean="0"/>
              <a:t>Additional content from business school (energy markets, policy, regulation etc.)</a:t>
            </a:r>
          </a:p>
          <a:p>
            <a:pPr marL="1085850" lvl="1" indent="-342900">
              <a:buFontTx/>
              <a:buChar char="-"/>
            </a:pPr>
            <a:r>
              <a:rPr lang="en-NZ" sz="2000" dirty="0" smtClean="0"/>
              <a:t>Larger research project</a:t>
            </a:r>
          </a:p>
          <a:p>
            <a:pPr marL="1085850" lvl="1" indent="-342900">
              <a:buFontTx/>
              <a:buChar char="-"/>
            </a:pPr>
            <a:r>
              <a:rPr lang="en-NZ" sz="2000" dirty="0" smtClean="0"/>
              <a:t>New 1.5 year long version for students who lack entry qualification with sufficient depth.</a:t>
            </a:r>
            <a:endParaRPr lang="en-NZ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241637" y="292199"/>
            <a:ext cx="8027985" cy="717593"/>
          </a:xfrm>
          <a:prstGeom prst="rect">
            <a:avLst/>
          </a:prstGeom>
        </p:spPr>
        <p:txBody>
          <a:bodyPr vert="horz"/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009AC7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 dirty="0" smtClean="0"/>
              <a:t>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2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20789" y="1421696"/>
            <a:ext cx="7909089" cy="4961642"/>
          </a:xfrm>
        </p:spPr>
        <p:txBody>
          <a:bodyPr/>
          <a:lstStyle/>
          <a:p>
            <a:r>
              <a:rPr lang="en-NZ" sz="2000" dirty="0" smtClean="0"/>
              <a:t>The NZ Ministry of Foreign Affairs prioritises renewable energy in the scholarships provided in the NZ Aid program.</a:t>
            </a:r>
          </a:p>
          <a:p>
            <a:endParaRPr lang="en-NZ" sz="2000" dirty="0"/>
          </a:p>
          <a:p>
            <a:r>
              <a:rPr lang="en-NZ" sz="2000" dirty="0">
                <a:hlinkClick r:id="rId2"/>
              </a:rPr>
              <a:t>http://</a:t>
            </a:r>
            <a:r>
              <a:rPr lang="en-NZ" sz="2000" dirty="0" smtClean="0">
                <a:hlinkClick r:id="rId2"/>
              </a:rPr>
              <a:t>www.aid.govt.nz/funding-and-contracts/scholarships/eligible-countriesregions</a:t>
            </a:r>
            <a:endParaRPr lang="en-NZ" sz="2000" dirty="0" smtClean="0"/>
          </a:p>
          <a:p>
            <a:endParaRPr lang="en-NZ" sz="2000" dirty="0" smtClean="0"/>
          </a:p>
          <a:p>
            <a:pPr marL="342900" indent="-342900">
              <a:buFontTx/>
              <a:buChar char="-"/>
            </a:pPr>
            <a:r>
              <a:rPr lang="en-NZ" sz="2000" dirty="0" smtClean="0"/>
              <a:t>Indonesia</a:t>
            </a:r>
          </a:p>
          <a:p>
            <a:pPr marL="342900" indent="-342900">
              <a:buFontTx/>
              <a:buChar char="-"/>
            </a:pPr>
            <a:r>
              <a:rPr lang="en-NZ" sz="2000" dirty="0" err="1" smtClean="0"/>
              <a:t>Phillipines</a:t>
            </a:r>
            <a:endParaRPr lang="en-NZ" sz="2000" dirty="0" smtClean="0"/>
          </a:p>
          <a:p>
            <a:pPr marL="342900" indent="-342900">
              <a:buFontTx/>
              <a:buChar char="-"/>
            </a:pPr>
            <a:r>
              <a:rPr lang="en-NZ" sz="2000" dirty="0" smtClean="0"/>
              <a:t>South America</a:t>
            </a:r>
          </a:p>
          <a:p>
            <a:pPr marL="342900" indent="-342900">
              <a:buFontTx/>
              <a:buChar char="-"/>
            </a:pPr>
            <a:r>
              <a:rPr lang="en-NZ" sz="2000" dirty="0" smtClean="0"/>
              <a:t>Africa</a:t>
            </a:r>
          </a:p>
          <a:p>
            <a:pPr marL="342900" indent="-342900">
              <a:buFontTx/>
              <a:buChar char="-"/>
            </a:pPr>
            <a:r>
              <a:rPr lang="en-NZ" sz="2000" dirty="0" err="1" smtClean="0"/>
              <a:t>Carribean</a:t>
            </a:r>
            <a:endParaRPr lang="en-NZ" sz="2000" dirty="0" smtClean="0"/>
          </a:p>
          <a:p>
            <a:endParaRPr lang="en-NZ" sz="2000" dirty="0" smtClean="0"/>
          </a:p>
          <a:p>
            <a:r>
              <a:rPr lang="en-NZ" sz="2000" dirty="0" smtClean="0"/>
              <a:t>… and beyond!</a:t>
            </a:r>
          </a:p>
          <a:p>
            <a:endParaRPr lang="en-NZ" sz="2000" dirty="0" smtClean="0"/>
          </a:p>
          <a:p>
            <a:r>
              <a:rPr lang="en-NZ" sz="2000" dirty="0" smtClean="0"/>
              <a:t>Applications open in February, 2020.</a:t>
            </a:r>
            <a:endParaRPr lang="en-NZ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241637" y="292199"/>
            <a:ext cx="8027985" cy="717593"/>
          </a:xfrm>
          <a:prstGeom prst="rect">
            <a:avLst/>
          </a:prstGeom>
        </p:spPr>
        <p:txBody>
          <a:bodyPr vert="horz"/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009AC7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 dirty="0" smtClean="0"/>
              <a:t>Scholarships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541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1637" y="292199"/>
            <a:ext cx="8027985" cy="717593"/>
          </a:xfrm>
        </p:spPr>
        <p:txBody>
          <a:bodyPr/>
          <a:lstStyle/>
          <a:p>
            <a:r>
              <a:rPr lang="en-US" dirty="0" smtClean="0"/>
              <a:t>Consulting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741" y="5292201"/>
            <a:ext cx="1305802" cy="1328468"/>
          </a:xfrm>
          <a:prstGeom prst="rect">
            <a:avLst/>
          </a:prstGeom>
        </p:spPr>
      </p:pic>
      <p:pic>
        <p:nvPicPr>
          <p:cNvPr id="3074" name="Picture 2" descr="gi_lihir_case_stu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11" y="1421696"/>
            <a:ext cx="3511374" cy="415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1"/>
          <p:cNvSpPr txBox="1">
            <a:spLocks/>
          </p:cNvSpPr>
          <p:nvPr/>
        </p:nvSpPr>
        <p:spPr>
          <a:xfrm>
            <a:off x="4329218" y="1410518"/>
            <a:ext cx="3940404" cy="4961642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FontTx/>
              <a:buNone/>
              <a:defRPr sz="1700" kern="1200" baseline="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NZ" sz="2000" dirty="0" smtClean="0"/>
              <a:t>The Geothermal Institute team love to solve unusual problems!</a:t>
            </a:r>
          </a:p>
          <a:p>
            <a:pPr>
              <a:lnSpc>
                <a:spcPct val="100000"/>
              </a:lnSpc>
            </a:pPr>
            <a:endParaRPr lang="en-NZ" sz="2000" dirty="0"/>
          </a:p>
          <a:p>
            <a:pPr>
              <a:lnSpc>
                <a:spcPct val="100000"/>
              </a:lnSpc>
            </a:pPr>
            <a:r>
              <a:rPr lang="en-NZ" sz="2000" dirty="0" smtClean="0"/>
              <a:t>We work on reservoir modelling, geoscience and engineering projects around the world.</a:t>
            </a:r>
          </a:p>
          <a:p>
            <a:pPr>
              <a:lnSpc>
                <a:spcPct val="100000"/>
              </a:lnSpc>
            </a:pPr>
            <a:endParaRPr lang="en-NZ" sz="2000" dirty="0"/>
          </a:p>
          <a:p>
            <a:pPr>
              <a:lnSpc>
                <a:spcPct val="100000"/>
              </a:lnSpc>
            </a:pPr>
            <a:r>
              <a:rPr lang="en-NZ" sz="2000" dirty="0" smtClean="0"/>
              <a:t>Example:  </a:t>
            </a:r>
            <a:r>
              <a:rPr lang="en-NZ" sz="2000" dirty="0" err="1" smtClean="0"/>
              <a:t>Lihir</a:t>
            </a:r>
            <a:r>
              <a:rPr lang="en-NZ" sz="2000" dirty="0" smtClean="0"/>
              <a:t>, Papua New Guinea</a:t>
            </a:r>
          </a:p>
          <a:p>
            <a:pPr>
              <a:lnSpc>
                <a:spcPct val="100000"/>
              </a:lnSpc>
            </a:pPr>
            <a:endParaRPr lang="en-NZ" sz="2000" dirty="0"/>
          </a:p>
          <a:p>
            <a:pPr>
              <a:lnSpc>
                <a:spcPct val="100000"/>
              </a:lnSpc>
            </a:pPr>
            <a:r>
              <a:rPr lang="en-NZ" sz="2000" dirty="0" smtClean="0"/>
              <a:t>Interaction of a geothermal system with a mining operation.</a:t>
            </a:r>
          </a:p>
          <a:p>
            <a:pPr>
              <a:lnSpc>
                <a:spcPct val="100000"/>
              </a:lnSpc>
            </a:pPr>
            <a:r>
              <a:rPr lang="en-NZ" sz="2000" dirty="0" smtClean="0"/>
              <a:t> </a:t>
            </a:r>
            <a:endParaRPr lang="en-NZ" sz="1800" dirty="0"/>
          </a:p>
        </p:txBody>
      </p:sp>
    </p:spTree>
    <p:extLst>
      <p:ext uri="{BB962C8B-B14F-4D97-AF65-F5344CB8AC3E}">
        <p14:creationId xmlns:p14="http://schemas.microsoft.com/office/powerpoint/2010/main" val="172324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0400" y="1032159"/>
            <a:ext cx="8027985" cy="717593"/>
          </a:xfrm>
        </p:spPr>
        <p:txBody>
          <a:bodyPr/>
          <a:lstStyle/>
          <a:p>
            <a:r>
              <a:rPr lang="en-NZ" sz="4000" dirty="0" smtClean="0"/>
              <a:t>Global Reach – Renewable Energy Training</a:t>
            </a:r>
            <a:endParaRPr lang="en-NZ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65" y="2383419"/>
            <a:ext cx="69723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41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60399" y="2356766"/>
            <a:ext cx="8027985" cy="370414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Tx/>
              <a:buChar char="-"/>
            </a:pPr>
            <a:endParaRPr lang="en-NZ" sz="2000" dirty="0"/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en-NZ" sz="2000" dirty="0" smtClean="0"/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NZ" sz="2000" dirty="0"/>
              <a:t>4 week </a:t>
            </a:r>
            <a:r>
              <a:rPr lang="en-NZ" sz="2000" dirty="0" smtClean="0"/>
              <a:t>“project management” </a:t>
            </a:r>
            <a:r>
              <a:rPr lang="en-NZ" sz="2000" dirty="0"/>
              <a:t>course in </a:t>
            </a:r>
            <a:r>
              <a:rPr lang="en-NZ" sz="2000" dirty="0" smtClean="0"/>
              <a:t>Auckland for Indonesian/</a:t>
            </a:r>
            <a:r>
              <a:rPr lang="en-NZ" sz="2000" dirty="0" err="1" smtClean="0"/>
              <a:t>Phillipine</a:t>
            </a:r>
            <a:r>
              <a:rPr lang="en-NZ" sz="2000" dirty="0" smtClean="0"/>
              <a:t> geothermal professionals. Jacobs, Mike Allen, Jacobs, Mitchell </a:t>
            </a:r>
            <a:r>
              <a:rPr lang="en-NZ" sz="2000" dirty="0" err="1" smtClean="0"/>
              <a:t>Daysh</a:t>
            </a:r>
            <a:r>
              <a:rPr lang="en-NZ" sz="2000" dirty="0" smtClean="0"/>
              <a:t>, Jim Lawless and others.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en-NZ" sz="2000" dirty="0"/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NZ" sz="2000" dirty="0" smtClean="0"/>
              <a:t>Also a renewable energy version in Auckland for energy professionals from the ASEAN region. 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en-NZ" sz="2000" dirty="0"/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NZ" sz="2000" dirty="0" smtClean="0"/>
              <a:t>Underlying theme is integrating technical and economic models to make decisions which move projects forward.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en-NZ" sz="2000" dirty="0"/>
          </a:p>
          <a:p>
            <a:pPr>
              <a:lnSpc>
                <a:spcPct val="100000"/>
              </a:lnSpc>
            </a:pPr>
            <a:endParaRPr lang="en-NZ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0400" y="1316747"/>
            <a:ext cx="8027985" cy="717593"/>
          </a:xfrm>
        </p:spPr>
        <p:txBody>
          <a:bodyPr/>
          <a:lstStyle/>
          <a:p>
            <a:r>
              <a:rPr lang="en-NZ" sz="4000" dirty="0" smtClean="0"/>
              <a:t>Project Management Training – MFAT supported</a:t>
            </a:r>
            <a:endParaRPr lang="en-NZ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71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9571" y="788846"/>
            <a:ext cx="8027985" cy="717593"/>
          </a:xfrm>
        </p:spPr>
        <p:txBody>
          <a:bodyPr/>
          <a:lstStyle/>
          <a:p>
            <a:r>
              <a:rPr lang="en-NZ" dirty="0" smtClean="0"/>
              <a:t>Africa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0" b="12253"/>
          <a:stretch/>
        </p:blipFill>
        <p:spPr>
          <a:xfrm rot="10800000">
            <a:off x="1882679" y="4284820"/>
            <a:ext cx="5853596" cy="2198505"/>
          </a:xfrm>
          <a:prstGeom prst="rect">
            <a:avLst/>
          </a:prstGeom>
        </p:spPr>
      </p:pic>
      <p:sp>
        <p:nvSpPr>
          <p:cNvPr id="6" name="Text Placeholder 1"/>
          <p:cNvSpPr txBox="1">
            <a:spLocks/>
          </p:cNvSpPr>
          <p:nvPr/>
        </p:nvSpPr>
        <p:spPr>
          <a:xfrm>
            <a:off x="402670" y="1883659"/>
            <a:ext cx="8571647" cy="2501148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ts val="2400"/>
              </a:lnSpc>
              <a:spcBef>
                <a:spcPts val="0"/>
              </a:spcBef>
              <a:buFontTx/>
              <a:buNone/>
              <a:defRPr sz="1700" kern="1200" baseline="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400" dirty="0" smtClean="0"/>
              <a:t>We’re supporting the African Geothermal Centre of Excellence with training modules.</a:t>
            </a:r>
          </a:p>
          <a:p>
            <a:endParaRPr lang="en-NZ" sz="2400" dirty="0"/>
          </a:p>
          <a:p>
            <a:r>
              <a:rPr lang="en-NZ" sz="2400" dirty="0" smtClean="0"/>
              <a:t>Two delivered so far, drilling next up in 2020.</a:t>
            </a:r>
          </a:p>
          <a:p>
            <a:endParaRPr lang="en-NZ" sz="2400" dirty="0"/>
          </a:p>
          <a:p>
            <a:r>
              <a:rPr lang="en-NZ" sz="2400" dirty="0" smtClean="0"/>
              <a:t>Jacobs, </a:t>
            </a:r>
            <a:r>
              <a:rPr lang="en-NZ" sz="2400" dirty="0" err="1" smtClean="0"/>
              <a:t>Seequent</a:t>
            </a:r>
            <a:r>
              <a:rPr lang="en-NZ" sz="2400" dirty="0" smtClean="0"/>
              <a:t>, Contact instructors … will continue to engage “NZ Inc.” as future modules are defined.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404409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83597" y="1996731"/>
            <a:ext cx="5213888" cy="2501148"/>
          </a:xfrm>
        </p:spPr>
        <p:txBody>
          <a:bodyPr/>
          <a:lstStyle/>
          <a:p>
            <a:r>
              <a:rPr lang="en-NZ" sz="2400" dirty="0" smtClean="0"/>
              <a:t>We’re partnering with GNS to deliver a week long advanced geothermal geology course for Japanese geothermal professionals.</a:t>
            </a:r>
          </a:p>
          <a:p>
            <a:endParaRPr lang="en-NZ" sz="2400" dirty="0"/>
          </a:p>
          <a:p>
            <a:r>
              <a:rPr lang="en-NZ" sz="2400" dirty="0">
                <a:hlinkClick r:id="rId2"/>
              </a:rPr>
              <a:t>https://</a:t>
            </a:r>
            <a:r>
              <a:rPr lang="en-NZ" sz="2400" dirty="0" smtClean="0">
                <a:hlinkClick r:id="rId2"/>
              </a:rPr>
              <a:t>www.gns.cri.nz/Home/News-and-Events/Events/Geothermal-workshop</a:t>
            </a:r>
            <a:endParaRPr lang="en-NZ" sz="2400" dirty="0" smtClean="0"/>
          </a:p>
          <a:p>
            <a:endParaRPr lang="en-NZ" sz="2400" dirty="0"/>
          </a:p>
          <a:p>
            <a:r>
              <a:rPr lang="en-NZ" sz="2400" dirty="0" smtClean="0"/>
              <a:t>Feb 10 to 14, 2020 in NZ</a:t>
            </a:r>
            <a:endParaRPr lang="en-NZ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3597" y="1111402"/>
            <a:ext cx="8027985" cy="717593"/>
          </a:xfrm>
        </p:spPr>
        <p:txBody>
          <a:bodyPr/>
          <a:lstStyle/>
          <a:p>
            <a:r>
              <a:rPr lang="en-NZ" dirty="0" smtClean="0"/>
              <a:t>Japan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963" y="1930679"/>
            <a:ext cx="2902271" cy="29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66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56" y="148572"/>
            <a:ext cx="1404574" cy="14289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7410" y="2207432"/>
            <a:ext cx="8729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Email: 		Rosalind Archer</a:t>
            </a:r>
          </a:p>
          <a:p>
            <a:r>
              <a:rPr lang="en-US" sz="2800" dirty="0">
                <a:solidFill>
                  <a:schemeClr val="bg1"/>
                </a:solidFill>
              </a:rPr>
              <a:t>	</a:t>
            </a:r>
            <a:r>
              <a:rPr lang="en-US" sz="2800" dirty="0" smtClean="0">
                <a:solidFill>
                  <a:schemeClr val="bg1"/>
                </a:solidFill>
              </a:rPr>
              <a:t>			r.archer@auckland.ac.nz  </a:t>
            </a:r>
            <a:r>
              <a:rPr lang="en-US" sz="2800" dirty="0">
                <a:solidFill>
                  <a:schemeClr val="bg1"/>
                </a:solidFill>
              </a:rPr>
              <a:t>(Director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LinkedIn: 	Rosalind Archer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NZ" sz="2800" dirty="0">
              <a:solidFill>
                <a:schemeClr val="bg1"/>
              </a:solidFill>
            </a:endParaRPr>
          </a:p>
          <a:p>
            <a:r>
              <a:rPr lang="en-NZ" sz="2800" dirty="0" smtClean="0">
                <a:solidFill>
                  <a:schemeClr val="bg1"/>
                </a:solidFill>
              </a:rPr>
              <a:t>Web:			www.geothermal.auckland.ac.nz</a:t>
            </a:r>
          </a:p>
          <a:p>
            <a:endParaRPr lang="en-NZ" sz="2800" dirty="0">
              <a:solidFill>
                <a:schemeClr val="bg1"/>
              </a:solidFill>
            </a:endParaRPr>
          </a:p>
          <a:p>
            <a:r>
              <a:rPr lang="en-NZ" sz="2800" dirty="0" smtClean="0">
                <a:solidFill>
                  <a:schemeClr val="bg1"/>
                </a:solidFill>
              </a:rPr>
              <a:t>Twitter:		@</a:t>
            </a:r>
            <a:r>
              <a:rPr lang="en-NZ" sz="2800" dirty="0" err="1" smtClean="0">
                <a:solidFill>
                  <a:schemeClr val="bg1"/>
                </a:solidFill>
              </a:rPr>
              <a:t>Geothermal_Inst</a:t>
            </a:r>
            <a:endParaRPr lang="en-NZ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03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56" y="148572"/>
            <a:ext cx="1404574" cy="14289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7410" y="2207432"/>
            <a:ext cx="94456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Thank you !</a:t>
            </a:r>
          </a:p>
          <a:p>
            <a:endParaRPr lang="en-US" sz="7200" b="1" dirty="0">
              <a:solidFill>
                <a:schemeClr val="bg1"/>
              </a:solidFill>
            </a:endParaRPr>
          </a:p>
          <a:p>
            <a:r>
              <a:rPr lang="en-US" sz="7200" b="1" dirty="0" err="1" smtClean="0">
                <a:solidFill>
                  <a:schemeClr val="bg1"/>
                </a:solidFill>
              </a:rPr>
              <a:t>Ka</a:t>
            </a:r>
            <a:r>
              <a:rPr lang="en-US" sz="7200" b="1" dirty="0" smtClean="0">
                <a:solidFill>
                  <a:schemeClr val="bg1"/>
                </a:solidFill>
              </a:rPr>
              <a:t> kite an</a:t>
            </a:r>
            <a:r>
              <a:rPr lang="en-NZ" sz="7200" b="1" dirty="0">
                <a:solidFill>
                  <a:schemeClr val="bg1"/>
                </a:solidFill>
              </a:rPr>
              <a:t>ō </a:t>
            </a:r>
            <a:r>
              <a:rPr lang="en-US" sz="7200" b="1" dirty="0" smtClean="0">
                <a:solidFill>
                  <a:schemeClr val="bg1"/>
                </a:solidFill>
              </a:rPr>
              <a:t>!</a:t>
            </a:r>
            <a:endParaRPr lang="en-US" sz="7200" b="1" dirty="0">
              <a:solidFill>
                <a:schemeClr val="bg1"/>
              </a:solidFill>
            </a:endParaRPr>
          </a:p>
          <a:p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Geothermal Institute Powerpoints - new brand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ngineering Powerpoints - new branding.potx" id="{5819B72A-4DA1-4775-9DD7-7861B71C16A8}" vid="{51D13777-BE64-4C9E-B690-A3DD7CD9C8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Geothermal Institute Powerpoints - new branding</Template>
  <TotalTime>1459</TotalTime>
  <Words>432</Words>
  <Application>Microsoft Office PowerPoint</Application>
  <PresentationFormat>On-screen Show (4:3)</PresentationFormat>
  <Paragraphs>97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Geothermal Institute Powerpoints - new branding</vt:lpstr>
      <vt:lpstr>Geothermal Institute University of Auckland  Prof. Rosalind Archer  Director – Geothermal Institute </vt:lpstr>
      <vt:lpstr>Geothermal Institute – An Umbrella</vt:lpstr>
      <vt:lpstr>Research</vt:lpstr>
      <vt:lpstr>Waiwera – open source modelling code</vt:lpstr>
      <vt:lpstr>PowerPoint Presentation</vt:lpstr>
      <vt:lpstr>PowerPoint Presentation</vt:lpstr>
      <vt:lpstr>Consulting</vt:lpstr>
      <vt:lpstr>Global Reach – Renewable Energy Training</vt:lpstr>
      <vt:lpstr>Project Management Training – MFAT supported</vt:lpstr>
      <vt:lpstr>Africa</vt:lpstr>
      <vt:lpstr>Japan</vt:lpstr>
      <vt:lpstr>PowerPoint Presentation</vt:lpstr>
      <vt:lpstr>PowerPoint Presentation</vt:lpstr>
    </vt:vector>
  </TitlesOfParts>
  <Company>The University of Auckland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Rosalind Archer</dc:creator>
  <cp:lastModifiedBy>lectern</cp:lastModifiedBy>
  <cp:revision>55</cp:revision>
  <dcterms:created xsi:type="dcterms:W3CDTF">2015-11-19T20:41:26Z</dcterms:created>
  <dcterms:modified xsi:type="dcterms:W3CDTF">2019-11-27T00:04:23Z</dcterms:modified>
</cp:coreProperties>
</file>