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23"/>
  </p:notesMasterIdLst>
  <p:sldIdLst>
    <p:sldId id="288" r:id="rId2"/>
    <p:sldId id="282" r:id="rId3"/>
    <p:sldId id="290" r:id="rId4"/>
    <p:sldId id="291" r:id="rId5"/>
    <p:sldId id="313" r:id="rId6"/>
    <p:sldId id="292" r:id="rId7"/>
    <p:sldId id="293" r:id="rId8"/>
    <p:sldId id="326" r:id="rId9"/>
    <p:sldId id="327" r:id="rId10"/>
    <p:sldId id="329" r:id="rId11"/>
    <p:sldId id="332" r:id="rId12"/>
    <p:sldId id="330" r:id="rId13"/>
    <p:sldId id="294" r:id="rId14"/>
    <p:sldId id="299" r:id="rId15"/>
    <p:sldId id="296" r:id="rId16"/>
    <p:sldId id="295" r:id="rId17"/>
    <p:sldId id="328" r:id="rId18"/>
    <p:sldId id="325" r:id="rId19"/>
    <p:sldId id="258" r:id="rId20"/>
    <p:sldId id="331" r:id="rId21"/>
    <p:sldId id="298" r:id="rId2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8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1"/>
    <a:srgbClr val="FFA071"/>
    <a:srgbClr val="F9E5B1"/>
    <a:srgbClr val="253543"/>
    <a:srgbClr val="253644"/>
    <a:srgbClr val="F3E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8" autoAdjust="0"/>
    <p:restoredTop sz="95308" autoAdjust="0"/>
  </p:normalViewPr>
  <p:slideViewPr>
    <p:cSldViewPr snapToGrid="0">
      <p:cViewPr varScale="1">
        <p:scale>
          <a:sx n="126" d="100"/>
          <a:sy n="126" d="100"/>
        </p:scale>
        <p:origin x="426" y="132"/>
      </p:cViewPr>
      <p:guideLst>
        <p:guide orient="horz" pos="1911"/>
        <p:guide pos="8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D163E-B868-44B7-B0B5-260831AF9C8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84E67-7183-4CD2-ABCF-9F7A144E75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54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34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36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35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8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6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5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91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47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54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42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02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00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326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47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6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92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9CA24-5514-2B44-A2AD-4409FD2355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36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95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9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09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30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1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515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6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9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rgbClr val="253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4" y="2044905"/>
            <a:ext cx="9906000" cy="480413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42041" y="2788024"/>
            <a:ext cx="7876242" cy="2348752"/>
          </a:xfrm>
          <a:noFill/>
        </p:spPr>
        <p:txBody>
          <a:bodyPr anchor="b">
            <a:noAutofit/>
          </a:bodyPr>
          <a:lstStyle>
            <a:lvl1pPr algn="ctr" defTabSz="9905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767" kern="1200" baseline="0" dirty="0">
                <a:solidFill>
                  <a:srgbClr val="FFA07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de-DE" dirty="0"/>
              <a:t>TITLE GOES HERE</a:t>
            </a:r>
            <a:br>
              <a:rPr lang="de-DE" dirty="0"/>
            </a:br>
            <a:r>
              <a:rPr lang="de-DE" dirty="0" err="1"/>
              <a:t>Subtitle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57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2190" y="400988"/>
            <a:ext cx="6635978" cy="1325563"/>
          </a:xfrm>
        </p:spPr>
        <p:txBody>
          <a:bodyPr/>
          <a:lstStyle>
            <a:lvl1pPr>
              <a:defRPr>
                <a:latin typeface="Simplon Norm" panose="020B0500030000000000"/>
              </a:defRPr>
            </a:lvl1pPr>
          </a:lstStyle>
          <a:p>
            <a:r>
              <a:rPr lang="de-DE" dirty="0"/>
              <a:t>TITELMASTERFORMAT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190" y="1825625"/>
            <a:ext cx="8543925" cy="4351338"/>
          </a:xfrm>
        </p:spPr>
        <p:txBody>
          <a:bodyPr/>
          <a:lstStyle>
            <a:lvl1pPr marL="1238212" indent="-247642">
              <a:defRPr lang="de-DE" sz="3900" kern="1200" dirty="0" smtClean="0">
                <a:solidFill>
                  <a:schemeClr val="tx1"/>
                </a:solidFill>
                <a:latin typeface="Hill" panose="020B0000000000000000" pitchFamily="34" charset="0"/>
                <a:ea typeface="+mj-ea"/>
                <a:cs typeface="+mj-cs"/>
              </a:defRPr>
            </a:lvl1pPr>
            <a:lvl2pPr marL="247642" indent="-247642">
              <a:defRPr/>
            </a:lvl2pPr>
            <a:lvl3pPr marL="990570" indent="0">
              <a:buFontTx/>
              <a:buNone/>
              <a:defRPr lang="de-DE" sz="2167" kern="1200" dirty="0" smtClean="0">
                <a:solidFill>
                  <a:schemeClr val="tx1"/>
                </a:solidFill>
                <a:latin typeface="Simplon Norm" panose="020B0500030000000000" pitchFamily="34" charset="0"/>
                <a:ea typeface="+mn-ea"/>
                <a:cs typeface="+mn-cs"/>
              </a:defRPr>
            </a:lvl3pPr>
          </a:lstStyle>
          <a:p>
            <a:pPr marL="1238212" lvl="2" indent="-247642" algn="l" defTabSz="990570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238212" lvl="2" indent="-247642" algn="l" defTabSz="990570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30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>
            <a:extLst>
              <a:ext uri="{FF2B5EF4-FFF2-40B4-BE49-F238E27FC236}">
                <a16:creationId xmlns:a16="http://schemas.microsoft.com/office/drawing/2014/main" id="{D5AD1AD1-520B-8242-B5CA-E86819D2C9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-1189674" y="1189678"/>
            <a:ext cx="6858001" cy="4478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2190" y="400988"/>
            <a:ext cx="6635978" cy="1325563"/>
          </a:xfrm>
        </p:spPr>
        <p:txBody>
          <a:bodyPr/>
          <a:lstStyle>
            <a:lvl1pPr>
              <a:defRPr>
                <a:latin typeface="Simplon Norm" panose="020B0500030000000000"/>
              </a:defRPr>
            </a:lvl1pPr>
          </a:lstStyle>
          <a:p>
            <a:r>
              <a:rPr lang="de-DE" dirty="0"/>
              <a:t>TITELMASTERFORMAT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190" y="1825625"/>
            <a:ext cx="8543925" cy="4351338"/>
          </a:xfrm>
        </p:spPr>
        <p:txBody>
          <a:bodyPr/>
          <a:lstStyle>
            <a:lvl1pPr marL="1238212" indent="-247642">
              <a:defRPr lang="de-DE" sz="3900" kern="1200" dirty="0" smtClean="0">
                <a:solidFill>
                  <a:schemeClr val="tx1"/>
                </a:solidFill>
                <a:latin typeface="Hill" panose="020B0000000000000000" pitchFamily="34" charset="0"/>
                <a:ea typeface="+mj-ea"/>
                <a:cs typeface="+mj-cs"/>
              </a:defRPr>
            </a:lvl1pPr>
            <a:lvl2pPr marL="247642" indent="-247642">
              <a:defRPr/>
            </a:lvl2pPr>
            <a:lvl3pPr marL="990570" indent="0">
              <a:buFontTx/>
              <a:buNone/>
              <a:defRPr lang="de-DE" sz="2167" kern="1200" dirty="0" smtClean="0">
                <a:solidFill>
                  <a:schemeClr val="tx1"/>
                </a:solidFill>
                <a:latin typeface="Simplon Norm" panose="020B0500030000000000" pitchFamily="34" charset="0"/>
                <a:ea typeface="+mn-ea"/>
                <a:cs typeface="+mn-cs"/>
              </a:defRPr>
            </a:lvl3pPr>
          </a:lstStyle>
          <a:p>
            <a:pPr marL="1238212" lvl="2" indent="-247642" algn="l" defTabSz="990570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238212" lvl="2" indent="-247642" algn="l" defTabSz="990570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3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2BF2AA6C-6756-FD4C-8AD8-14C5607D9B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3826" y="365128"/>
            <a:ext cx="1299005" cy="87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2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61" r:id="rId12"/>
    <p:sldLayoutId id="2147483666" r:id="rId13"/>
    <p:sldLayoutId id="21474836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20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12" Type="http://schemas.openxmlformats.org/officeDocument/2006/relationships/image" Target="../media/image2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11" Type="http://schemas.openxmlformats.org/officeDocument/2006/relationships/image" Target="../media/image21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tiff"/><Relationship Id="rId9" Type="http://schemas.openxmlformats.org/officeDocument/2006/relationships/image" Target="../media/image1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3" Type="http://schemas.openxmlformats.org/officeDocument/2006/relationships/image" Target="../media/image28.tiff"/><Relationship Id="rId7" Type="http://schemas.openxmlformats.org/officeDocument/2006/relationships/image" Target="../media/image2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tiff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58323A1-51D5-8149-9A7F-09E678E9392B}"/>
              </a:ext>
            </a:extLst>
          </p:cNvPr>
          <p:cNvSpPr/>
          <p:nvPr/>
        </p:nvSpPr>
        <p:spPr>
          <a:xfrm>
            <a:off x="3190" y="-276035"/>
            <a:ext cx="9904406" cy="7419788"/>
          </a:xfrm>
          <a:prstGeom prst="rect">
            <a:avLst/>
          </a:prstGeom>
          <a:solidFill>
            <a:srgbClr val="2535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0"/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1360DE3D-5F76-624C-9D5F-6972939BCB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4" y="1929564"/>
            <a:ext cx="9906000" cy="5204474"/>
          </a:xfrm>
          <a:prstGeom prst="rect">
            <a:avLst/>
          </a:prstGeom>
          <a:noFill/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FD3A8C99-484D-7940-82C9-3CB8E465B6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1728" y="817873"/>
            <a:ext cx="2297480" cy="149214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F25015A-16AB-7D41-AEE5-C046A6F0D900}"/>
              </a:ext>
            </a:extLst>
          </p:cNvPr>
          <p:cNvSpPr txBox="1">
            <a:spLocks/>
          </p:cNvSpPr>
          <p:nvPr/>
        </p:nvSpPr>
        <p:spPr>
          <a:xfrm>
            <a:off x="645628" y="1997031"/>
            <a:ext cx="8703580" cy="2386128"/>
          </a:xfrm>
          <a:prstGeom prst="rect">
            <a:avLst/>
          </a:prstGeom>
        </p:spPr>
        <p:txBody>
          <a:bodyPr vert="horz" lIns="99060" tIns="49530" rIns="99060" bIns="4953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de-DE" sz="5850" b="1" dirty="0">
                <a:solidFill>
                  <a:srgbClr val="F9E5B1"/>
                </a:solidFill>
                <a:latin typeface="Hill"/>
              </a:rPr>
              <a:t>INTERNATIONAL GEOTHERMAL ASSOCIATION</a:t>
            </a:r>
            <a:r>
              <a:rPr lang="de-DE" sz="3900" b="1" dirty="0">
                <a:solidFill>
                  <a:srgbClr val="FFA071"/>
                </a:solidFill>
                <a:latin typeface="Hill"/>
              </a:rPr>
              <a:t/>
            </a:r>
            <a:br>
              <a:rPr lang="de-DE" sz="3900" b="1" dirty="0">
                <a:solidFill>
                  <a:srgbClr val="FFA071"/>
                </a:solidFill>
                <a:latin typeface="Hill"/>
              </a:rPr>
            </a:br>
            <a:r>
              <a:rPr lang="de-DE" sz="3900" b="1" dirty="0">
                <a:solidFill>
                  <a:srgbClr val="FFA071"/>
                </a:solidFill>
                <a:latin typeface="Hill"/>
              </a:rPr>
              <a:t>AN OVERVIEW</a:t>
            </a:r>
            <a:endParaRPr lang="en-GB" sz="3900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907D08F-E560-2847-A2AF-6103C2EE1A85}"/>
              </a:ext>
            </a:extLst>
          </p:cNvPr>
          <p:cNvSpPr txBox="1">
            <a:spLocks/>
          </p:cNvSpPr>
          <p:nvPr/>
        </p:nvSpPr>
        <p:spPr>
          <a:xfrm>
            <a:off x="645630" y="5249328"/>
            <a:ext cx="7876242" cy="1557098"/>
          </a:xfrm>
          <a:prstGeom prst="rect">
            <a:avLst/>
          </a:prstGeom>
          <a:noFill/>
        </p:spPr>
        <p:txBody>
          <a:bodyPr vert="horz" lIns="99060" tIns="49530" rIns="99060" bIns="4953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kern="1200" baseline="0" dirty="0">
                <a:solidFill>
                  <a:srgbClr val="FFA07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pPr algn="l"/>
            <a:r>
              <a:rPr lang="de-DE" sz="3033" dirty="0" err="1">
                <a:latin typeface="Hill"/>
              </a:rPr>
              <a:t>Presentation</a:t>
            </a:r>
            <a:r>
              <a:rPr lang="de-DE" sz="3033" dirty="0">
                <a:latin typeface="Hill"/>
              </a:rPr>
              <a:t> New </a:t>
            </a:r>
            <a:r>
              <a:rPr lang="de-DE" sz="3033" dirty="0" err="1">
                <a:latin typeface="Hill"/>
              </a:rPr>
              <a:t>Zealand</a:t>
            </a:r>
            <a:r>
              <a:rPr lang="de-DE" sz="3033" dirty="0">
                <a:latin typeface="Hill"/>
              </a:rPr>
              <a:t> Geothermal Workshop</a:t>
            </a:r>
          </a:p>
          <a:p>
            <a:pPr algn="l"/>
            <a:r>
              <a:rPr lang="de-DE" sz="3033" dirty="0">
                <a:latin typeface="Hill"/>
              </a:rPr>
              <a:t>Alexander Richter, </a:t>
            </a:r>
            <a:r>
              <a:rPr lang="de-DE" sz="3033" dirty="0" err="1">
                <a:latin typeface="Hill"/>
              </a:rPr>
              <a:t>President</a:t>
            </a:r>
            <a:r>
              <a:rPr lang="de-DE" sz="3033" dirty="0">
                <a:latin typeface="Hill"/>
              </a:rPr>
              <a:t> IGA</a:t>
            </a:r>
            <a:endParaRPr lang="en-GB" sz="3033" dirty="0">
              <a:latin typeface="Hill"/>
            </a:endParaRPr>
          </a:p>
        </p:txBody>
      </p:sp>
    </p:spTree>
    <p:extLst>
      <p:ext uri="{BB962C8B-B14F-4D97-AF65-F5344CB8AC3E}">
        <p14:creationId xmlns:p14="http://schemas.microsoft.com/office/powerpoint/2010/main" val="3839066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886" y="2102454"/>
            <a:ext cx="8989106" cy="3955823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+mn-lt"/>
              </a:rPr>
              <a:t>Scientific, educational and cultural </a:t>
            </a:r>
            <a:r>
              <a:rPr lang="en-US" sz="2000" dirty="0">
                <a:latin typeface="+mn-lt"/>
              </a:rPr>
              <a:t>organization with 5,000+ members in over 65 countries. </a:t>
            </a:r>
          </a:p>
          <a:p>
            <a:r>
              <a:rPr lang="en-US" sz="2000" b="1" dirty="0">
                <a:latin typeface="+mn-lt"/>
              </a:rPr>
              <a:t>Non-political, non-profit, non-governmental organization </a:t>
            </a:r>
            <a:r>
              <a:rPr lang="en-US" sz="2000" dirty="0">
                <a:latin typeface="+mn-lt"/>
              </a:rPr>
              <a:t>with consultative status to the UN and special observer status to the Green Climate Fund </a:t>
            </a:r>
            <a:r>
              <a:rPr lang="mr-IN" sz="2000" dirty="0">
                <a:latin typeface="+mn-lt"/>
              </a:rPr>
              <a:t>–</a:t>
            </a:r>
            <a:r>
              <a:rPr lang="en-US" sz="2000" dirty="0">
                <a:latin typeface="+mn-lt"/>
              </a:rPr>
              <a:t> Partner to the Global Geothermal Alliance (IRENA) </a:t>
            </a:r>
          </a:p>
          <a:p>
            <a:r>
              <a:rPr lang="en-US" sz="2000" dirty="0">
                <a:latin typeface="+mn-lt"/>
              </a:rPr>
              <a:t>Objectives:</a:t>
            </a:r>
          </a:p>
          <a:p>
            <a:pPr lvl="1">
              <a:buFont typeface=".AppleSystemUIFont" charset="-120"/>
              <a:buChar char="-"/>
            </a:pPr>
            <a:r>
              <a:rPr lang="en-US" sz="1800" dirty="0">
                <a:latin typeface="+mn-lt"/>
              </a:rPr>
              <a:t>Encouraging </a:t>
            </a:r>
            <a:r>
              <a:rPr lang="en-US" sz="1800" b="1" dirty="0">
                <a:latin typeface="+mn-lt"/>
              </a:rPr>
              <a:t>research, the development and utilization</a:t>
            </a:r>
            <a:r>
              <a:rPr lang="en-US" sz="1800" dirty="0">
                <a:latin typeface="+mn-lt"/>
              </a:rPr>
              <a:t> of geothermal resources worldwide through the publication of scientific and technical information among the geothermal specialists, the business community, governmental representatives, UN organizations, civil society and the general public.  </a:t>
            </a:r>
          </a:p>
          <a:p>
            <a:pPr lvl="1">
              <a:buFont typeface=".AppleSystemUIFont" charset="-120"/>
              <a:buChar char="-"/>
            </a:pPr>
            <a:r>
              <a:rPr lang="en-US" sz="1800" b="1" dirty="0">
                <a:latin typeface="+mn-lt"/>
              </a:rPr>
              <a:t>Encourage, facilitate and, promote </a:t>
            </a:r>
            <a:r>
              <a:rPr lang="en-US" sz="1800" dirty="0">
                <a:latin typeface="+mn-lt"/>
              </a:rPr>
              <a:t>the coordination of activities related to </a:t>
            </a:r>
            <a:r>
              <a:rPr lang="en-US" sz="1800" b="1" dirty="0">
                <a:latin typeface="+mn-lt"/>
              </a:rPr>
              <a:t>worldwide research, development and application of geothermal resources</a:t>
            </a:r>
            <a:r>
              <a:rPr lang="en-US" sz="1800" dirty="0">
                <a:latin typeface="+mn-lt"/>
              </a:rPr>
              <a:t>. </a:t>
            </a:r>
          </a:p>
          <a:p>
            <a:r>
              <a:rPr lang="en-US" sz="2000" dirty="0">
                <a:latin typeface="+mn-lt"/>
              </a:rPr>
              <a:t>Founded in 1988 – 30 years anniversary this year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5297F18-D77C-7446-8663-33FECC15A0E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Quick Overview</a:t>
            </a:r>
          </a:p>
        </p:txBody>
      </p:sp>
    </p:spTree>
    <p:extLst>
      <p:ext uri="{BB962C8B-B14F-4D97-AF65-F5344CB8AC3E}">
        <p14:creationId xmlns:p14="http://schemas.microsoft.com/office/powerpoint/2010/main" val="354775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886" y="2234974"/>
            <a:ext cx="8989106" cy="4034717"/>
          </a:xfrm>
        </p:spPr>
        <p:txBody>
          <a:bodyPr>
            <a:noAutofit/>
          </a:bodyPr>
          <a:lstStyle/>
          <a:p>
            <a:r>
              <a:rPr lang="is-IS" sz="2000" b="1" dirty="0">
                <a:latin typeface="+mn-lt"/>
              </a:rPr>
              <a:t>1960s</a:t>
            </a:r>
            <a:r>
              <a:rPr lang="is-IS" sz="2000" dirty="0">
                <a:latin typeface="+mn-lt"/>
              </a:rPr>
              <a:t> - First idea to create a structured group of organizations and experts</a:t>
            </a:r>
          </a:p>
          <a:p>
            <a:r>
              <a:rPr lang="is-IS" sz="2000" b="1" dirty="0">
                <a:latin typeface="+mn-lt"/>
              </a:rPr>
              <a:t>September 1970 </a:t>
            </a:r>
            <a:r>
              <a:rPr lang="is-IS" sz="2000" dirty="0">
                <a:latin typeface="+mn-lt"/>
              </a:rPr>
              <a:t>- Concrete discussions on establishment of an IGA</a:t>
            </a:r>
          </a:p>
          <a:p>
            <a:r>
              <a:rPr lang="is-IS" sz="2000" b="1" dirty="0">
                <a:latin typeface="+mn-lt"/>
              </a:rPr>
              <a:t>May 1975</a:t>
            </a:r>
            <a:r>
              <a:rPr lang="is-IS" sz="2000" b="1" dirty="0"/>
              <a:t> </a:t>
            </a:r>
            <a:r>
              <a:rPr lang="is-IS" sz="2000" dirty="0"/>
              <a:t>- </a:t>
            </a:r>
            <a:r>
              <a:rPr lang="is-IS" sz="2000" dirty="0">
                <a:latin typeface="+mn-lt"/>
              </a:rPr>
              <a:t>World Geothermal Congress organized by GRC</a:t>
            </a:r>
          </a:p>
          <a:p>
            <a:r>
              <a:rPr lang="is-IS" sz="2000" b="1" dirty="0">
                <a:latin typeface="+mn-lt"/>
              </a:rPr>
              <a:t>Late 1986 </a:t>
            </a:r>
            <a:r>
              <a:rPr lang="is-IS" sz="2000" dirty="0">
                <a:latin typeface="+mn-lt"/>
              </a:rPr>
              <a:t>- GRC appointed three of its board members to form ad-hoc committee for possible establishment of an international organisation</a:t>
            </a:r>
          </a:p>
          <a:p>
            <a:r>
              <a:rPr lang="is-IS" sz="2000" b="1" dirty="0">
                <a:latin typeface="+mn-lt"/>
              </a:rPr>
              <a:t>1987</a:t>
            </a:r>
            <a:r>
              <a:rPr lang="is-IS" sz="2000" dirty="0">
                <a:latin typeface="+mn-lt"/>
              </a:rPr>
              <a:t> -  feasibility study done on the organisational structure (consultation with experts from 30-40 countries, international institutions, five internatioanl geothermal schools at the time)</a:t>
            </a:r>
          </a:p>
          <a:p>
            <a:r>
              <a:rPr lang="is-IS" sz="2000" b="1" dirty="0">
                <a:latin typeface="+mn-lt"/>
              </a:rPr>
              <a:t>July 1988 </a:t>
            </a:r>
            <a:r>
              <a:rPr lang="is-IS" sz="2000" dirty="0">
                <a:latin typeface="+mn-lt"/>
              </a:rPr>
              <a:t>– Establishment of IGA as Incorporated Society in New Zealand</a:t>
            </a:r>
          </a:p>
          <a:p>
            <a:r>
              <a:rPr lang="is-IS" sz="2000" b="1" dirty="0">
                <a:latin typeface="+mn-lt"/>
              </a:rPr>
              <a:t>May 1989 </a:t>
            </a:r>
            <a:r>
              <a:rPr lang="is-IS" sz="2000" dirty="0">
                <a:latin typeface="+mn-lt"/>
              </a:rPr>
              <a:t>– Foundation Meeting in Castelnuovo, Tuscany</a:t>
            </a:r>
            <a:endParaRPr lang="is-IS" sz="2000" dirty="0">
              <a:solidFill>
                <a:srgbClr val="CE752D"/>
              </a:solidFill>
              <a:latin typeface="+mn-lt"/>
            </a:endParaRPr>
          </a:p>
          <a:p>
            <a:endParaRPr lang="en-US" sz="2000" dirty="0">
              <a:solidFill>
                <a:srgbClr val="CE752D"/>
              </a:solidFill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F26C6A-F87E-DF48-A24C-8D32A77D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408DC32E-7507-3E4F-8753-0E0CBAB0D2FA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69663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886" y="2234974"/>
            <a:ext cx="8989106" cy="4034717"/>
          </a:xfrm>
        </p:spPr>
        <p:txBody>
          <a:bodyPr>
            <a:noAutofit/>
          </a:bodyPr>
          <a:lstStyle/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1960s: first idea to create a structured group of organizations and experts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September 1970: concrete discussions on establishment of an IGA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May 1975: World Geothermal Congress organized by GRC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Late 1986: GRC appointed three of its board members to form ad-hoc committee for possible establishment of an international organisation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1987: feasibility study done on the organisational structure (consultation with experts from 30-40 countries, international institutions, five internatioanl geothermal schools at the time)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July 1988 – Establishment of IGA as Incorporated Society in New Zealand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May 1989 – Foundation Meeting in Castelnuovo, Tuscany</a:t>
            </a:r>
          </a:p>
          <a:p>
            <a:r>
              <a:rPr lang="is-IS" sz="1950" dirty="0">
                <a:solidFill>
                  <a:srgbClr val="CE752D"/>
                </a:solidFill>
                <a:latin typeface="+mn-lt"/>
              </a:rPr>
              <a:t>  </a:t>
            </a:r>
          </a:p>
          <a:p>
            <a:endParaRPr lang="en-US" sz="731" dirty="0">
              <a:solidFill>
                <a:srgbClr val="CE752D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0B8676-5D3A-B646-900C-82A881E611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56252"/>
            <a:ext cx="9906000" cy="503426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676DFF2-600D-9348-A96E-2AF7B4F6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F3C02D2-90CA-1E47-8D7E-D199FC3DEA01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Foundation Meeting, </a:t>
            </a:r>
            <a:r>
              <a:rPr lang="en-US" dirty="0" err="1">
                <a:latin typeface="Hill"/>
                <a:ea typeface="+mj-ea"/>
                <a:cs typeface="+mj-cs"/>
              </a:rPr>
              <a:t>Castelnuovo</a:t>
            </a:r>
            <a:r>
              <a:rPr lang="en-US" dirty="0">
                <a:latin typeface="Hill"/>
                <a:ea typeface="+mj-ea"/>
                <a:cs typeface="+mj-cs"/>
              </a:rPr>
              <a:t>, May 1989</a:t>
            </a:r>
          </a:p>
        </p:txBody>
      </p:sp>
    </p:spTree>
    <p:extLst>
      <p:ext uri="{BB962C8B-B14F-4D97-AF65-F5344CB8AC3E}">
        <p14:creationId xmlns:p14="http://schemas.microsoft.com/office/powerpoint/2010/main" val="224400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A071"/>
                </a:solidFill>
                <a:latin typeface="Hill"/>
              </a:rPr>
              <a:t>HISTORY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886" y="2102454"/>
            <a:ext cx="8989106" cy="3955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+mn-lt"/>
              </a:rPr>
              <a:t>Initially headed by the “Secretary”, later by the Executive Director. </a:t>
            </a:r>
          </a:p>
          <a:p>
            <a:pPr marL="0" indent="0">
              <a:buNone/>
            </a:pPr>
            <a:r>
              <a:rPr lang="en-US" sz="2000" dirty="0"/>
              <a:t>Concept based on rotation between member countries.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97D357-2FD0-3649-9AD5-8E11B272C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63640"/>
              </p:ext>
            </p:extLst>
          </p:nvPr>
        </p:nvGraphicFramePr>
        <p:xfrm>
          <a:off x="582220" y="3175219"/>
          <a:ext cx="880489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901">
                  <a:extLst>
                    <a:ext uri="{9D8B030D-6E8A-4147-A177-3AD203B41FA5}">
                      <a16:colId xmlns:a16="http://schemas.microsoft.com/office/drawing/2014/main" val="4000557841"/>
                    </a:ext>
                  </a:extLst>
                </a:gridCol>
                <a:gridCol w="1209067">
                  <a:extLst>
                    <a:ext uri="{9D8B030D-6E8A-4147-A177-3AD203B41FA5}">
                      <a16:colId xmlns:a16="http://schemas.microsoft.com/office/drawing/2014/main" val="1589234006"/>
                    </a:ext>
                  </a:extLst>
                </a:gridCol>
                <a:gridCol w="1795120">
                  <a:extLst>
                    <a:ext uri="{9D8B030D-6E8A-4147-A177-3AD203B41FA5}">
                      <a16:colId xmlns:a16="http://schemas.microsoft.com/office/drawing/2014/main" val="1921482185"/>
                    </a:ext>
                  </a:extLst>
                </a:gridCol>
                <a:gridCol w="4297805">
                  <a:extLst>
                    <a:ext uri="{9D8B030D-6E8A-4147-A177-3AD203B41FA5}">
                      <a16:colId xmlns:a16="http://schemas.microsoft.com/office/drawing/2014/main" val="3608376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Period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0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years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07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Host Country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0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Executive Director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0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82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1989-1992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Italy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Enrico </a:t>
                      </a:r>
                      <a:r>
                        <a:rPr lang="en-US" dirty="0" err="1"/>
                        <a:t>Barbier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92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1992-1995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U.S.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Theodosia H. Fergusson/ George Frye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61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1995-1998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New Zealand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Mike </a:t>
                      </a:r>
                      <a:r>
                        <a:rPr lang="en-US" dirty="0" err="1"/>
                        <a:t>Mongillo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7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1998-2004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Italy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Ruggero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Bertani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03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2004-2010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Iceland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Valgardur</a:t>
                      </a:r>
                      <a:r>
                        <a:rPr lang="en-US" dirty="0"/>
                        <a:t> Stef</a:t>
                      </a:r>
                      <a:r>
                        <a:rPr lang="is-IS" dirty="0"/>
                        <a:t>ánsson/ Árni Ragnarsson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60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2011- 2018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Germany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Marietta Sander/ Marit Brommer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47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2019 -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Germany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Marit</a:t>
                      </a:r>
                      <a:r>
                        <a:rPr lang="en-US" baseline="0" dirty="0"/>
                        <a:t> Brommer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0EA6DC0-C74C-C344-895C-EDDDB1178C00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Hill"/>
                <a:ea typeface="+mj-ea"/>
                <a:cs typeface="+mj-cs"/>
              </a:rPr>
              <a:t>IGA Secretariat</a:t>
            </a:r>
          </a:p>
        </p:txBody>
      </p:sp>
    </p:spTree>
    <p:extLst>
      <p:ext uri="{BB962C8B-B14F-4D97-AF65-F5344CB8AC3E}">
        <p14:creationId xmlns:p14="http://schemas.microsoft.com/office/powerpoint/2010/main" val="356508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0">
            <a:extLst>
              <a:ext uri="{FF2B5EF4-FFF2-40B4-BE49-F238E27FC236}">
                <a16:creationId xmlns:a16="http://schemas.microsoft.com/office/drawing/2014/main" id="{A26A2114-0821-CA45-B525-EB019B0BFF2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431457" y="2055284"/>
            <a:ext cx="3719607" cy="4568413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endParaRPr lang="en-GB" sz="1517" b="0" dirty="0">
              <a:solidFill>
                <a:srgbClr val="253543"/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9" name="TextBox 70">
            <a:extLst>
              <a:ext uri="{FF2B5EF4-FFF2-40B4-BE49-F238E27FC236}">
                <a16:creationId xmlns:a16="http://schemas.microsoft.com/office/drawing/2014/main" id="{E43A13F2-5BCA-6943-AB87-8F1D50BB96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31457" y="2055285"/>
            <a:ext cx="3719607" cy="823967"/>
          </a:xfrm>
          <a:prstGeom prst="rect">
            <a:avLst/>
          </a:prstGeom>
          <a:solidFill>
            <a:srgbClr val="FFA071"/>
          </a:solidFill>
          <a:ln w="127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517" dirty="0">
                <a:latin typeface="Century Gothic" panose="020B0502020202020204" pitchFamily="34" charset="0"/>
                <a:cs typeface="Museo Sans 500"/>
              </a:rPr>
              <a:t>IGA Board of Directors</a:t>
            </a:r>
          </a:p>
          <a:p>
            <a:pPr>
              <a:spcAft>
                <a:spcPct val="0"/>
              </a:spcAft>
            </a:pPr>
            <a:r>
              <a:rPr lang="en-GB" sz="1517" b="0" dirty="0">
                <a:latin typeface="Century Gothic" panose="020B0502020202020204" pitchFamily="34" charset="0"/>
                <a:cs typeface="Museo Sans 500"/>
              </a:rPr>
              <a:t>30 members – elected every 3 years</a:t>
            </a:r>
          </a:p>
        </p:txBody>
      </p:sp>
      <p:sp>
        <p:nvSpPr>
          <p:cNvPr id="11" name="TextBox 70">
            <a:extLst>
              <a:ext uri="{FF2B5EF4-FFF2-40B4-BE49-F238E27FC236}">
                <a16:creationId xmlns:a16="http://schemas.microsoft.com/office/drawing/2014/main" id="{81A66B54-9AFC-CA4F-B594-2164BC715D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60805" y="3103397"/>
            <a:ext cx="3453714" cy="823967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517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Officers</a:t>
            </a:r>
          </a:p>
          <a:p>
            <a:pPr>
              <a:spcAft>
                <a:spcPct val="0"/>
              </a:spcAft>
            </a:pPr>
            <a:r>
              <a:rPr lang="en-GB" sz="1517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President, Vice President, </a:t>
            </a:r>
          </a:p>
          <a:p>
            <a:pPr>
              <a:spcAft>
                <a:spcPct val="0"/>
              </a:spcAft>
            </a:pPr>
            <a:r>
              <a:rPr lang="en-GB" sz="1517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Secretary, Treasurer</a:t>
            </a:r>
          </a:p>
        </p:txBody>
      </p:sp>
      <p:sp>
        <p:nvSpPr>
          <p:cNvPr id="12" name="TextBox 70">
            <a:extLst>
              <a:ext uri="{FF2B5EF4-FFF2-40B4-BE49-F238E27FC236}">
                <a16:creationId xmlns:a16="http://schemas.microsoft.com/office/drawing/2014/main" id="{BCD09582-7517-EA48-B5A8-4F1EE92349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560805" y="4068572"/>
            <a:ext cx="3453714" cy="2314168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117000" rIns="195000" rtlCol="0" anchor="ctr" anchorCtr="0">
            <a:noAutofit/>
          </a:bodyPr>
          <a:lstStyle>
            <a:defPPr>
              <a:defRPr lang="de-DE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1600" b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defRPr>
            </a:lvl1pPr>
          </a:lstStyle>
          <a:p>
            <a:r>
              <a:rPr lang="en-GB" sz="1517" b="1" dirty="0"/>
              <a:t>Permanent Committees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Finance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Audit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Membership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Programme &amp; Planning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Information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Education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Nominating</a:t>
            </a:r>
          </a:p>
          <a:p>
            <a:pPr marL="727450" indent="-239044" algn="l">
              <a:buFont typeface="Arial" panose="020B0604020202020204" pitchFamily="34" charset="0"/>
              <a:buChar char="•"/>
            </a:pPr>
            <a:r>
              <a:rPr lang="en-GB" sz="1517" dirty="0"/>
              <a:t>Bylaws</a:t>
            </a:r>
          </a:p>
        </p:txBody>
      </p:sp>
      <p:sp>
        <p:nvSpPr>
          <p:cNvPr id="14" name="TextBox 70">
            <a:extLst>
              <a:ext uri="{FF2B5EF4-FFF2-40B4-BE49-F238E27FC236}">
                <a16:creationId xmlns:a16="http://schemas.microsoft.com/office/drawing/2014/main" id="{3038DC77-581B-BC43-BB3E-6841B501D2E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0490" y="2935456"/>
            <a:ext cx="2475641" cy="950440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Secretariat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Executive Director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Organization Development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Marketing support</a:t>
            </a:r>
          </a:p>
        </p:txBody>
      </p:sp>
      <p:sp>
        <p:nvSpPr>
          <p:cNvPr id="15" name="TextBox 70">
            <a:extLst>
              <a:ext uri="{FF2B5EF4-FFF2-40B4-BE49-F238E27FC236}">
                <a16:creationId xmlns:a16="http://schemas.microsoft.com/office/drawing/2014/main" id="{98407565-EDD0-A744-A5A4-5D31B5CBE27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10491" y="4068569"/>
            <a:ext cx="2475641" cy="822608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Executive Committee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Officers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Chairpersons of Committees</a:t>
            </a:r>
          </a:p>
        </p:txBody>
      </p:sp>
      <p:sp>
        <p:nvSpPr>
          <p:cNvPr id="16" name="TextBox 70">
            <a:extLst>
              <a:ext uri="{FF2B5EF4-FFF2-40B4-BE49-F238E27FC236}">
                <a16:creationId xmlns:a16="http://schemas.microsoft.com/office/drawing/2014/main" id="{122BE124-0B38-DA42-B603-B56EF4EF1A9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10490" y="5073853"/>
            <a:ext cx="2475641" cy="1378808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Membership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Affiliated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Individual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Student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Corporate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Institutional</a:t>
            </a:r>
          </a:p>
        </p:txBody>
      </p:sp>
      <p:sp>
        <p:nvSpPr>
          <p:cNvPr id="17" name="TextBox 70">
            <a:extLst>
              <a:ext uri="{FF2B5EF4-FFF2-40B4-BE49-F238E27FC236}">
                <a16:creationId xmlns:a16="http://schemas.microsoft.com/office/drawing/2014/main" id="{091428E3-DE7B-DC40-9F88-4D1DFD43268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96389" y="2935456"/>
            <a:ext cx="2127592" cy="767813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Charter</a:t>
            </a:r>
          </a:p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Rules</a:t>
            </a:r>
          </a:p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Bylaws</a:t>
            </a:r>
          </a:p>
        </p:txBody>
      </p:sp>
      <p:sp>
        <p:nvSpPr>
          <p:cNvPr id="18" name="TextBox 70">
            <a:extLst>
              <a:ext uri="{FF2B5EF4-FFF2-40B4-BE49-F238E27FC236}">
                <a16:creationId xmlns:a16="http://schemas.microsoft.com/office/drawing/2014/main" id="{6434F1B7-9041-0943-BF51-28C02379AF6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596389" y="3929249"/>
            <a:ext cx="2127592" cy="563245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 err="1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BoD</a:t>
            </a: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 meetings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twice/ year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33643E18-3BDB-CB4F-B0C9-72A29C8A415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596389" y="4681253"/>
            <a:ext cx="2127592" cy="588376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Annual </a:t>
            </a:r>
          </a:p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General Meeting</a:t>
            </a:r>
          </a:p>
        </p:txBody>
      </p:sp>
      <p:sp>
        <p:nvSpPr>
          <p:cNvPr id="20" name="TextBox 70">
            <a:extLst>
              <a:ext uri="{FF2B5EF4-FFF2-40B4-BE49-F238E27FC236}">
                <a16:creationId xmlns:a16="http://schemas.microsoft.com/office/drawing/2014/main" id="{70E586D0-B9F1-F94C-870C-76C3541FED7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596389" y="5458387"/>
            <a:ext cx="2127592" cy="588376"/>
          </a:xfrm>
          <a:prstGeom prst="rect">
            <a:avLst/>
          </a:prstGeom>
          <a:solidFill>
            <a:schemeClr val="bg1"/>
          </a:solidFill>
          <a:ln w="254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30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WGC</a:t>
            </a:r>
          </a:p>
          <a:p>
            <a:pPr>
              <a:spcAft>
                <a:spcPct val="0"/>
              </a:spcAft>
            </a:pP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every </a:t>
            </a:r>
            <a:r>
              <a:rPr lang="en-GB" sz="1300" b="0" strike="sngStrike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5</a:t>
            </a:r>
            <a:r>
              <a:rPr lang="en-GB" sz="1300" b="0" dirty="0">
                <a:solidFill>
                  <a:srgbClr val="253543"/>
                </a:solidFill>
                <a:latin typeface="Century Gothic" panose="020B0502020202020204" pitchFamily="34" charset="0"/>
                <a:cs typeface="Museo Sans 500"/>
              </a:rPr>
              <a:t> 3 years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433C74F-95E2-4044-87C4-D966422F5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FA0B8A4A-BCFB-EE45-AF8A-66A078074E03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Current Structure</a:t>
            </a:r>
          </a:p>
        </p:txBody>
      </p:sp>
    </p:spTree>
    <p:extLst>
      <p:ext uri="{BB962C8B-B14F-4D97-AF65-F5344CB8AC3E}">
        <p14:creationId xmlns:p14="http://schemas.microsoft.com/office/powerpoint/2010/main" val="345726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Our Role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A2821D11-B9D1-674A-AD70-BB08F0A48A49}"/>
              </a:ext>
            </a:extLst>
          </p:cNvPr>
          <p:cNvSpPr txBox="1">
            <a:spLocks/>
          </p:cNvSpPr>
          <p:nvPr/>
        </p:nvSpPr>
        <p:spPr>
          <a:xfrm>
            <a:off x="488950" y="2261896"/>
            <a:ext cx="8543925" cy="35425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j-ea"/>
                <a:cs typeface="+mj-cs"/>
              </a:rPr>
              <a:t>Connect global geothermal community</a:t>
            </a:r>
          </a:p>
          <a:p>
            <a:r>
              <a:rPr lang="is-IS" dirty="0">
                <a:ea typeface="+mj-ea"/>
                <a:cs typeface="+mj-cs"/>
              </a:rPr>
              <a:t>Support national geothermal associations </a:t>
            </a:r>
            <a:endParaRPr lang="en-US" dirty="0">
              <a:ea typeface="+mj-ea"/>
              <a:cs typeface="+mj-cs"/>
            </a:endParaRPr>
          </a:p>
          <a:p>
            <a:r>
              <a:rPr lang="is-IS" dirty="0">
                <a:ea typeface="+mj-ea"/>
                <a:cs typeface="+mj-cs"/>
              </a:rPr>
              <a:t>Facilitator R&amp;D to market</a:t>
            </a:r>
          </a:p>
          <a:p>
            <a:r>
              <a:rPr lang="is-IS" dirty="0">
                <a:ea typeface="+mj-ea"/>
                <a:cs typeface="+mj-cs"/>
              </a:rPr>
              <a:t>Policy support</a:t>
            </a:r>
          </a:p>
          <a:p>
            <a:r>
              <a:rPr lang="is-IS" dirty="0">
                <a:ea typeface="+mj-ea"/>
                <a:cs typeface="+mj-cs"/>
              </a:rPr>
              <a:t>Best Practices &amp; Standards – Sustainability, HSE, Resource Quantification (UNFC)</a:t>
            </a:r>
          </a:p>
          <a:p>
            <a:r>
              <a:rPr lang="is-IS" dirty="0">
                <a:ea typeface="+mj-ea"/>
                <a:cs typeface="+mj-cs"/>
              </a:rPr>
              <a:t>Representation to international organisations, institutions and agencies</a:t>
            </a:r>
            <a:endParaRPr lang="en-US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293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392993-D3C6-1245-ABFC-697B3847A650}"/>
              </a:ext>
            </a:extLst>
          </p:cNvPr>
          <p:cNvSpPr/>
          <p:nvPr/>
        </p:nvSpPr>
        <p:spPr>
          <a:xfrm>
            <a:off x="0" y="1943592"/>
            <a:ext cx="9906000" cy="4914408"/>
          </a:xfrm>
          <a:prstGeom prst="rect">
            <a:avLst/>
          </a:prstGeom>
          <a:solidFill>
            <a:srgbClr val="F2F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Strategy work 2017-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C298DC-6326-9D45-9560-3DEED7B05D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24" y="1943592"/>
            <a:ext cx="8306996" cy="491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2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Operation – at the moment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A79EA3-FA09-A14D-AF3C-F84F56B2B974}"/>
              </a:ext>
            </a:extLst>
          </p:cNvPr>
          <p:cNvGrpSpPr/>
          <p:nvPr/>
        </p:nvGrpSpPr>
        <p:grpSpPr>
          <a:xfrm>
            <a:off x="4062633" y="3292333"/>
            <a:ext cx="1642533" cy="760585"/>
            <a:chOff x="5418668" y="2867853"/>
            <a:chExt cx="1642533" cy="760585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A269ACE0-E697-2B43-B962-0DFF2AE65768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418668" y="2867853"/>
              <a:ext cx="1642533" cy="760585"/>
            </a:xfrm>
            <a:prstGeom prst="rect">
              <a:avLst/>
            </a:prstGeom>
            <a:noFill/>
            <a:ln w="12700">
              <a:solidFill>
                <a:srgbClr val="F49D70"/>
              </a:solidFill>
            </a:ln>
          </p:spPr>
          <p:txBody>
            <a:bodyPr wrap="square" lIns="0" rIns="0" rtlCol="0" anchor="ctr" anchorCtr="0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ts val="1200"/>
                </a:spcAft>
                <a:defRPr sz="1600" b="1">
                  <a:solidFill>
                    <a:schemeClr val="bg1"/>
                  </a:solidFill>
                </a:defRPr>
              </a:lvl1pPr>
            </a:lstStyle>
            <a:p>
              <a:pPr>
                <a:spcAft>
                  <a:spcPct val="0"/>
                </a:spcAft>
              </a:pPr>
              <a:endParaRPr lang="en-GB" i="1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69BEC4-E030-2B44-9A94-E8D59E38B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7990" y="2967659"/>
              <a:ext cx="879415" cy="588341"/>
            </a:xfrm>
            <a:prstGeom prst="rect">
              <a:avLst/>
            </a:prstGeom>
          </p:spPr>
        </p:pic>
      </p:grpSp>
      <p:sp>
        <p:nvSpPr>
          <p:cNvPr id="10" name="TextBox 70">
            <a:extLst>
              <a:ext uri="{FF2B5EF4-FFF2-40B4-BE49-F238E27FC236}">
                <a16:creationId xmlns:a16="http://schemas.microsoft.com/office/drawing/2014/main" id="{22E6DD62-599B-F74C-8738-A8173A7196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3658" y="2459944"/>
            <a:ext cx="1346202" cy="456516"/>
          </a:xfrm>
          <a:prstGeom prst="rect">
            <a:avLst/>
          </a:prstGeom>
          <a:noFill/>
          <a:ln w="127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200">
                <a:solidFill>
                  <a:srgbClr val="F49D70"/>
                </a:solidFill>
                <a:latin typeface="Century Gothic" panose="020B0502020202020204" pitchFamily="34" charset="0"/>
                <a:cs typeface="Museo Sans 500"/>
              </a:rPr>
              <a:t>BoD</a:t>
            </a:r>
            <a:endParaRPr lang="en-GB" sz="1200" dirty="0">
              <a:solidFill>
                <a:srgbClr val="F49D70"/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11" name="TextBox 70">
            <a:extLst>
              <a:ext uri="{FF2B5EF4-FFF2-40B4-BE49-F238E27FC236}">
                <a16:creationId xmlns:a16="http://schemas.microsoft.com/office/drawing/2014/main" id="{ED37BC1D-6384-2148-BBBF-E037679200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09622" y="4403939"/>
            <a:ext cx="1346202" cy="456516"/>
          </a:xfrm>
          <a:prstGeom prst="rect">
            <a:avLst/>
          </a:prstGeom>
          <a:noFill/>
          <a:ln w="127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200">
                <a:solidFill>
                  <a:srgbClr val="F49D70"/>
                </a:solidFill>
                <a:latin typeface="Century Gothic" panose="020B0502020202020204" pitchFamily="34" charset="0"/>
                <a:cs typeface="Museo Sans 500"/>
              </a:rPr>
              <a:t>Membership</a:t>
            </a:r>
            <a:endParaRPr lang="en-GB" sz="1200" dirty="0">
              <a:solidFill>
                <a:srgbClr val="F49D70"/>
              </a:solidFill>
              <a:latin typeface="Century Gothic" panose="020B0502020202020204" pitchFamily="34" charset="0"/>
              <a:cs typeface="Museo Sans 50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B858A4-2765-8343-859A-BFE7BC0AB37C}"/>
              </a:ext>
            </a:extLst>
          </p:cNvPr>
          <p:cNvCxnSpPr/>
          <p:nvPr/>
        </p:nvCxnSpPr>
        <p:spPr>
          <a:xfrm>
            <a:off x="3697159" y="2420920"/>
            <a:ext cx="1" cy="2938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70">
            <a:extLst>
              <a:ext uri="{FF2B5EF4-FFF2-40B4-BE49-F238E27FC236}">
                <a16:creationId xmlns:a16="http://schemas.microsoft.com/office/drawing/2014/main" id="{15279385-1D90-C64F-BBB6-43EEF7A8AE8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21318" y="2552189"/>
            <a:ext cx="1558337" cy="456516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4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Museo Sans 500"/>
              </a:rPr>
              <a:t>Host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14" name="TextBox 70">
            <a:extLst>
              <a:ext uri="{FF2B5EF4-FFF2-40B4-BE49-F238E27FC236}">
                <a16:creationId xmlns:a16="http://schemas.microsoft.com/office/drawing/2014/main" id="{125F7C7F-1D72-D542-87F7-419EC5F509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1319" y="3259600"/>
            <a:ext cx="1558337" cy="456516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4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Museo Sans 500"/>
              </a:rPr>
              <a:t>Funding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15" name="TextBox 70">
            <a:extLst>
              <a:ext uri="{FF2B5EF4-FFF2-40B4-BE49-F238E27FC236}">
                <a16:creationId xmlns:a16="http://schemas.microsoft.com/office/drawing/2014/main" id="{E7B80905-BF60-3340-AC20-D345530C4E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11595" y="4044175"/>
            <a:ext cx="2285564" cy="1631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Membership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Projects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WGC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IGA SC (limited)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endParaRPr lang="en-GB" b="0" dirty="0">
              <a:solidFill>
                <a:schemeClr val="tx1"/>
              </a:solidFill>
              <a:latin typeface="Century Gothic" panose="020B0502020202020204" pitchFamily="34" charset="0"/>
              <a:cs typeface="Museo Sans 500"/>
            </a:endParaRPr>
          </a:p>
          <a:p>
            <a:pPr algn="l">
              <a:spcAft>
                <a:spcPct val="0"/>
              </a:spcAft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Biz Development &amp; management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A0CCDED4-E0CF-D448-A835-990015BD00FD}"/>
              </a:ext>
            </a:extLst>
          </p:cNvPr>
          <p:cNvCxnSpPr>
            <a:stCxn id="13" idx="3"/>
            <a:endCxn id="8" idx="1"/>
          </p:cNvCxnSpPr>
          <p:nvPr/>
        </p:nvCxnSpPr>
        <p:spPr>
          <a:xfrm>
            <a:off x="2879655" y="2780447"/>
            <a:ext cx="1182978" cy="892179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66292A0A-F270-4E4C-870D-1695B66B14AA}"/>
              </a:ext>
            </a:extLst>
          </p:cNvPr>
          <p:cNvCxnSpPr>
            <a:stCxn id="14" idx="0"/>
            <a:endCxn id="13" idx="2"/>
          </p:cNvCxnSpPr>
          <p:nvPr/>
        </p:nvCxnSpPr>
        <p:spPr>
          <a:xfrm rot="16200000" flipV="1">
            <a:off x="1975041" y="3134152"/>
            <a:ext cx="250895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99B0B93D-38A7-374A-82AE-16DBB75D6963}"/>
              </a:ext>
            </a:extLst>
          </p:cNvPr>
          <p:cNvCxnSpPr>
            <a:stCxn id="10" idx="3"/>
            <a:endCxn id="8" idx="0"/>
          </p:cNvCxnSpPr>
          <p:nvPr/>
        </p:nvCxnSpPr>
        <p:spPr>
          <a:xfrm flipH="1">
            <a:off x="4883900" y="2688202"/>
            <a:ext cx="1185960" cy="604131"/>
          </a:xfrm>
          <a:prstGeom prst="bentConnector4">
            <a:avLst>
              <a:gd name="adj1" fmla="val -19276"/>
              <a:gd name="adj2" fmla="val 68891"/>
            </a:avLst>
          </a:prstGeom>
          <a:ln w="6350">
            <a:solidFill>
              <a:srgbClr val="F49D7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CAAC34E-F425-4C4F-93AC-3F1EB5AA6FD8}"/>
              </a:ext>
            </a:extLst>
          </p:cNvPr>
          <p:cNvCxnSpPr>
            <a:stCxn id="11" idx="0"/>
            <a:endCxn id="10" idx="3"/>
          </p:cNvCxnSpPr>
          <p:nvPr/>
        </p:nvCxnSpPr>
        <p:spPr>
          <a:xfrm rot="5400000" flipH="1" flipV="1">
            <a:off x="5168423" y="3502503"/>
            <a:ext cx="1715737" cy="87137"/>
          </a:xfrm>
          <a:prstGeom prst="bentConnector4">
            <a:avLst>
              <a:gd name="adj1" fmla="val 43348"/>
              <a:gd name="adj2" fmla="val 362346"/>
            </a:avLst>
          </a:prstGeom>
          <a:ln w="6350">
            <a:solidFill>
              <a:srgbClr val="F49D7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Operation – from January 1, 2019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495C0A-BCA7-4949-BC48-B605B42E2ED9}"/>
              </a:ext>
            </a:extLst>
          </p:cNvPr>
          <p:cNvGrpSpPr/>
          <p:nvPr/>
        </p:nvGrpSpPr>
        <p:grpSpPr>
          <a:xfrm>
            <a:off x="4103570" y="3091995"/>
            <a:ext cx="1642533" cy="760585"/>
            <a:chOff x="5418668" y="2867853"/>
            <a:chExt cx="1642533" cy="760585"/>
          </a:xfrm>
        </p:grpSpPr>
        <p:sp>
          <p:nvSpPr>
            <p:cNvPr id="23" name="TextBox 70">
              <a:extLst>
                <a:ext uri="{FF2B5EF4-FFF2-40B4-BE49-F238E27FC236}">
                  <a16:creationId xmlns:a16="http://schemas.microsoft.com/office/drawing/2014/main" id="{B877990C-40FA-944B-AC47-B077AFDDFE8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5418668" y="2867853"/>
              <a:ext cx="1642533" cy="760585"/>
            </a:xfrm>
            <a:prstGeom prst="rect">
              <a:avLst/>
            </a:prstGeom>
            <a:noFill/>
            <a:ln w="12700">
              <a:solidFill>
                <a:srgbClr val="F49D70"/>
              </a:solidFill>
            </a:ln>
          </p:spPr>
          <p:txBody>
            <a:bodyPr wrap="square" lIns="0" rIns="0" rtlCol="0" anchor="ctr" anchorCtr="0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ts val="1200"/>
                </a:spcAft>
                <a:defRPr sz="1600" b="1">
                  <a:solidFill>
                    <a:schemeClr val="bg1"/>
                  </a:solidFill>
                </a:defRPr>
              </a:lvl1pPr>
            </a:lstStyle>
            <a:p>
              <a:pPr>
                <a:spcAft>
                  <a:spcPct val="0"/>
                </a:spcAft>
              </a:pPr>
              <a:endParaRPr lang="en-GB" i="1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6916B38-8115-7541-9F70-4232A27F10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7990" y="2967659"/>
              <a:ext cx="879415" cy="588341"/>
            </a:xfrm>
            <a:prstGeom prst="rect">
              <a:avLst/>
            </a:prstGeom>
          </p:spPr>
        </p:pic>
      </p:grpSp>
      <p:sp>
        <p:nvSpPr>
          <p:cNvPr id="25" name="TextBox 70">
            <a:extLst>
              <a:ext uri="{FF2B5EF4-FFF2-40B4-BE49-F238E27FC236}">
                <a16:creationId xmlns:a16="http://schemas.microsoft.com/office/drawing/2014/main" id="{9E9A4B27-FA0E-E443-AD2B-6EEFC3CB7C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64595" y="2259606"/>
            <a:ext cx="1346202" cy="456516"/>
          </a:xfrm>
          <a:prstGeom prst="rect">
            <a:avLst/>
          </a:prstGeom>
          <a:noFill/>
          <a:ln w="127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200">
                <a:solidFill>
                  <a:srgbClr val="F49D70"/>
                </a:solidFill>
                <a:latin typeface="Century Gothic" panose="020B0502020202020204" pitchFamily="34" charset="0"/>
                <a:cs typeface="Museo Sans 500"/>
              </a:rPr>
              <a:t>BoD</a:t>
            </a:r>
            <a:endParaRPr lang="en-GB" sz="1200" dirty="0">
              <a:solidFill>
                <a:srgbClr val="F49D70"/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26" name="TextBox 70">
            <a:extLst>
              <a:ext uri="{FF2B5EF4-FFF2-40B4-BE49-F238E27FC236}">
                <a16:creationId xmlns:a16="http://schemas.microsoft.com/office/drawing/2014/main" id="{4AF54A91-6171-B44A-ABBD-265045A264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50559" y="4203601"/>
            <a:ext cx="1346202" cy="456516"/>
          </a:xfrm>
          <a:prstGeom prst="rect">
            <a:avLst/>
          </a:prstGeom>
          <a:noFill/>
          <a:ln w="12700">
            <a:solidFill>
              <a:srgbClr val="F49D70"/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200">
                <a:solidFill>
                  <a:srgbClr val="F49D70"/>
                </a:solidFill>
                <a:latin typeface="Century Gothic" panose="020B0502020202020204" pitchFamily="34" charset="0"/>
                <a:cs typeface="Museo Sans 500"/>
              </a:rPr>
              <a:t>Membership</a:t>
            </a:r>
            <a:endParaRPr lang="en-GB" sz="1200" dirty="0">
              <a:solidFill>
                <a:srgbClr val="F49D70"/>
              </a:solidFill>
              <a:latin typeface="Century Gothic" panose="020B0502020202020204" pitchFamily="34" charset="0"/>
              <a:cs typeface="Museo Sans 50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0B08126-4210-1E42-AAEC-44DDD10B2ED4}"/>
              </a:ext>
            </a:extLst>
          </p:cNvPr>
          <p:cNvCxnSpPr>
            <a:cxnSpLocks/>
          </p:cNvCxnSpPr>
          <p:nvPr/>
        </p:nvCxnSpPr>
        <p:spPr>
          <a:xfrm>
            <a:off x="4092938" y="2623384"/>
            <a:ext cx="1" cy="2938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70">
            <a:extLst>
              <a:ext uri="{FF2B5EF4-FFF2-40B4-BE49-F238E27FC236}">
                <a16:creationId xmlns:a16="http://schemas.microsoft.com/office/drawing/2014/main" id="{A842C808-86F2-A443-B2BB-891FFB203E5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46465" y="2569682"/>
            <a:ext cx="1558337" cy="456516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>
              <a:spcAft>
                <a:spcPct val="0"/>
              </a:spcAft>
            </a:pPr>
            <a:r>
              <a:rPr lang="en-GB" sz="14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Museo Sans 500"/>
              </a:rPr>
              <a:t>Funding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Museo Sans 500"/>
            </a:endParaRPr>
          </a:p>
        </p:txBody>
      </p:sp>
      <p:sp>
        <p:nvSpPr>
          <p:cNvPr id="29" name="TextBox 70">
            <a:extLst>
              <a:ext uri="{FF2B5EF4-FFF2-40B4-BE49-F238E27FC236}">
                <a16:creationId xmlns:a16="http://schemas.microsoft.com/office/drawing/2014/main" id="{14924A50-7B18-EB4A-A4FE-4EE49B2968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2057" y="3279976"/>
            <a:ext cx="2285564" cy="1631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rIns="0" rtlCol="0" anchor="ctr" anchorCtr="0">
            <a:no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ts val="1200"/>
              </a:spcAft>
              <a:defRPr sz="1600" b="1">
                <a:solidFill>
                  <a:schemeClr val="bg1"/>
                </a:solidFill>
              </a:defRPr>
            </a:lvl1pPr>
          </a:lstStyle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Sponsors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Projects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Income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Membership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WGC</a:t>
            </a:r>
          </a:p>
          <a:p>
            <a:pPr marL="285750" indent="-285750" algn="l">
              <a:spcAft>
                <a:spcPct val="0"/>
              </a:spcAft>
              <a:buFont typeface="Arial" charset="0"/>
              <a:buChar char="•"/>
            </a:pPr>
            <a:endParaRPr lang="en-GB" b="0" dirty="0">
              <a:solidFill>
                <a:schemeClr val="tx1"/>
              </a:solidFill>
              <a:latin typeface="Century Gothic" panose="020B0502020202020204" pitchFamily="34" charset="0"/>
              <a:cs typeface="Museo Sans 500"/>
            </a:endParaRPr>
          </a:p>
          <a:p>
            <a:pPr algn="l">
              <a:spcAft>
                <a:spcPct val="0"/>
              </a:spcAft>
            </a:pPr>
            <a:r>
              <a:rPr lang="en-GB" b="0" dirty="0">
                <a:solidFill>
                  <a:schemeClr val="tx1"/>
                </a:solidFill>
                <a:latin typeface="Century Gothic" panose="020B0502020202020204" pitchFamily="34" charset="0"/>
                <a:cs typeface="Museo Sans 500"/>
              </a:rPr>
              <a:t>Biz Development &amp; management</a:t>
            </a:r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70E91295-CB83-F548-9761-01287CD6B9FD}"/>
              </a:ext>
            </a:extLst>
          </p:cNvPr>
          <p:cNvCxnSpPr>
            <a:stCxn id="28" idx="3"/>
            <a:endCxn id="23" idx="1"/>
          </p:cNvCxnSpPr>
          <p:nvPr/>
        </p:nvCxnSpPr>
        <p:spPr>
          <a:xfrm>
            <a:off x="2904802" y="2797940"/>
            <a:ext cx="1198768" cy="674348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25B967EB-475E-3049-954A-FE354DCCD795}"/>
              </a:ext>
            </a:extLst>
          </p:cNvPr>
          <p:cNvCxnSpPr>
            <a:stCxn id="25" idx="3"/>
            <a:endCxn id="23" idx="0"/>
          </p:cNvCxnSpPr>
          <p:nvPr/>
        </p:nvCxnSpPr>
        <p:spPr>
          <a:xfrm flipH="1">
            <a:off x="4924837" y="2487864"/>
            <a:ext cx="1185960" cy="604131"/>
          </a:xfrm>
          <a:prstGeom prst="bentConnector4">
            <a:avLst>
              <a:gd name="adj1" fmla="val -19276"/>
              <a:gd name="adj2" fmla="val 68891"/>
            </a:avLst>
          </a:prstGeom>
          <a:ln w="6350">
            <a:solidFill>
              <a:srgbClr val="F49D7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FF6F4C10-56CD-DD4B-957B-C84D2FD8BBBD}"/>
              </a:ext>
            </a:extLst>
          </p:cNvPr>
          <p:cNvCxnSpPr>
            <a:stCxn id="26" idx="0"/>
            <a:endCxn id="25" idx="3"/>
          </p:cNvCxnSpPr>
          <p:nvPr/>
        </p:nvCxnSpPr>
        <p:spPr>
          <a:xfrm rot="5400000" flipH="1" flipV="1">
            <a:off x="5209360" y="3302165"/>
            <a:ext cx="1715737" cy="87137"/>
          </a:xfrm>
          <a:prstGeom prst="bentConnector4">
            <a:avLst>
              <a:gd name="adj1" fmla="val 43348"/>
              <a:gd name="adj2" fmla="val 362346"/>
            </a:avLst>
          </a:prstGeom>
          <a:ln w="6350">
            <a:solidFill>
              <a:srgbClr val="F49D7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A66193A8-4888-6846-A555-34028E173BF7}"/>
              </a:ext>
            </a:extLst>
          </p:cNvPr>
          <p:cNvCxnSpPr>
            <a:stCxn id="26" idx="0"/>
            <a:endCxn id="23" idx="2"/>
          </p:cNvCxnSpPr>
          <p:nvPr/>
        </p:nvCxnSpPr>
        <p:spPr>
          <a:xfrm rot="16200000" flipV="1">
            <a:off x="5298739" y="3478679"/>
            <a:ext cx="351021" cy="1098823"/>
          </a:xfrm>
          <a:prstGeom prst="bentConnector3">
            <a:avLst>
              <a:gd name="adj1" fmla="val 50000"/>
            </a:avLst>
          </a:prstGeom>
          <a:ln w="6350">
            <a:solidFill>
              <a:srgbClr val="F49D7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3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Business Model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C6922D-1EB8-F647-A300-AEF05E88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10" y="1978427"/>
            <a:ext cx="7332000" cy="48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2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F2DAF9B-02C4-A043-BB5C-B1596C19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66C14F04-DFF9-0642-A876-F0C04A49274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New Constitution/ Bylaws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A2821D11-B9D1-674A-AD70-BB08F0A48A49}"/>
              </a:ext>
            </a:extLst>
          </p:cNvPr>
          <p:cNvSpPr txBox="1">
            <a:spLocks/>
          </p:cNvSpPr>
          <p:nvPr/>
        </p:nvSpPr>
        <p:spPr>
          <a:xfrm>
            <a:off x="488950" y="2261896"/>
            <a:ext cx="8543925" cy="354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s-IS" dirty="0">
              <a:ea typeface="+mj-ea"/>
              <a:cs typeface="+mj-cs"/>
            </a:endParaRPr>
          </a:p>
          <a:p>
            <a:r>
              <a:rPr lang="is-IS" dirty="0">
                <a:ea typeface="+mj-ea"/>
                <a:cs typeface="+mj-cs"/>
              </a:rPr>
              <a:t>Legal requirement under new draft law in New Zealand</a:t>
            </a:r>
          </a:p>
          <a:p>
            <a:r>
              <a:rPr lang="is-IS" dirty="0">
                <a:ea typeface="+mj-ea"/>
                <a:cs typeface="+mj-cs"/>
              </a:rPr>
              <a:t>Streamline documents</a:t>
            </a:r>
          </a:p>
          <a:p>
            <a:r>
              <a:rPr lang="is-IS" dirty="0">
                <a:ea typeface="+mj-ea"/>
                <a:cs typeface="+mj-cs"/>
              </a:rPr>
              <a:t>Board composition – 25+5 </a:t>
            </a:r>
          </a:p>
          <a:p>
            <a:r>
              <a:rPr lang="is-IS" dirty="0">
                <a:ea typeface="+mj-ea"/>
                <a:cs typeface="+mj-cs"/>
              </a:rPr>
              <a:t>Regional, gender representation</a:t>
            </a:r>
          </a:p>
          <a:p>
            <a:r>
              <a:rPr lang="is-IS" dirty="0">
                <a:ea typeface="+mj-ea"/>
                <a:cs typeface="+mj-cs"/>
              </a:rPr>
              <a:t>Gender ballot target 50% women.</a:t>
            </a:r>
            <a:endParaRPr lang="en-US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9493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BED0E7-73F1-2C45-A591-3775EE3847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001" y="2080591"/>
            <a:ext cx="5100610" cy="4234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C82D3-C8E9-AB41-8AC0-CB7FFCB7D7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6017" y="2128523"/>
            <a:ext cx="2981358" cy="333799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D398765-332D-9A47-AD99-55005E1C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A28834B-77CE-5843-9975-953D358E3BB3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2017 Rebranding (ongoing)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8B0448F-B2D5-8647-8681-CFABCB165CA4}"/>
              </a:ext>
            </a:extLst>
          </p:cNvPr>
          <p:cNvSpPr txBox="1">
            <a:spLocks/>
          </p:cNvSpPr>
          <p:nvPr/>
        </p:nvSpPr>
        <p:spPr>
          <a:xfrm>
            <a:off x="605712" y="5765686"/>
            <a:ext cx="3422492" cy="732256"/>
          </a:xfrm>
          <a:prstGeom prst="rect">
            <a:avLst/>
          </a:prstGeom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Hill"/>
              </a:rPr>
              <a:t>Old logo </a:t>
            </a:r>
          </a:p>
          <a:p>
            <a:r>
              <a:rPr lang="en-US" sz="2000" dirty="0">
                <a:latin typeface="Hill"/>
              </a:rPr>
              <a:t>from 1992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C1494C-D600-6E4C-8747-7CE01EFBD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6227" y="5698432"/>
            <a:ext cx="1845368" cy="86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6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D398765-332D-9A47-AD99-55005E1C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A28834B-77CE-5843-9975-953D358E3BB3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New Website launched in 2018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5A2F62-1608-2D4A-9ABA-B0189A59F2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595" y="1930325"/>
            <a:ext cx="6884810" cy="492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D1C87BC-275E-2E4D-9F68-20FD49384042}"/>
              </a:ext>
            </a:extLst>
          </p:cNvPr>
          <p:cNvSpPr txBox="1">
            <a:spLocks/>
          </p:cNvSpPr>
          <p:nvPr/>
        </p:nvSpPr>
        <p:spPr>
          <a:xfrm>
            <a:off x="407390" y="5674676"/>
            <a:ext cx="9100605" cy="732256"/>
          </a:xfrm>
          <a:prstGeom prst="rect">
            <a:avLst/>
          </a:prstGeom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Hill"/>
              </a:rPr>
              <a:t>Role of IGA - independent from national interests presenting industry interests, facilitation and providing access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4408EB-021C-3B47-BAC7-B4248CAA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CE7F699-CAEF-4249-9A69-68398A90698B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International collaboration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C2A1D0-823D-2541-8FC7-09D2D6AACF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484" y="2182121"/>
            <a:ext cx="2652462" cy="9924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D972AE-72B9-F842-9334-ABB5BF5917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0" y="2400001"/>
            <a:ext cx="2762463" cy="570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3E1D0-16C7-4748-9777-98AA49D23AB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0662" y="2407600"/>
            <a:ext cx="3167090" cy="555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37D98B-4FE1-684F-8C8E-D9E221BF49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671" y="3501979"/>
            <a:ext cx="929364" cy="793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086384-9F04-0B4E-BCEC-68B215C4152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384" y="3199258"/>
            <a:ext cx="2264743" cy="1247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CE9AAC-E101-F54B-A887-7E96F91FDA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7404" y="3411367"/>
            <a:ext cx="2080591" cy="753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F93B05-4E20-B742-AE83-EFA5888C4CA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104" y="4515073"/>
            <a:ext cx="1114754" cy="8382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529A5D-B57A-314E-9B7E-6A50A36ED06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3131" y="4432833"/>
            <a:ext cx="1492752" cy="8682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6496F6-273C-014E-B87F-89ACEA4D2E1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156" y="4759158"/>
            <a:ext cx="1313701" cy="4140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585421-9009-3847-8BF5-8AE26AD223D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8415" y="3546156"/>
            <a:ext cx="1677693" cy="5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3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DC61BC0-E7A4-1E4B-AB95-7FBD632D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A31FE4D-E70D-B74A-BE12-2747DA7FCF09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Activities &amp; Members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2ECF96-624F-F04F-B943-A0669B6B12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0" y="1943071"/>
            <a:ext cx="4958845" cy="289266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BF9C84-F5B3-534C-BDB3-6F319AC485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796" y="1943071"/>
            <a:ext cx="4221996" cy="2483527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DA9B3C-5B93-8B47-87AA-609C38DF11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1" y="4108832"/>
            <a:ext cx="3399026" cy="2265464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0726FB-202D-1740-9205-E8E23A5161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9273" y="4128967"/>
            <a:ext cx="3622198" cy="241189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17250FC-9B70-B440-AE00-BDA16B49AD93}"/>
              </a:ext>
            </a:extLst>
          </p:cNvPr>
          <p:cNvSpPr txBox="1">
            <a:spLocks/>
          </p:cNvSpPr>
          <p:nvPr/>
        </p:nvSpPr>
        <p:spPr>
          <a:xfrm>
            <a:off x="3988904" y="2175600"/>
            <a:ext cx="1451606" cy="637672"/>
          </a:xfrm>
          <a:prstGeom prst="rect">
            <a:avLst/>
          </a:prstGeom>
          <a:solidFill>
            <a:schemeClr val="bg1"/>
          </a:solidFill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Hill"/>
              </a:rPr>
              <a:t>IRENA General Assembly 2018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EE5BCE0-7BB3-9741-B3F7-8F0557AB4E0E}"/>
              </a:ext>
            </a:extLst>
          </p:cNvPr>
          <p:cNvSpPr txBox="1">
            <a:spLocks/>
          </p:cNvSpPr>
          <p:nvPr/>
        </p:nvSpPr>
        <p:spPr>
          <a:xfrm>
            <a:off x="488951" y="4372487"/>
            <a:ext cx="2254250" cy="570574"/>
          </a:xfrm>
          <a:prstGeom prst="rect">
            <a:avLst/>
          </a:prstGeom>
          <a:solidFill>
            <a:schemeClr val="bg1"/>
          </a:solidFill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is-IS" sz="1600" dirty="0">
                <a:latin typeface="Hill"/>
              </a:rPr>
              <a:t>S</a:t>
            </a:r>
            <a:r>
              <a:rPr lang="en-US" sz="1600" dirty="0" err="1">
                <a:latin typeface="Hill"/>
              </a:rPr>
              <a:t>upport</a:t>
            </a:r>
            <a:r>
              <a:rPr lang="en-US" sz="1600" dirty="0">
                <a:latin typeface="Hill"/>
              </a:rPr>
              <a:t> to national  Geothermal Associations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0253AE-B6B3-4543-A0C8-F237B25C723F}"/>
              </a:ext>
            </a:extLst>
          </p:cNvPr>
          <p:cNvSpPr txBox="1">
            <a:spLocks/>
          </p:cNvSpPr>
          <p:nvPr/>
        </p:nvSpPr>
        <p:spPr>
          <a:xfrm>
            <a:off x="7151471" y="2122043"/>
            <a:ext cx="2518321" cy="796159"/>
          </a:xfrm>
          <a:prstGeom prst="rect">
            <a:avLst/>
          </a:prstGeom>
          <a:solidFill>
            <a:schemeClr val="bg1"/>
          </a:solidFill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Hill"/>
              </a:rPr>
              <a:t>IRENA/ World Bank/ IGA Workshop at ITB Workshop in Bandung ‘18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FF11569-D16B-CB40-9358-AC578F5F57BE}"/>
              </a:ext>
            </a:extLst>
          </p:cNvPr>
          <p:cNvSpPr txBox="1">
            <a:spLocks/>
          </p:cNvSpPr>
          <p:nvPr/>
        </p:nvSpPr>
        <p:spPr>
          <a:xfrm>
            <a:off x="3529274" y="6151427"/>
            <a:ext cx="1827582" cy="296670"/>
          </a:xfrm>
          <a:prstGeom prst="rect">
            <a:avLst/>
          </a:prstGeom>
          <a:solidFill>
            <a:schemeClr val="bg1"/>
          </a:solidFill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Hill"/>
              </a:rPr>
              <a:t>European PhD Day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7CBE47-E490-C84F-BF00-76826CDA71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358" y="4329225"/>
            <a:ext cx="3369434" cy="23749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8F9CAEF-444A-814B-BBBC-E157F1B3F12B}"/>
              </a:ext>
            </a:extLst>
          </p:cNvPr>
          <p:cNvSpPr txBox="1">
            <a:spLocks/>
          </p:cNvSpPr>
          <p:nvPr/>
        </p:nvSpPr>
        <p:spPr>
          <a:xfrm>
            <a:off x="6300358" y="6235700"/>
            <a:ext cx="1827582" cy="296670"/>
          </a:xfrm>
          <a:prstGeom prst="rect">
            <a:avLst/>
          </a:prstGeom>
          <a:solidFill>
            <a:schemeClr val="bg1"/>
          </a:solidFill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Hill"/>
              </a:rPr>
              <a:t>IGA Book release</a:t>
            </a:r>
          </a:p>
        </p:txBody>
      </p:sp>
    </p:spTree>
    <p:extLst>
      <p:ext uri="{BB962C8B-B14F-4D97-AF65-F5344CB8AC3E}">
        <p14:creationId xmlns:p14="http://schemas.microsoft.com/office/powerpoint/2010/main" val="33116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DC61BC0-E7A4-1E4B-AB95-7FBD632D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A31FE4D-E70D-B74A-BE12-2747DA7FCF09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919490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Current engagement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BB05CB-6A54-1046-993C-22DB3AA2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09" y="2493927"/>
            <a:ext cx="5682780" cy="1587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581159-2499-384C-971F-72D6F29B14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613" y="2677551"/>
            <a:ext cx="2030172" cy="8227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5C142C-AA92-3B42-91D5-E77F1D3A36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6785" y="2551413"/>
            <a:ext cx="1363056" cy="1025018"/>
          </a:xfrm>
          <a:prstGeom prst="rect">
            <a:avLst/>
          </a:prstGeom>
        </p:spPr>
      </p:pic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F8793C6D-2569-964B-A0EA-D6A8905E6C36}"/>
              </a:ext>
            </a:extLst>
          </p:cNvPr>
          <p:cNvSpPr txBox="1">
            <a:spLocks/>
          </p:cNvSpPr>
          <p:nvPr/>
        </p:nvSpPr>
        <p:spPr>
          <a:xfrm>
            <a:off x="407390" y="1997648"/>
            <a:ext cx="8919490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ea typeface="+mj-ea"/>
                <a:cs typeface="+mj-cs"/>
              </a:rPr>
              <a:t>Climate Change meetings – Katowice, Poland – December 2018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534121D5-6B6D-664A-8CF7-A9E87F91A39C}"/>
              </a:ext>
            </a:extLst>
          </p:cNvPr>
          <p:cNvSpPr txBox="1">
            <a:spLocks/>
          </p:cNvSpPr>
          <p:nvPr/>
        </p:nvSpPr>
        <p:spPr>
          <a:xfrm>
            <a:off x="407009" y="4312693"/>
            <a:ext cx="383308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ea typeface="+mj-ea"/>
                <a:cs typeface="+mj-cs"/>
              </a:rPr>
              <a:t>UNFC – IRENA &amp; World Bank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159EBC-E8D7-5D4F-8FCB-ABF1B2BE57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009" y="5601708"/>
            <a:ext cx="2063441" cy="7720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A514AF-A484-7D4F-911C-9EB134D5CE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191" y="4916437"/>
            <a:ext cx="1677693" cy="5777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BAACC4-DCF9-004B-9122-CC8AD6D9ACB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255" y="5016370"/>
            <a:ext cx="2046049" cy="422463"/>
          </a:xfrm>
          <a:prstGeom prst="rect">
            <a:avLst/>
          </a:prstGeom>
        </p:spPr>
      </p:pic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33602867-7308-0642-8541-62B596E1EF26}"/>
              </a:ext>
            </a:extLst>
          </p:cNvPr>
          <p:cNvSpPr txBox="1">
            <a:spLocks/>
          </p:cNvSpPr>
          <p:nvPr/>
        </p:nvSpPr>
        <p:spPr>
          <a:xfrm>
            <a:off x="4953001" y="4312693"/>
            <a:ext cx="4147972" cy="6037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ea typeface="+mj-ea"/>
                <a:cs typeface="+mj-cs"/>
              </a:rPr>
              <a:t>Geothermal Sustainability Assessment </a:t>
            </a:r>
            <a:r>
              <a:rPr lang="en-US" sz="2000" b="1" dirty="0" err="1">
                <a:ea typeface="+mj-ea"/>
                <a:cs typeface="+mj-cs"/>
              </a:rPr>
              <a:t>Protocal</a:t>
            </a:r>
            <a:r>
              <a:rPr lang="en-US" sz="2000" b="1" dirty="0">
                <a:ea typeface="+mj-ea"/>
                <a:cs typeface="+mj-cs"/>
              </a:rPr>
              <a:t> (GSAP)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317C46E2-F24B-144F-9D56-412F278E875C}"/>
              </a:ext>
            </a:extLst>
          </p:cNvPr>
          <p:cNvSpPr txBox="1">
            <a:spLocks/>
          </p:cNvSpPr>
          <p:nvPr/>
        </p:nvSpPr>
        <p:spPr>
          <a:xfrm>
            <a:off x="5047241" y="4990253"/>
            <a:ext cx="4638114" cy="1604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Potential role of IGA</a:t>
            </a:r>
          </a:p>
          <a:p>
            <a:r>
              <a:rPr lang="en-US" sz="1800" b="1" dirty="0"/>
              <a:t>Facilitator </a:t>
            </a:r>
            <a:r>
              <a:rPr lang="en-US" sz="1800" dirty="0"/>
              <a:t>of development and implementation of GSAP</a:t>
            </a:r>
          </a:p>
          <a:p>
            <a:r>
              <a:rPr lang="en-US" sz="1800" b="1" dirty="0"/>
              <a:t>Promotion </a:t>
            </a:r>
            <a:r>
              <a:rPr lang="en-US" sz="1800" dirty="0"/>
              <a:t>of protocol</a:t>
            </a:r>
          </a:p>
          <a:p>
            <a:r>
              <a:rPr lang="en-US" sz="1800" b="1" dirty="0"/>
              <a:t>Management entity </a:t>
            </a:r>
            <a:r>
              <a:rPr lang="en-US" sz="1800" dirty="0"/>
              <a:t>for governance of GSAP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5757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4981C7E-51A4-E741-8273-17B60FAA08B7}"/>
              </a:ext>
            </a:extLst>
          </p:cNvPr>
          <p:cNvSpPr txBox="1">
            <a:spLocks/>
          </p:cNvSpPr>
          <p:nvPr/>
        </p:nvSpPr>
        <p:spPr>
          <a:xfrm>
            <a:off x="512686" y="5097946"/>
            <a:ext cx="4531267" cy="2418502"/>
          </a:xfrm>
          <a:prstGeom prst="rect">
            <a:avLst/>
          </a:prstGeom>
        </p:spPr>
        <p:txBody>
          <a:bodyPr vert="horz" lIns="99060" tIns="49530" rIns="99060" bIns="4953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endParaRPr lang="is-IS" sz="1733" dirty="0">
              <a:latin typeface="Hill"/>
            </a:endParaRPr>
          </a:p>
          <a:p>
            <a:r>
              <a:rPr lang="is-IS" sz="1733" dirty="0">
                <a:latin typeface="Hill"/>
              </a:rPr>
              <a:t>Website: </a:t>
            </a:r>
          </a:p>
          <a:p>
            <a:r>
              <a:rPr lang="is-IS" sz="2167" b="1" dirty="0">
                <a:latin typeface="Hill"/>
              </a:rPr>
              <a:t>www.geothermal-energy.org</a:t>
            </a:r>
          </a:p>
          <a:p>
            <a:r>
              <a:rPr lang="is-IS" sz="2167" b="1" dirty="0">
                <a:latin typeface="Hill"/>
              </a:rPr>
              <a:t>www.lovegeothermal.org</a:t>
            </a:r>
          </a:p>
          <a:p>
            <a:endParaRPr lang="is-IS" sz="1733" dirty="0">
              <a:latin typeface="Hill"/>
            </a:endParaRPr>
          </a:p>
          <a:p>
            <a:r>
              <a:rPr lang="is-IS" sz="1733" dirty="0">
                <a:latin typeface="Hill"/>
              </a:rPr>
              <a:t>Twitter: </a:t>
            </a:r>
            <a:r>
              <a:rPr lang="is-IS" sz="2167" b="1" dirty="0">
                <a:latin typeface="Hill"/>
              </a:rPr>
              <a:t>@lovegeothermal</a:t>
            </a:r>
            <a:endParaRPr lang="en-US" sz="1733" b="1" dirty="0">
              <a:latin typeface="Hill"/>
            </a:endParaRPr>
          </a:p>
          <a:p>
            <a:endParaRPr lang="en-US" sz="1733" b="1" dirty="0">
              <a:latin typeface="Hil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AEB9E22-9CAE-4246-8537-39E3ECCC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0" y="404262"/>
            <a:ext cx="7490906" cy="732256"/>
          </a:xfrm>
        </p:spPr>
        <p:txBody>
          <a:bodyPr>
            <a:noAutofit/>
          </a:bodyPr>
          <a:lstStyle/>
          <a:p>
            <a:r>
              <a:rPr lang="en-US" sz="3250" b="1" dirty="0">
                <a:solidFill>
                  <a:srgbClr val="FFA071"/>
                </a:solidFill>
                <a:latin typeface="+mn-lt"/>
              </a:rPr>
              <a:t/>
            </a:r>
            <a:br>
              <a:rPr lang="en-US" sz="3250" b="1" dirty="0">
                <a:solidFill>
                  <a:srgbClr val="FFA071"/>
                </a:solidFill>
                <a:latin typeface="+mn-lt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INTERNATIONAL </a:t>
            </a:r>
            <a:br>
              <a:rPr lang="en-US" sz="3200" b="1" dirty="0">
                <a:solidFill>
                  <a:srgbClr val="FFA071"/>
                </a:solidFill>
                <a:latin typeface="Hill"/>
              </a:rPr>
            </a:br>
            <a:r>
              <a:rPr lang="en-US" sz="3200" b="1" dirty="0">
                <a:solidFill>
                  <a:srgbClr val="FFA071"/>
                </a:solidFill>
                <a:latin typeface="Hill"/>
              </a:rPr>
              <a:t>GEOTHERMAL ASSOCIATION</a:t>
            </a:r>
            <a:endParaRPr lang="en-US" sz="3467" b="1" dirty="0">
              <a:solidFill>
                <a:srgbClr val="FFA071"/>
              </a:solidFill>
              <a:latin typeface="Hill"/>
            </a:endParaRP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7123B1D1-3FA4-3D4C-A46A-FAB5ED5640FD}"/>
              </a:ext>
            </a:extLst>
          </p:cNvPr>
          <p:cNvSpPr txBox="1">
            <a:spLocks/>
          </p:cNvSpPr>
          <p:nvPr/>
        </p:nvSpPr>
        <p:spPr>
          <a:xfrm>
            <a:off x="407390" y="1476847"/>
            <a:ext cx="8543925" cy="60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ill"/>
                <a:ea typeface="+mj-ea"/>
                <a:cs typeface="+mj-cs"/>
              </a:rPr>
              <a:t>Our Secretariat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184" y="1817146"/>
            <a:ext cx="2543175" cy="374332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889" y="1494875"/>
            <a:ext cx="2828925" cy="40005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81" y="1948340"/>
            <a:ext cx="2663834" cy="296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7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3B179F-7DAC-4953-A859-EBC605CD63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1"/>
          <a:stretch/>
        </p:blipFill>
        <p:spPr>
          <a:xfrm>
            <a:off x="5300119" y="33250"/>
            <a:ext cx="4602205" cy="6824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E4700E-2656-4CB5-AD83-C290795C7B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76" y="2306390"/>
            <a:ext cx="4824324" cy="2794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576002-7CBE-4BD5-9BBE-380033A24D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37" y="707946"/>
            <a:ext cx="871418" cy="957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7399FC-E7DA-468A-9432-192D510AD2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37" y="5741769"/>
            <a:ext cx="1960305" cy="40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52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993389-6245-F742-8C1A-A6F3FD0E8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558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60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43327F2-B571-0145-9F1F-32CD734CB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96194F-7317-E642-81DB-66F2D28465C5}"/>
              </a:ext>
            </a:extLst>
          </p:cNvPr>
          <p:cNvSpPr txBox="1">
            <a:spLocks/>
          </p:cNvSpPr>
          <p:nvPr/>
        </p:nvSpPr>
        <p:spPr>
          <a:xfrm>
            <a:off x="556591" y="1987826"/>
            <a:ext cx="9117496" cy="2627648"/>
          </a:xfrm>
          <a:prstGeom prst="rect">
            <a:avLst/>
          </a:prstGeom>
        </p:spPr>
        <p:txBody>
          <a:bodyPr vert="horz" lIns="99060" tIns="49530" rIns="99060" bIns="4953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/>
                </a:solidFill>
                <a:latin typeface="Simplon Norm" panose="020B0500030000000000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rgbClr val="FFA071"/>
                </a:solidFill>
                <a:latin typeface="Hill"/>
              </a:rPr>
              <a:t>DON’T YOU @</a:t>
            </a:r>
            <a:r>
              <a:rPr lang="en-US" sz="6600" b="1" dirty="0" err="1">
                <a:solidFill>
                  <a:srgbClr val="FFA071"/>
                </a:solidFill>
                <a:latin typeface="Hill"/>
              </a:rPr>
              <a:t>lovegeothermal</a:t>
            </a:r>
            <a:r>
              <a:rPr lang="en-US" sz="6600" b="1" dirty="0">
                <a:solidFill>
                  <a:srgbClr val="FFA071"/>
                </a:solidFill>
                <a:latin typeface="Hil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039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hzkkG85kyKfW6rBDKa.g"/>
</p:tagLst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4625</TotalTime>
  <Words>756</Words>
  <Application>Microsoft Office PowerPoint</Application>
  <PresentationFormat>A4 Paper (210x297 mm)</PresentationFormat>
  <Paragraphs>199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.AppleSystemUIFont</vt:lpstr>
      <vt:lpstr>Arial</vt:lpstr>
      <vt:lpstr>Calibri</vt:lpstr>
      <vt:lpstr>Calibri Light</vt:lpstr>
      <vt:lpstr>Century Gothic</vt:lpstr>
      <vt:lpstr>Hill</vt:lpstr>
      <vt:lpstr>Mangal</vt:lpstr>
      <vt:lpstr>Museo Sans 500</vt:lpstr>
      <vt:lpstr>Simplon Norm</vt:lpstr>
      <vt:lpstr>Office</vt:lpstr>
      <vt:lpstr>PowerPoint Presentation</vt:lpstr>
      <vt:lpstr> INTERNATIONAL  GEOTHERMAL ASSOCIATION</vt:lpstr>
      <vt:lpstr> INTERNATIONAL  GEOTHERMAL ASSOCIATION</vt:lpstr>
      <vt:lpstr> INTERNATIONAL  GEOTHERMAL ASSOCIATION</vt:lpstr>
      <vt:lpstr>HISTORY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 INTERNATIONAL  GEOTHERMAL ASSOCIATION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Gregor Rumberg</dc:creator>
  <cp:lastModifiedBy>Kelly Moodie</cp:lastModifiedBy>
  <cp:revision>87</cp:revision>
  <dcterms:created xsi:type="dcterms:W3CDTF">2017-11-19T16:48:43Z</dcterms:created>
  <dcterms:modified xsi:type="dcterms:W3CDTF">2019-03-18T22:10:28Z</dcterms:modified>
</cp:coreProperties>
</file>