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73" r:id="rId4"/>
    <p:sldId id="274" r:id="rId5"/>
    <p:sldId id="275" r:id="rId6"/>
    <p:sldId id="270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6D2577"/>
    <a:srgbClr val="5C2064"/>
    <a:srgbClr val="5D0564"/>
    <a:srgbClr val="661B60"/>
    <a:srgbClr val="580059"/>
    <a:srgbClr val="800080"/>
    <a:srgbClr val="4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8" d="100"/>
          <a:sy n="158" d="100"/>
        </p:scale>
        <p:origin x="586" y="11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4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286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341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0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663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001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45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2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100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902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08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5FCAF-611B-B04F-A38E-DBF1C7BF3B7E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007D9-9408-554D-87E2-EDF08A366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800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xico_Textle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" y="0"/>
            <a:ext cx="9142571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6666" y="2108908"/>
            <a:ext cx="3271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COMPANY UPDATE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6667" y="3163455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November 2018</a:t>
            </a:r>
            <a:endParaRPr lang="en-US" sz="1400" dirty="0">
              <a:latin typeface="Helvetica"/>
              <a:cs typeface="Helvetica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130734"/>
              </p:ext>
            </p:extLst>
          </p:nvPr>
        </p:nvGraphicFramePr>
        <p:xfrm>
          <a:off x="3206768" y="581999"/>
          <a:ext cx="1822221" cy="909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2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09188"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79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exico_pg2_Cle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571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152" y="207818"/>
            <a:ext cx="4217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MB Century is…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9845" y="1787893"/>
            <a:ext cx="1737887" cy="428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000" dirty="0" smtClean="0">
                <a:latin typeface="Helvetica"/>
                <a:cs typeface="Helvetica"/>
              </a:rPr>
              <a:t>•  Reservoir </a:t>
            </a:r>
            <a:r>
              <a:rPr lang="en-US" sz="1000" dirty="0">
                <a:latin typeface="Helvetica"/>
                <a:cs typeface="Helvetica"/>
              </a:rPr>
              <a:t>Chemistry </a:t>
            </a:r>
          </a:p>
          <a:p>
            <a:pPr>
              <a:lnSpc>
                <a:spcPct val="110000"/>
              </a:lnSpc>
            </a:pPr>
            <a:r>
              <a:rPr lang="en-US" sz="1000" dirty="0" smtClean="0">
                <a:latin typeface="Helvetica"/>
                <a:cs typeface="Helvetica"/>
              </a:rPr>
              <a:t>•  Geothermal </a:t>
            </a:r>
            <a:r>
              <a:rPr lang="en-US" sz="1000" dirty="0">
                <a:latin typeface="Helvetica"/>
                <a:cs typeface="Helvetica"/>
              </a:rPr>
              <a:t>Evaluation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7926" y="3163606"/>
            <a:ext cx="51823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6D2577"/>
                </a:solidFill>
                <a:latin typeface="Helvetica"/>
                <a:cs typeface="Helvetica"/>
              </a:rPr>
              <a:t>MB Century awards include: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23455" y="3471383"/>
            <a:ext cx="2447636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3455" y="3579090"/>
            <a:ext cx="547832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100" dirty="0" smtClean="0">
                <a:latin typeface="Helvetica"/>
                <a:cs typeface="Helvetica"/>
              </a:rPr>
              <a:t>• </a:t>
            </a:r>
            <a:r>
              <a:rPr lang="en-US" sz="1100" dirty="0">
                <a:latin typeface="Helvetica"/>
                <a:cs typeface="Helvetica"/>
              </a:rPr>
              <a:t>Excellence in Health and Safety – Deloittes Energy Excellence Awards</a:t>
            </a:r>
          </a:p>
          <a:p>
            <a:pPr>
              <a:lnSpc>
                <a:spcPct val="110000"/>
              </a:lnSpc>
            </a:pPr>
            <a:r>
              <a:rPr lang="en-US" sz="1100" dirty="0">
                <a:latin typeface="Helvetica"/>
                <a:cs typeface="Helvetica"/>
              </a:rPr>
              <a:t>• Finalist </a:t>
            </a:r>
            <a:r>
              <a:rPr lang="en-US" sz="1100" dirty="0" smtClean="0">
                <a:latin typeface="Helvetica"/>
                <a:cs typeface="Helvetica"/>
              </a:rPr>
              <a:t>Safeguard </a:t>
            </a:r>
            <a:r>
              <a:rPr lang="en-US" sz="1100" dirty="0">
                <a:latin typeface="Helvetica"/>
                <a:cs typeface="Helvetica"/>
              </a:rPr>
              <a:t>Health and Safety Awards</a:t>
            </a:r>
          </a:p>
          <a:p>
            <a:pPr>
              <a:lnSpc>
                <a:spcPct val="110000"/>
              </a:lnSpc>
            </a:pPr>
            <a:r>
              <a:rPr lang="en-US" sz="1100" dirty="0">
                <a:latin typeface="Helvetica"/>
                <a:cs typeface="Helvetica"/>
              </a:rPr>
              <a:t>• Practitioner of the Year </a:t>
            </a:r>
            <a:r>
              <a:rPr lang="en-US" sz="1100" dirty="0" smtClean="0">
                <a:latin typeface="Helvetica"/>
                <a:cs typeface="Helvetica"/>
              </a:rPr>
              <a:t>2014 </a:t>
            </a:r>
            <a:r>
              <a:rPr lang="en-US" sz="1100" dirty="0">
                <a:latin typeface="Helvetica"/>
                <a:cs typeface="Helvetica"/>
              </a:rPr>
              <a:t>Finalist Safeguard Health and Safety </a:t>
            </a:r>
            <a:r>
              <a:rPr lang="en-US" sz="1100" dirty="0" smtClean="0">
                <a:latin typeface="Helvetica"/>
                <a:cs typeface="Helvetica"/>
              </a:rPr>
              <a:t>Awards</a:t>
            </a:r>
          </a:p>
          <a:p>
            <a:pPr>
              <a:lnSpc>
                <a:spcPct val="110000"/>
              </a:lnSpc>
            </a:pPr>
            <a:r>
              <a:rPr lang="en-US" sz="1100" dirty="0">
                <a:latin typeface="Helvetica"/>
                <a:cs typeface="Helvetica"/>
              </a:rPr>
              <a:t>• </a:t>
            </a:r>
            <a:r>
              <a:rPr lang="en-US" sz="1100" dirty="0" smtClean="0">
                <a:latin typeface="Helvetica"/>
                <a:cs typeface="Helvetica"/>
              </a:rPr>
              <a:t>Energy Innovation of the Year 2016 – </a:t>
            </a:r>
            <a:r>
              <a:rPr lang="en-US" sz="1100" dirty="0" err="1" smtClean="0">
                <a:latin typeface="Helvetica"/>
                <a:cs typeface="Helvetica"/>
              </a:rPr>
              <a:t>Deloittes</a:t>
            </a:r>
            <a:r>
              <a:rPr lang="en-US" sz="1100" dirty="0" smtClean="0">
                <a:latin typeface="Helvetica"/>
                <a:cs typeface="Helvetica"/>
              </a:rPr>
              <a:t> Energy Excellence Awards</a:t>
            </a:r>
            <a:endParaRPr lang="en-US" sz="1100" dirty="0">
              <a:latin typeface="Helvetica"/>
              <a:cs typeface="Helvetica"/>
            </a:endParaRPr>
          </a:p>
          <a:p>
            <a:pPr>
              <a:lnSpc>
                <a:spcPct val="110000"/>
              </a:lnSpc>
            </a:pP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3490" y="1156457"/>
            <a:ext cx="11069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srgbClr val="6D2577"/>
                </a:solidFill>
                <a:latin typeface="Helvetica"/>
                <a:cs typeface="Helvetica"/>
              </a:rPr>
              <a:t>Resource </a:t>
            </a:r>
            <a:endParaRPr lang="en-US" sz="1300" b="1" dirty="0" smtClean="0">
              <a:solidFill>
                <a:srgbClr val="6D2577"/>
              </a:solidFill>
              <a:latin typeface="Helvetica"/>
              <a:cs typeface="Helvetica"/>
            </a:endParaRPr>
          </a:p>
          <a:p>
            <a:pPr algn="ctr"/>
            <a:r>
              <a:rPr lang="en-US" sz="1300" b="1" dirty="0" smtClean="0">
                <a:solidFill>
                  <a:srgbClr val="6D2577"/>
                </a:solidFill>
                <a:latin typeface="Helvetica"/>
                <a:cs typeface="Helvetica"/>
              </a:rPr>
              <a:t>Evaluation </a:t>
            </a:r>
            <a:endParaRPr lang="en-US" sz="1300" b="1" dirty="0">
              <a:solidFill>
                <a:srgbClr val="6D2577"/>
              </a:solidFill>
              <a:latin typeface="Helvetica"/>
              <a:cs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4442" y="1077077"/>
            <a:ext cx="144205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rgbClr val="6D2577"/>
                </a:solidFill>
                <a:latin typeface="Helvetica"/>
                <a:cs typeface="Helvetica"/>
              </a:rPr>
              <a:t>Exploration / Production Drilling </a:t>
            </a:r>
            <a:endParaRPr lang="en-US" sz="1300" b="1" dirty="0">
              <a:solidFill>
                <a:srgbClr val="6D2577"/>
              </a:solidFill>
              <a:latin typeface="Helvetica"/>
              <a:cs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63904" y="1156457"/>
            <a:ext cx="1337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rgbClr val="6D2577"/>
                </a:solidFill>
                <a:latin typeface="Helvetica"/>
                <a:cs typeface="Helvetica"/>
              </a:rPr>
              <a:t>Plant </a:t>
            </a:r>
          </a:p>
          <a:p>
            <a:pPr algn="ctr"/>
            <a:r>
              <a:rPr lang="en-US" sz="1300" b="1" dirty="0" smtClean="0">
                <a:solidFill>
                  <a:srgbClr val="6D2577"/>
                </a:solidFill>
                <a:latin typeface="Helvetica"/>
                <a:cs typeface="Helvetica"/>
              </a:rPr>
              <a:t>Construction</a:t>
            </a:r>
            <a:endParaRPr lang="en-US" sz="1300" b="1" dirty="0">
              <a:solidFill>
                <a:srgbClr val="6D2577"/>
              </a:solidFill>
              <a:latin typeface="Helvetica"/>
              <a:cs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33529" y="1156457"/>
            <a:ext cx="11069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rgbClr val="6D2577"/>
                </a:solidFill>
                <a:latin typeface="Helvetica"/>
                <a:cs typeface="Helvetica"/>
              </a:rPr>
              <a:t>Plant</a:t>
            </a:r>
          </a:p>
          <a:p>
            <a:pPr algn="ctr"/>
            <a:r>
              <a:rPr lang="en-US" sz="1300" b="1" dirty="0" smtClean="0">
                <a:solidFill>
                  <a:srgbClr val="6D2577"/>
                </a:solidFill>
                <a:latin typeface="Helvetica"/>
                <a:cs typeface="Helvetica"/>
              </a:rPr>
              <a:t>Operation</a:t>
            </a:r>
            <a:endParaRPr lang="en-US" sz="1300" b="1" dirty="0">
              <a:solidFill>
                <a:srgbClr val="6D2577"/>
              </a:solidFill>
              <a:latin typeface="Helvetica"/>
              <a:cs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4" y="1787893"/>
            <a:ext cx="1737887" cy="110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000" dirty="0" smtClean="0">
                <a:latin typeface="Helvetica"/>
                <a:cs typeface="Helvetica"/>
              </a:rPr>
              <a:t>• Geothermal </a:t>
            </a:r>
            <a:r>
              <a:rPr lang="en-US" sz="1000" dirty="0">
                <a:latin typeface="Helvetica"/>
                <a:cs typeface="Helvetica"/>
              </a:rPr>
              <a:t>Drilling</a:t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Reservoir Logging</a:t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Reservoir Chemistry</a:t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Drilling Engineering</a:t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Drilling Logistics</a:t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Health &amp; Safety training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6692" y="1787893"/>
            <a:ext cx="22938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000" dirty="0">
                <a:latin typeface="Helvetica"/>
                <a:cs typeface="Helvetica"/>
              </a:rPr>
              <a:t>• </a:t>
            </a:r>
            <a:r>
              <a:rPr lang="en-US" sz="1000" dirty="0">
                <a:solidFill>
                  <a:srgbClr val="FF0000"/>
                </a:solidFill>
                <a:latin typeface="Helvetica"/>
                <a:cs typeface="Helvetica"/>
              </a:rPr>
              <a:t>Steamfield Design</a:t>
            </a:r>
            <a:r>
              <a:rPr lang="en-US" sz="1000" dirty="0">
                <a:latin typeface="Helvetica"/>
                <a:cs typeface="Helvetica"/>
              </a:rPr>
              <a:t/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Steamfield Construction </a:t>
            </a:r>
            <a:endParaRPr lang="en-US" sz="1000" dirty="0" smtClean="0">
              <a:latin typeface="Helvetica"/>
              <a:cs typeface="Helvetica"/>
            </a:endParaRPr>
          </a:p>
          <a:p>
            <a:pPr>
              <a:lnSpc>
                <a:spcPct val="110000"/>
              </a:lnSpc>
            </a:pPr>
            <a:r>
              <a:rPr lang="en-US" sz="1000" dirty="0" smtClean="0">
                <a:latin typeface="Helvetica"/>
                <a:cs typeface="Helvetica"/>
              </a:rPr>
              <a:t>• </a:t>
            </a:r>
            <a:r>
              <a:rPr lang="en-US" sz="1000" dirty="0">
                <a:latin typeface="Helvetica"/>
                <a:cs typeface="Helvetica"/>
              </a:rPr>
              <a:t>Heavy Fabrication</a:t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Precision Machining</a:t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Industrial Coating</a:t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Health &amp; Safety Training </a:t>
            </a:r>
            <a:endParaRPr lang="en-US" sz="1000" dirty="0" smtClean="0">
              <a:latin typeface="Helvetica"/>
              <a:cs typeface="Helvetica"/>
            </a:endParaRPr>
          </a:p>
          <a:p>
            <a:pPr>
              <a:lnSpc>
                <a:spcPct val="110000"/>
              </a:lnSpc>
            </a:pPr>
            <a:r>
              <a:rPr lang="en-US" sz="1000" dirty="0" smtClean="0">
                <a:latin typeface="Helvetica"/>
                <a:cs typeface="Helvetica"/>
              </a:rPr>
              <a:t>• </a:t>
            </a:r>
            <a:r>
              <a:rPr lang="en-US" sz="1000" dirty="0">
                <a:latin typeface="Helvetica"/>
                <a:cs typeface="Helvetica"/>
              </a:rPr>
              <a:t>Project Management </a:t>
            </a:r>
            <a:endParaRPr lang="en-US" sz="1000" dirty="0" smtClean="0">
              <a:latin typeface="Helvetica"/>
              <a:cs typeface="Helvetica"/>
            </a:endParaRPr>
          </a:p>
          <a:p>
            <a:pPr>
              <a:lnSpc>
                <a:spcPct val="110000"/>
              </a:lnSpc>
            </a:pPr>
            <a:r>
              <a:rPr lang="en-US" sz="1000" dirty="0" smtClean="0">
                <a:latin typeface="Helvetica"/>
                <a:cs typeface="Helvetica"/>
              </a:rPr>
              <a:t>• </a:t>
            </a:r>
            <a:r>
              <a:rPr lang="en-US" sz="1000" dirty="0">
                <a:latin typeface="Helvetica"/>
                <a:cs typeface="Helvetica"/>
              </a:rPr>
              <a:t>Power Systems &amp; </a:t>
            </a:r>
            <a:r>
              <a:rPr lang="en-US" sz="1000" dirty="0" smtClean="0">
                <a:latin typeface="Helvetica"/>
                <a:cs typeface="Helvetica"/>
              </a:rPr>
              <a:t>Commissioning</a:t>
            </a:r>
          </a:p>
          <a:p>
            <a:pPr>
              <a:lnSpc>
                <a:spcPct val="110000"/>
              </a:lnSpc>
            </a:pPr>
            <a:r>
              <a:rPr lang="en-US" sz="1000" dirty="0">
                <a:solidFill>
                  <a:srgbClr val="FF0000"/>
                </a:solidFill>
                <a:latin typeface="Helvetica"/>
                <a:cs typeface="Helvetica"/>
              </a:rPr>
              <a:t>• Hydro Engineering/Design</a:t>
            </a:r>
          </a:p>
          <a:p>
            <a:pPr>
              <a:lnSpc>
                <a:spcPct val="110000"/>
              </a:lnSpc>
            </a:pPr>
            <a:endParaRPr lang="en-US" sz="1000" dirty="0">
              <a:latin typeface="Helvetica"/>
              <a:cs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25699" y="1787893"/>
            <a:ext cx="233807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000" dirty="0">
                <a:latin typeface="Helvetica"/>
                <a:cs typeface="Helvetica"/>
              </a:rPr>
              <a:t>• Plant Operation</a:t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Maintenance &amp; Overhaul </a:t>
            </a:r>
          </a:p>
          <a:p>
            <a:pPr>
              <a:lnSpc>
                <a:spcPct val="110000"/>
              </a:lnSpc>
            </a:pPr>
            <a:r>
              <a:rPr lang="en-US" sz="1000" dirty="0">
                <a:latin typeface="Helvetica"/>
                <a:cs typeface="Helvetica"/>
              </a:rPr>
              <a:t>• Reservoir Management</a:t>
            </a:r>
            <a:br>
              <a:rPr lang="en-US" sz="1000" dirty="0">
                <a:latin typeface="Helvetica"/>
                <a:cs typeface="Helvetica"/>
              </a:rPr>
            </a:br>
            <a:r>
              <a:rPr lang="en-US" sz="1000" dirty="0">
                <a:latin typeface="Helvetica"/>
                <a:cs typeface="Helvetica"/>
              </a:rPr>
              <a:t>• Reservoir </a:t>
            </a:r>
            <a:r>
              <a:rPr lang="en-US" sz="1000" dirty="0" smtClean="0">
                <a:latin typeface="Helvetica"/>
                <a:cs typeface="Helvetica"/>
              </a:rPr>
              <a:t>Logging</a:t>
            </a:r>
          </a:p>
          <a:p>
            <a:pPr>
              <a:lnSpc>
                <a:spcPct val="110000"/>
              </a:lnSpc>
            </a:pPr>
            <a:r>
              <a:rPr lang="en-US" sz="1000" dirty="0" smtClean="0">
                <a:latin typeface="Helvetica"/>
                <a:cs typeface="Helvetica"/>
              </a:rPr>
              <a:t>• Power Systems &amp; Commissioning</a:t>
            </a:r>
          </a:p>
          <a:p>
            <a:pPr>
              <a:lnSpc>
                <a:spcPct val="110000"/>
              </a:lnSpc>
            </a:pPr>
            <a:r>
              <a:rPr lang="en-US" sz="1000" dirty="0">
                <a:solidFill>
                  <a:srgbClr val="FF0000"/>
                </a:solidFill>
                <a:latin typeface="Helvetica"/>
                <a:cs typeface="Helvetica"/>
              </a:rPr>
              <a:t>• Hydro Engineering/Design</a:t>
            </a:r>
          </a:p>
          <a:p>
            <a:pPr>
              <a:lnSpc>
                <a:spcPct val="110000"/>
              </a:lnSpc>
            </a:pPr>
            <a:r>
              <a:rPr lang="en-US" sz="1000" dirty="0" smtClean="0">
                <a:latin typeface="Helvetica"/>
                <a:cs typeface="Helvetica"/>
              </a:rPr>
              <a:t> </a:t>
            </a:r>
            <a:endParaRPr lang="en-US" sz="1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7496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7152" y="207818"/>
            <a:ext cx="5511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Company Update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353" y="672319"/>
            <a:ext cx="7992756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latin typeface="Helvetica"/>
                <a:cs typeface="Helvetica"/>
              </a:rPr>
              <a:t>Strong Health &amp; Safety Performance</a:t>
            </a:r>
          </a:p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latin typeface="Helvetica"/>
                <a:cs typeface="Helvetica"/>
              </a:rPr>
              <a:t>Competency Assurance program for all employees: 7,900+ assessments completed to date.</a:t>
            </a:r>
          </a:p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latin typeface="Helvetica"/>
                <a:cs typeface="Helvetica"/>
              </a:rPr>
              <a:t>Generation </a:t>
            </a:r>
            <a:r>
              <a:rPr lang="en-US" sz="1400" dirty="0">
                <a:latin typeface="Helvetica"/>
                <a:cs typeface="Helvetica"/>
              </a:rPr>
              <a:t>2 </a:t>
            </a:r>
            <a:r>
              <a:rPr lang="en-US" sz="1400" dirty="0" smtClean="0">
                <a:latin typeface="Helvetica"/>
                <a:cs typeface="Helvetica"/>
              </a:rPr>
              <a:t>HTCC-MF tool:  International </a:t>
            </a:r>
            <a:r>
              <a:rPr lang="en-US" sz="1400" dirty="0" smtClean="0">
                <a:latin typeface="Helvetica"/>
                <a:cs typeface="Helvetica"/>
              </a:rPr>
              <a:t>work</a:t>
            </a:r>
          </a:p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400" dirty="0">
                <a:latin typeface="Helvetica"/>
                <a:cs typeface="Helvetica"/>
              </a:rPr>
              <a:t>Rig 32 active NZ drilling campaign. Big Ben </a:t>
            </a:r>
            <a:r>
              <a:rPr lang="en-US" sz="1400" dirty="0" err="1" smtClean="0">
                <a:latin typeface="Helvetica"/>
                <a:cs typeface="Helvetica"/>
              </a:rPr>
              <a:t>mobilising</a:t>
            </a:r>
            <a:endParaRPr lang="en-US" sz="1400" dirty="0" smtClean="0">
              <a:latin typeface="Helvetica"/>
              <a:cs typeface="Helvetica"/>
            </a:endParaRPr>
          </a:p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latin typeface="Helvetica"/>
                <a:cs typeface="Helvetica"/>
              </a:rPr>
              <a:t>Introduction of Well Completions equipment and capability  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endParaRPr lang="en-US" sz="1400" dirty="0">
              <a:latin typeface="Helvetica"/>
              <a:cs typeface="Helvetic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818" y="3211550"/>
            <a:ext cx="3021191" cy="17020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7353" y="2700444"/>
            <a:ext cx="5228618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 dirty="0">
                <a:latin typeface="Helvetica"/>
                <a:cs typeface="Helvetica"/>
              </a:rPr>
              <a:t>In collaboration with                              </a:t>
            </a:r>
            <a:r>
              <a:rPr lang="en-US" sz="1400" dirty="0" smtClean="0">
                <a:latin typeface="Helvetica"/>
                <a:cs typeface="Helvetica"/>
              </a:rPr>
              <a:t>   </a:t>
            </a:r>
            <a:r>
              <a:rPr lang="en-US" sz="1400" dirty="0">
                <a:latin typeface="Helvetica"/>
                <a:cs typeface="Helvetica"/>
              </a:rPr>
              <a:t>successfully introduced the Geothermal Wellhead Repair Tool (GWERT) to NZ.  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 dirty="0">
                <a:latin typeface="Helvetica"/>
                <a:cs typeface="Helvetica"/>
              </a:rPr>
              <a:t>Agency support </a:t>
            </a:r>
            <a:r>
              <a:rPr lang="en-US" sz="1400" dirty="0" smtClean="0">
                <a:latin typeface="Helvetica"/>
                <a:cs typeface="Helvetica"/>
              </a:rPr>
              <a:t>to                         for tailored chemical solutions to remove/prohibit geothermal well scale </a:t>
            </a:r>
            <a:endParaRPr lang="en-US" sz="1400" dirty="0">
              <a:latin typeface="Helvetica"/>
              <a:cs typeface="Helvetica"/>
            </a:endParaRPr>
          </a:p>
          <a:p>
            <a:endParaRPr lang="en-NZ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725" y="2794400"/>
            <a:ext cx="1391883" cy="25401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182" y="1694742"/>
            <a:ext cx="2739106" cy="81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63" y="3537181"/>
            <a:ext cx="960402" cy="525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824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7152" y="207818"/>
            <a:ext cx="5511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Helvetica"/>
                <a:cs typeface="Helvetica"/>
              </a:rPr>
              <a:t>Company Update</a:t>
            </a:r>
            <a:endParaRPr lang="en-US" b="1" dirty="0">
              <a:solidFill>
                <a:prstClr val="black"/>
              </a:solidFill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800" y="583144"/>
            <a:ext cx="652856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Hamilton Office </a:t>
            </a:r>
          </a:p>
          <a:p>
            <a:pPr marL="171450" indent="-171450">
              <a:lnSpc>
                <a:spcPct val="200000"/>
              </a:lnSpc>
              <a:buFont typeface="Arial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South Island Office</a:t>
            </a:r>
          </a:p>
          <a:p>
            <a:pPr marL="171450" indent="-171450">
              <a:lnSpc>
                <a:spcPct val="200000"/>
              </a:lnSpc>
              <a:buFont typeface="Arial"/>
              <a:buChar char="•"/>
            </a:pPr>
            <a:r>
              <a:rPr lang="en-US" sz="1400" dirty="0">
                <a:solidFill>
                  <a:prstClr val="black"/>
                </a:solidFill>
                <a:latin typeface="Helvetica"/>
                <a:cs typeface="Helvetica"/>
              </a:rPr>
              <a:t>Kawerau Office pending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 dirty="0">
                <a:solidFill>
                  <a:prstClr val="black"/>
                </a:solidFill>
                <a:latin typeface="Helvetica"/>
                <a:cs typeface="Helvetica"/>
              </a:rPr>
              <a:t>Power station maintenance/overhauls – Geothermal, Hydro and Thermal.  </a:t>
            </a: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Nationally and </a:t>
            </a: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Internationally. Consolidating expertise.</a:t>
            </a:r>
            <a:endParaRPr lang="en-US" sz="1400" dirty="0" smtClean="0">
              <a:solidFill>
                <a:prstClr val="black"/>
              </a:solidFill>
              <a:latin typeface="Helvetica"/>
              <a:cs typeface="Helvetica"/>
            </a:endParaRP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Expansion of Mechanical Services to Australia, Philippines and Japan              </a:t>
            </a:r>
            <a:r>
              <a:rPr lang="en-US" sz="1200" dirty="0" smtClean="0">
                <a:solidFill>
                  <a:prstClr val="black"/>
                </a:solidFill>
                <a:latin typeface="Helvetica"/>
                <a:cs typeface="Helvetica"/>
              </a:rPr>
              <a:t>( including Toshiba TA’s)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366" y="3114398"/>
            <a:ext cx="3193643" cy="17991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9799" y="3214634"/>
            <a:ext cx="56323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 dirty="0">
                <a:solidFill>
                  <a:prstClr val="black"/>
                </a:solidFill>
                <a:latin typeface="Helvetica"/>
                <a:cs typeface="Helvetica"/>
              </a:rPr>
              <a:t>Increased Project Management </a:t>
            </a: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capability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Expansion of </a:t>
            </a: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Hydro </a:t>
            </a:r>
            <a:r>
              <a:rPr lang="en-US" sz="1400" dirty="0">
                <a:solidFill>
                  <a:prstClr val="black"/>
                </a:solidFill>
                <a:latin typeface="Helvetica"/>
                <a:cs typeface="Helvetica"/>
              </a:rPr>
              <a:t>Engineering </a:t>
            </a: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resource</a:t>
            </a:r>
            <a:endParaRPr lang="en-US" sz="1400" dirty="0">
              <a:solidFill>
                <a:prstClr val="black"/>
              </a:solidFill>
              <a:latin typeface="Helvetica"/>
              <a:cs typeface="Helvetica"/>
            </a:endParaRPr>
          </a:p>
          <a:p>
            <a:pPr marL="171450" indent="-171450">
              <a:lnSpc>
                <a:spcPct val="200000"/>
              </a:lnSpc>
              <a:buFont typeface="Arial"/>
              <a:buChar char="•"/>
            </a:pPr>
            <a:r>
              <a:rPr lang="en-US" sz="1400" dirty="0">
                <a:solidFill>
                  <a:prstClr val="black"/>
                </a:solidFill>
                <a:latin typeface="Helvetica"/>
                <a:cs typeface="Helvetica"/>
              </a:rPr>
              <a:t>Steam field and design support to </a:t>
            </a: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domestic &amp; international </a:t>
            </a:r>
            <a:r>
              <a:rPr lang="en-US" sz="1400" dirty="0" smtClean="0">
                <a:solidFill>
                  <a:prstClr val="black"/>
                </a:solidFill>
                <a:latin typeface="Helvetica"/>
                <a:cs typeface="Helvetica"/>
              </a:rPr>
              <a:t>market</a:t>
            </a:r>
            <a:endParaRPr lang="en-US" sz="1400" dirty="0">
              <a:solidFill>
                <a:prstClr val="black"/>
              </a:solidFill>
              <a:latin typeface="Helvetica"/>
              <a:cs typeface="Helvetica"/>
            </a:endParaRPr>
          </a:p>
        </p:txBody>
      </p:sp>
      <p:pic>
        <p:nvPicPr>
          <p:cNvPr id="1026" name="Picture 2" descr="\\MBCTUOFP01\Files\14 General\14-18 Design Section\Hamilton Photos\PB200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362" y="577149"/>
            <a:ext cx="1676794" cy="223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81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7152" y="207818"/>
            <a:ext cx="5511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Helvetica"/>
                <a:cs typeface="Helvetica"/>
              </a:rPr>
              <a:t>Company Update - International</a:t>
            </a:r>
            <a:endParaRPr lang="en-US" b="1" dirty="0">
              <a:solidFill>
                <a:prstClr val="black"/>
              </a:solidFill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353" y="698708"/>
            <a:ext cx="7683571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/>
              <a:buChar char="•"/>
            </a:pPr>
            <a:endParaRPr lang="en-US" sz="1400" dirty="0" smtClean="0">
              <a:solidFill>
                <a:prstClr val="black"/>
              </a:solidFill>
              <a:latin typeface="Helvetica"/>
              <a:cs typeface="Helvetica"/>
            </a:endParaRP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 dirty="0" smtClean="0">
                <a:latin typeface="Helvetica"/>
                <a:cs typeface="Helvetica"/>
              </a:rPr>
              <a:t>Japan - </a:t>
            </a:r>
            <a:r>
              <a:rPr lang="en-US" sz="1400" dirty="0" smtClean="0">
                <a:latin typeface="Helvetica"/>
                <a:cs typeface="Helvetica"/>
              </a:rPr>
              <a:t>Relationship </a:t>
            </a:r>
            <a:r>
              <a:rPr lang="en-US" sz="1400" dirty="0" smtClean="0">
                <a:latin typeface="Helvetica"/>
                <a:cs typeface="Helvetica"/>
              </a:rPr>
              <a:t>Venture with Obayashi Corporation.                   Geothermal drilling, reservoir logging and steam field design.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endParaRPr lang="en-US" sz="1400" dirty="0" smtClean="0">
              <a:latin typeface="Helvetica"/>
              <a:cs typeface="Helvetica"/>
            </a:endParaRP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 dirty="0" smtClean="0">
                <a:latin typeface="Helvetica"/>
                <a:cs typeface="Helvetica"/>
              </a:rPr>
              <a:t>Mexico – Entity and office.                                  Undertaking reservoir logging and steam field design works.</a:t>
            </a:r>
            <a:endParaRPr lang="en-US" sz="1400" dirty="0">
              <a:latin typeface="Helvetica"/>
              <a:cs typeface="Helvetica"/>
            </a:endParaRP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endParaRPr lang="en-US" sz="1400" dirty="0" smtClean="0">
              <a:latin typeface="Helvetica"/>
              <a:cs typeface="Helvetic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075" y="3123248"/>
            <a:ext cx="3177934" cy="17903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370" y="828566"/>
            <a:ext cx="550756" cy="69937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951" y="1799217"/>
            <a:ext cx="989557" cy="733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7354" y="3178098"/>
            <a:ext cx="55276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NZ" sz="1400" dirty="0">
                <a:latin typeface="Helvetica"/>
                <a:cs typeface="Helvetica"/>
              </a:rPr>
              <a:t>Philippines – </a:t>
            </a:r>
            <a:r>
              <a:rPr lang="en-NZ" sz="1400" dirty="0" smtClean="0">
                <a:latin typeface="Helvetica"/>
                <a:cs typeface="Helvetica"/>
              </a:rPr>
              <a:t>Further </a:t>
            </a:r>
            <a:r>
              <a:rPr lang="en-NZ" sz="1400" dirty="0">
                <a:latin typeface="Helvetica"/>
                <a:cs typeface="Helvetica"/>
              </a:rPr>
              <a:t>expansion of reservoir logging and hydro design </a:t>
            </a:r>
            <a:r>
              <a:rPr lang="en-NZ" sz="1400" dirty="0" smtClean="0">
                <a:latin typeface="Helvetica"/>
                <a:cs typeface="Helvetica"/>
              </a:rPr>
              <a:t>services.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NZ" sz="1400" dirty="0">
              <a:latin typeface="Helvetica"/>
              <a:cs typeface="Helvetica"/>
            </a:endParaRP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NZ" sz="1400" dirty="0" smtClean="0">
                <a:latin typeface="Helvetica"/>
                <a:cs typeface="Helvetica"/>
              </a:rPr>
              <a:t>Australia – Establishment of entity.   Hydro engineering, project management and mechanical support</a:t>
            </a:r>
            <a:endParaRPr lang="en-NZ" sz="1400" dirty="0">
              <a:latin typeface="Helvetica"/>
              <a:cs typeface="Helvetica"/>
            </a:endParaRP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6819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xico_Textless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571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4243" y="2817091"/>
            <a:ext cx="323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For more information please contact:</a:t>
            </a:r>
          </a:p>
          <a:p>
            <a:r>
              <a:rPr lang="en-US" sz="1200" dirty="0" smtClean="0">
                <a:latin typeface="Helvetica"/>
                <a:cs typeface="Helvetica"/>
              </a:rPr>
              <a:t>Marcel Manders</a:t>
            </a:r>
          </a:p>
          <a:p>
            <a:r>
              <a:rPr lang="en-US" sz="1200" dirty="0" smtClean="0">
                <a:latin typeface="Helvetica"/>
                <a:cs typeface="Helvetica"/>
              </a:rPr>
              <a:t>Chief Executive</a:t>
            </a:r>
          </a:p>
          <a:p>
            <a:r>
              <a:rPr lang="en-US" sz="1200" dirty="0" smtClean="0">
                <a:latin typeface="Helvetica"/>
                <a:cs typeface="Helvetica"/>
              </a:rPr>
              <a:t>Email: mmanders@mbcentury.com</a:t>
            </a:r>
          </a:p>
        </p:txBody>
      </p:sp>
    </p:spTree>
    <p:extLst>
      <p:ext uri="{BB962C8B-B14F-4D97-AF65-F5344CB8AC3E}">
        <p14:creationId xmlns:p14="http://schemas.microsoft.com/office/powerpoint/2010/main" val="276491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290</Words>
  <Application>Microsoft Office PowerPoint</Application>
  <PresentationFormat>On-screen Show (16:9)</PresentationFormat>
  <Paragraphs>57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Brandspank.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Lounge</dc:creator>
  <cp:lastModifiedBy>MBC</cp:lastModifiedBy>
  <cp:revision>123</cp:revision>
  <dcterms:created xsi:type="dcterms:W3CDTF">2015-10-14T02:23:20Z</dcterms:created>
  <dcterms:modified xsi:type="dcterms:W3CDTF">2018-11-12T02:17:20Z</dcterms:modified>
</cp:coreProperties>
</file>