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4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  <p:sldMasterId id="2147483660" r:id="rId2"/>
    <p:sldMasterId id="2147483674" r:id="rId3"/>
    <p:sldMasterId id="2147483686" r:id="rId4"/>
    <p:sldMasterId id="2147483698" r:id="rId5"/>
    <p:sldMasterId id="2147483713" r:id="rId6"/>
  </p:sldMasterIdLst>
  <p:sldIdLst>
    <p:sldId id="256" r:id="rId7"/>
    <p:sldId id="263" r:id="rId8"/>
    <p:sldId id="260" r:id="rId9"/>
    <p:sldId id="262" r:id="rId10"/>
    <p:sldId id="265" r:id="rId11"/>
    <p:sldId id="266" r:id="rId12"/>
    <p:sldId id="268" r:id="rId13"/>
    <p:sldId id="267" r:id="rId14"/>
    <p:sldId id="272" r:id="rId15"/>
    <p:sldId id="271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64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2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96" y="4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50368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4F070-02D7-4570-9C56-C2181213E5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9499" y="868362"/>
            <a:ext cx="10019488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4C5375-8DED-48F4-9733-2D7C9BF2DC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80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918062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B46D7-330C-4EEB-A1ED-E6029624E9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EB7018-E5B7-412C-9798-0FD11D0C88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aseline="0"/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</a:defRPr>
            </a:lvl4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6088068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40093-4AB3-4C70-9B84-70BDE01A23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835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EE5BC5-56AA-4969-B944-3A750D90E8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820978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06389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378B60-BD27-48E4-9438-4F762E1F1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EFD314-8D54-4675-8086-EC69DB4F5F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8" y="1404160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A847E9-3919-4FEF-B7F1-BDB9048146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2" y="1387880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4794094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282F4D-2345-44D9-B7D4-EC0925F878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6"/>
            <a:ext cx="10515600" cy="10794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281B98-FF28-4F58-BEC1-5501AEB65B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8761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65326A-BB86-4BA3-A725-AC51A44BA7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2206557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0E59A0C-FE51-4A3A-8DB5-175ED4630F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0612" y="1382645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AF12C7-A402-4B93-9826-3321C26B90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0612" y="2206557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641705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383CF4-BE67-4569-9CBB-626C17189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F4FB748-6D61-430E-B58D-036BC7A12F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BC522EA-2775-491B-ABE5-FF0450170634}" type="datetimeFigureOut">
              <a:rPr lang="en-NZ" smtClean="0"/>
              <a:t>8/11/2018</a:t>
            </a:fld>
            <a:endParaRPr lang="en-N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44B0CE-5FF8-496E-AFB2-8E0941F03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78012C-F902-4E5A-A5B2-362FCAB13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281A7DE-5B6A-4702-8F42-875CC471CE2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17748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24206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9F319-2B06-4A24-8539-5989734752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1433E1-D8AC-40DA-9426-58952B3EE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0012" y="676140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44040F-6367-4A49-A1DE-16ACA27602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637440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80597-1496-46B5-B7FD-8B5FC1CD2E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728F388-A18B-43AF-A1BA-17BFDB6DE2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0012" y="753961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628A44-868B-49A6-8717-F0AB95C66C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54428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F8E49-6ADB-4CF8-82C4-D9A22B9BC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9B366FB-CE6D-4AE3-86D3-412CA7E46B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3939813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54B407-32D4-4371-849A-3F9E1B0D60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102478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5879CA-B3E9-42B3-AAD9-4291249EBB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02478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1613547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8EB42-7FC3-4AD7-95C2-CBA3ED8A0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04979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5C95B1-B6B5-464E-93DD-EE775AA50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152488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5A2A8C-E859-4E21-A746-D5380CCBBF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/>
            </a:lvl1pPr>
          </a:lstStyle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89EFFA-03E8-4C80-A773-26B7335E44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377236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B794A-7F66-463E-A0E4-837D743E2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A502F8-2769-41B2-9D88-3CB0000B7E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 baseline="0"/>
            </a:lvl2pPr>
            <a:lvl3pPr>
              <a:defRPr baseline="0"/>
            </a:lvl3pPr>
            <a:lvl4pPr>
              <a:defRPr baseline="0"/>
            </a:lvl4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608507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7659BF-0F58-465B-834C-FB45AD2F1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84216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F678B4-6E19-45C4-A62D-E2BB7139CF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87934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641466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355FB-5ACE-4608-8D49-E6CD94914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428ACC-2183-4A3F-BCB1-56B0A200C5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317523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6DCC95-9F93-4424-9B6F-2199028F0E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343531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6983474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7BC607-0ABF-4699-9D62-7FA566632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4775"/>
            <a:ext cx="10515600" cy="10819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90706F-55E5-4B8F-8022-B96235F9E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3534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E9C723-A429-4622-8717-685A7227D5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206961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B425DD-0873-4CF7-B7B3-086BD1671F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3534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E3682B0-35AA-44D9-83EF-75A267C84B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69024" y="220189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2451425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F553E-EAA5-44EC-BBC7-4F8B42503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6021747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53253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1766F-0EBB-4771-8586-43A8FF11E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FA29F1-A6AF-4CC6-825A-86BE8D0C68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0012" y="753961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394221-ACA1-4EC5-9473-5EDE5061C6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034581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1F282D-C5CD-4B14-AFC1-36DC1EDDAC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4238B09-40DA-486D-906C-EADA2F7D55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0012" y="753961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51E88D-2CF1-46BF-A040-9B4BF7BCE3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505147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61CE76-9DE4-4F26-8DB8-173721EA8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9455"/>
            <a:ext cx="10515600" cy="111988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F49162-09D0-4C13-A093-8DC8CADE10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225685"/>
            <a:ext cx="10515600" cy="458162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29489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875F662-F59B-40D1-ABE0-B815649B9E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438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8B9BD2-C509-40EB-B62A-7E1C5A589C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49314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375683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62803-1BBD-4D0E-A951-CE388C26BC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46493C-A356-462F-B749-3487C6EA83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95776362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96172-2787-4297-9AC8-297CB3C09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91723C-5B64-422A-B2F6-EBC35AB203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84316247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A45A00-8887-4E5D-9A77-DF19827AA2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91207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0140D4-B8B2-404B-A365-BEFE94B978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4015531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7FA25D-7FBC-441F-A723-981C9361CC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8FE27B2-1D6A-45AC-946E-78CA4657F3B8}" type="datetimeFigureOut">
              <a:rPr lang="en-NZ" smtClean="0"/>
              <a:t>8/11/2018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B6886D-6E85-447B-8D39-BCB981F2F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B77A02-4741-41F1-8C3E-B4A60DA9B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CE79FAA-2A73-47B8-96AB-9AFA03393D84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80948109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5D624-2884-4923-9F68-690261EDE8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070230-C412-45F4-A164-6A7B1656DD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96F140-F760-4E5D-89E7-94F22B57CB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1B5A09-6334-46DB-9A08-E18540DBC1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8FE27B2-1D6A-45AC-946E-78CA4657F3B8}" type="datetimeFigureOut">
              <a:rPr lang="en-NZ" smtClean="0"/>
              <a:t>8/11/2018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DD86B9-D81A-4F1C-B658-F40D7D189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B87911-2BFA-4EB0-9E12-ED34CD53B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CE79FAA-2A73-47B8-96AB-9AFA03393D84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22837795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E462BC-6D33-4B9B-BDAC-25E152B853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A28321-9F0E-4CF1-A870-45A6BFE516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4DC93E-FB56-4634-AAF2-3A16F7D057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AFBD52-494B-4921-B230-0A598A73C1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28F831-DC7C-4B26-8191-8FFD519D1E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8EFB3B9-0048-444B-BD2D-09F0E0D950C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8FE27B2-1D6A-45AC-946E-78CA4657F3B8}" type="datetimeFigureOut">
              <a:rPr lang="en-NZ" smtClean="0"/>
              <a:t>8/11/2018</a:t>
            </a:fld>
            <a:endParaRPr lang="en-N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1DD5EB6-3ACF-4500-9DD5-BED58A7FB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NZ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30A235A-4A91-40D0-AEB4-6D3E3A918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CE79FAA-2A73-47B8-96AB-9AFA03393D84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3494418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1F7F4-1857-4027-86B0-66F3E77DA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AA6641F-284F-4CA3-BB14-0F1311EAE9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8FE27B2-1D6A-45AC-946E-78CA4657F3B8}" type="datetimeFigureOut">
              <a:rPr lang="en-NZ" smtClean="0"/>
              <a:t>8/11/2018</a:t>
            </a:fld>
            <a:endParaRPr lang="en-N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5AB7D2-356B-4D65-A706-4F42528D4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D1E825-E3C5-4855-B3DF-C4444D7A1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CE79FAA-2A73-47B8-96AB-9AFA03393D84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8279523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429F41-126E-4D54-A575-B42BC59F42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8FE27B2-1D6A-45AC-946E-78CA4657F3B8}" type="datetimeFigureOut">
              <a:rPr lang="en-NZ" smtClean="0"/>
              <a:t>8/11/2018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88E29BB-763A-4482-AFA9-19992952E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9F197E-82CA-48FF-84C4-1D7597FA2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CE79FAA-2A73-47B8-96AB-9AFA03393D84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7908376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AFDBE3-3898-4391-8A8E-2267B90D0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D6476B-F462-45B9-AF14-0A8EE30714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0B3C3A-2498-4021-B561-C2C5F7F15B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221BFF-DA03-464A-BF2D-831EEB41A7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8FE27B2-1D6A-45AC-946E-78CA4657F3B8}" type="datetimeFigureOut">
              <a:rPr lang="en-NZ" smtClean="0"/>
              <a:t>8/11/2018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FBDCBC-E1D1-40F7-8F4A-AF33261A57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0A600E-B5D3-4D2F-B814-70FF0BD4D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CE79FAA-2A73-47B8-96AB-9AFA03393D84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95771614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A61B22-0A5F-46FD-B811-7919A50230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DAD8578-FC7E-4E5F-A66B-AF53D1E2A8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40FF4E-AA9D-4C13-A7F9-80475A7806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BA9E08-C74B-489F-8820-B8364729DA5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8FE27B2-1D6A-45AC-946E-78CA4657F3B8}" type="datetimeFigureOut">
              <a:rPr lang="en-NZ" smtClean="0"/>
              <a:t>8/11/2018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748FE6-2F1A-4245-BC59-F1F3DED7C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E88BA1-F9E1-4C12-BC23-9DBF9F167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CE79FAA-2A73-47B8-96AB-9AFA03393D84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74953817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F4CE1-2426-4192-B59F-2D3F58CD3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DE3F28-8085-429A-B1F7-5B56F9F40D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89F4E4-C596-4912-A2EC-EA7964AF1ED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8FE27B2-1D6A-45AC-946E-78CA4657F3B8}" type="datetimeFigureOut">
              <a:rPr lang="en-NZ" smtClean="0"/>
              <a:t>8/11/2018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8F6D59-3CCC-4758-9010-EE328F39F0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CDAA6C-12F6-4C93-A5A3-05D5EFBEE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CE79FAA-2A73-47B8-96AB-9AFA03393D84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92155494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73D7DE1-9073-4632-BE0B-E1B1E23D78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C8EFBA-6CFD-463F-9FC5-B8BD17A493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F03F2F-D72C-4E9C-B28E-0082CD488EB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8FE27B2-1D6A-45AC-946E-78CA4657F3B8}" type="datetimeFigureOut">
              <a:rPr lang="en-NZ" smtClean="0"/>
              <a:t>8/11/2018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66B83F-9238-4739-9B33-EE27B84E0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871B2A-7F38-4EC5-BB99-A1D80096A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CE79FAA-2A73-47B8-96AB-9AFA03393D84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6261784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52433-AE37-4A40-8E2C-E1B518ACEE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A358CE-D38C-4B84-AAE1-5D27F6685C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88E91D-F517-426D-9762-88EA1F15248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54E2E19-17D0-48EE-BE8A-C5DD6617E581}" type="datetimeFigureOut">
              <a:rPr lang="en-NZ" smtClean="0"/>
              <a:t>8/11/2018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23E6FC-9EE0-4DD0-B5BB-911FBA3604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341F16-3EF7-434C-8019-EE43B3B7F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D281F56-60F6-46D5-9408-37862ED125C3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46506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BE480-B924-40E7-9102-75D265D6F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856EA4-C49F-4C4B-A26C-8048C9920E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AE811C-3850-40E1-9AA9-787FA2748E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54E2E19-17D0-48EE-BE8A-C5DD6617E581}" type="datetimeFigureOut">
              <a:rPr lang="en-NZ" smtClean="0"/>
              <a:t>8/11/2018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A39C78-A06E-4190-B2C2-D5E02BB45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86952C-3438-439B-9A26-84848EC63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D281F56-60F6-46D5-9408-37862ED125C3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29519289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18E648-4E25-4B1D-BD01-8704904513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1A8820-EFB2-4249-ACB0-199B80FEB9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51F7C1-3B6E-4CF7-B53E-E09F901417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54E2E19-17D0-48EE-BE8A-C5DD6617E581}" type="datetimeFigureOut">
              <a:rPr lang="en-NZ" smtClean="0"/>
              <a:t>8/11/2018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D47872-0436-4590-B9E3-13EDD42BC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7F90FB-2890-468B-9E0F-586A9DCAE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D281F56-60F6-46D5-9408-37862ED125C3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09308311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4D2FF-F580-4AD8-8C1C-325DA3F5B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1E7DFC-B423-432D-AA18-6E15AC5703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3DEA21-ACA0-43EE-801B-AE3D2E3618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872857-D2A7-4C98-8543-E1845E10CB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54E2E19-17D0-48EE-BE8A-C5DD6617E581}" type="datetimeFigureOut">
              <a:rPr lang="en-NZ" smtClean="0"/>
              <a:t>8/11/2018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9B4397-FC22-4507-862B-32F506E3F6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EAD135-C475-41BC-A10A-E912370F9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D281F56-60F6-46D5-9408-37862ED125C3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66606371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5C01D-7F8F-4F0E-A7AA-EB396D226A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970A18-7DB2-4069-8784-942A3AE1F6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69C427-A5CB-43EF-A80D-5D8E97E2B1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C493D19-F7DD-4B20-B372-532CC78C49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EC7E367-CBE0-4532-9562-A7D0B9EBD8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9E137F-2B88-4A48-A728-C80D6ABFE89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54E2E19-17D0-48EE-BE8A-C5DD6617E581}" type="datetimeFigureOut">
              <a:rPr lang="en-NZ" smtClean="0"/>
              <a:t>8/11/2018</a:t>
            </a:fld>
            <a:endParaRPr lang="en-N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A0B146B-ECA2-4329-8B99-33079F5A5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NZ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ABFC7A2-CED0-4740-B99D-CBD5825AA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D281F56-60F6-46D5-9408-37862ED125C3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3052557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BE50C-E186-496F-8213-BA961642A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DD63AA8-9675-4CB2-8345-21AD1DFBF2B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54E2E19-17D0-48EE-BE8A-C5DD6617E581}" type="datetimeFigureOut">
              <a:rPr lang="en-NZ" smtClean="0"/>
              <a:t>8/11/2018</a:t>
            </a:fld>
            <a:endParaRPr lang="en-N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67B2B7-3939-4D4D-97A4-7C2FEAFC5F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F3E5CC-3F95-43F4-8C84-A9F34F840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D281F56-60F6-46D5-9408-37862ED125C3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8785529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913CE42-4B00-49BD-8DA7-2BFD9B98B65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54E2E19-17D0-48EE-BE8A-C5DD6617E581}" type="datetimeFigureOut">
              <a:rPr lang="en-NZ" smtClean="0"/>
              <a:t>8/11/2018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778AEBE-4CDB-4C97-87AA-B912180220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BC5AFC-BA64-40A9-B560-8B1ED9539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D281F56-60F6-46D5-9408-37862ED125C3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8115782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A50EF-E704-4B67-8435-3C0212222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F7D748-02AE-4F26-9691-A281136E41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F20FD0-C9BE-476A-BFE4-9D069EC01A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E4981A-C0AD-4B95-B75B-53A67C6393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54E2E19-17D0-48EE-BE8A-C5DD6617E581}" type="datetimeFigureOut">
              <a:rPr lang="en-NZ" smtClean="0"/>
              <a:t>8/11/2018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AD8B25-6E87-4832-9710-9EDC87566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CC0760-4DCD-4D82-A039-5A922072B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D281F56-60F6-46D5-9408-37862ED125C3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25205569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7952B-AD15-431F-B252-6A729AB0B7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BF3A355-BF5D-4C85-AC86-522EF61D28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F5B4F0-5A3E-4704-8A64-3B7D517457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903F76-E8A6-412B-A1C0-394AC8DA853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54E2E19-17D0-48EE-BE8A-C5DD6617E581}" type="datetimeFigureOut">
              <a:rPr lang="en-NZ" smtClean="0"/>
              <a:t>8/11/2018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D7BE60-B85D-4D4E-9563-4C3B5D705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9B730A-3433-4266-877C-109835B32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D281F56-60F6-46D5-9408-37862ED125C3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9045671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DCDDA-6670-4418-A4AE-D58CAFE6C8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07C15E-24CC-4994-98DB-1CE6A52290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0ACB17-5DDD-4A56-B856-258A8F8991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54E2E19-17D0-48EE-BE8A-C5DD6617E581}" type="datetimeFigureOut">
              <a:rPr lang="en-NZ" smtClean="0"/>
              <a:t>8/11/2018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543D7F-6855-422A-955B-653DD8335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7BE649-E300-4607-81FD-5484FFE5A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D281F56-60F6-46D5-9408-37862ED125C3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27677402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03145F6-FDB9-470B-B340-A6AFBADD2F6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1CEE74-956B-4674-AC2E-0659F20DE3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DBA6DF-BF7C-45D9-9B5F-F560C8E8F1B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54E2E19-17D0-48EE-BE8A-C5DD6617E581}" type="datetimeFigureOut">
              <a:rPr lang="en-NZ" smtClean="0"/>
              <a:t>8/11/2018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CD85F6-CE94-437F-842E-D53FA0D0E1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E3479-F93F-4E46-85EB-D231CFE25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D281F56-60F6-46D5-9408-37862ED125C3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181065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4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5" Type="http://schemas.openxmlformats.org/officeDocument/2006/relationships/image" Target="../media/image2.jpg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image" Target="../media/image3.jpg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image" Target="../media/image4.jpg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microsoft.com/office/2007/relationships/hdphoto" Target="../media/hdphoto1.wdp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image" Target="../media/image5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6.jp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theme" Target="../theme/theme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9733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174C6C-7341-47C6-9824-FC524A0C5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248"/>
            <a:ext cx="10515600" cy="10891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885A38-6B2A-4058-944A-844DCD9FC9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253331"/>
            <a:ext cx="10515600" cy="4602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168407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baseline="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 baseline="0">
          <a:solidFill>
            <a:schemeClr val="bg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bg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bg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bg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0980F3-5E67-4D67-8786-7CBCCE399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1198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22AD69-5E4D-4868-8372-F45B28B243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03506"/>
            <a:ext cx="10515600" cy="45816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813545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baseline="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6342AB-BFFF-487A-A9A0-EEB9478A35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6"/>
            <a:ext cx="10515600" cy="1089160"/>
          </a:xfrm>
          <a:prstGeom prst="rect">
            <a:avLst/>
          </a:prstGeom>
          <a:blipFill>
            <a:blip r:embed="rId14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artisticPencilSketch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663C28-C3B9-4368-B16A-685B1F3D5C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60500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838829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baseline="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486AAE2-DA0A-4928-9364-BD4EF88BA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521"/>
            <a:ext cx="10515600" cy="9380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FB4572-B0CE-4310-B314-4CD4BC291E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253330"/>
            <a:ext cx="10515600" cy="46221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269771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baseline="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00758277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9968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304AC-E4C8-4E82-A678-97C7E967FC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AU" dirty="0"/>
              <a:t>MTL Geothermal Update</a:t>
            </a:r>
            <a:endParaRPr lang="en-NZ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5FACE1-7F3A-4522-801A-BCEFBD5C02E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AU" sz="6000" b="1" dirty="0"/>
              <a:t>2018</a:t>
            </a:r>
            <a:endParaRPr lang="en-NZ" sz="6000" b="1" dirty="0"/>
          </a:p>
        </p:txBody>
      </p:sp>
    </p:spTree>
    <p:extLst>
      <p:ext uri="{BB962C8B-B14F-4D97-AF65-F5344CB8AC3E}">
        <p14:creationId xmlns:p14="http://schemas.microsoft.com/office/powerpoint/2010/main" val="36048486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MTL Projects\2014-01-361 Toshiba Presentation\NTA Photos\NTA Photos\130521_Ngatamariki Pad B_1813.jpg">
            <a:extLst>
              <a:ext uri="{FF2B5EF4-FFF2-40B4-BE49-F238E27FC236}">
                <a16:creationId xmlns:a16="http://schemas.microsoft.com/office/drawing/2014/main" id="{1F67623E-BF7C-4BF2-881E-36A1C67A06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8014" y="0"/>
            <a:ext cx="9192552" cy="6129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5B02033-D1EC-4F37-AC7E-33FFBC16CD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207" y="2453957"/>
            <a:ext cx="11393586" cy="1818637"/>
          </a:xfrm>
        </p:spPr>
        <p:txBody>
          <a:bodyPr>
            <a:normAutofit fontScale="90000"/>
          </a:bodyPr>
          <a:lstStyle/>
          <a:p>
            <a:pPr algn="ctr"/>
            <a:r>
              <a:rPr lang="en-AU" dirty="0"/>
              <a:t>MTL</a:t>
            </a:r>
            <a:br>
              <a:rPr lang="en-AU" dirty="0"/>
            </a:br>
            <a:r>
              <a:rPr lang="en-AU" dirty="0"/>
              <a:t>Renewable Power Project</a:t>
            </a:r>
            <a:br>
              <a:rPr lang="en-AU" dirty="0"/>
            </a:br>
            <a:r>
              <a:rPr lang="en-AU" dirty="0"/>
              <a:t>Design Specialists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8948209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C7CF826-93FA-40D2-B86C-5D7D35939E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8367" y="0"/>
            <a:ext cx="8049573" cy="615009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E60DD8-B6FC-4473-ADC3-466697CD9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9914"/>
            <a:ext cx="10515600" cy="938044"/>
          </a:xfrm>
        </p:spPr>
        <p:txBody>
          <a:bodyPr>
            <a:normAutofit fontScale="90000"/>
          </a:bodyPr>
          <a:lstStyle/>
          <a:p>
            <a:pPr algn="ctr"/>
            <a:r>
              <a:rPr lang="en-AU" dirty="0"/>
              <a:t>MTL Overview</a:t>
            </a:r>
            <a:br>
              <a:rPr lang="en-AU" dirty="0"/>
            </a:br>
            <a:r>
              <a:rPr lang="en-AU" dirty="0"/>
              <a:t>2018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0164183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920F2-D2CD-429B-958C-91849FE9C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/>
              <a:t>MTL Core Industries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2BA4B9-6C53-4FEB-A4E1-756AD698AF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7347" y="1364379"/>
            <a:ext cx="5181600" cy="4351338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92D050"/>
                </a:solidFill>
              </a:rPr>
              <a:t>Geothermal</a:t>
            </a:r>
          </a:p>
          <a:p>
            <a:pPr marL="0" indent="0">
              <a:buNone/>
            </a:pPr>
            <a:r>
              <a:rPr lang="en-US" dirty="0"/>
              <a:t>Steamfield and Power Plant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>
                <a:solidFill>
                  <a:srgbClr val="92D050"/>
                </a:solidFill>
              </a:rPr>
              <a:t>Hydro</a:t>
            </a:r>
          </a:p>
          <a:p>
            <a:pPr marL="0" indent="0">
              <a:buNone/>
            </a:pPr>
            <a:r>
              <a:rPr lang="en-US" dirty="0"/>
              <a:t>Power Plant</a:t>
            </a:r>
          </a:p>
          <a:p>
            <a:pPr marL="0" indent="0">
              <a:buNone/>
            </a:pPr>
            <a:endParaRPr lang="en-NZ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B119C5C-458E-44B6-B186-F0BBB69F1C0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029234" y="1121308"/>
            <a:ext cx="4801911" cy="21276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62C0CAC-B0BF-4D9C-9234-8807CA1949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9235" y="3353980"/>
            <a:ext cx="2950720" cy="22130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017B14B-9296-4BF2-BD2D-FDDD232D09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55785" y="3347884"/>
            <a:ext cx="1475360" cy="2219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8311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73EE03-7247-438D-93DF-6E8B0CA75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/>
              <a:t>MTL Core Industries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72FC92-58D2-4A0B-96FF-04D844F50B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145894"/>
            <a:ext cx="5181600" cy="4712740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en-US" sz="3600" b="1" dirty="0">
                <a:solidFill>
                  <a:srgbClr val="92D050"/>
                </a:solidFill>
              </a:rPr>
              <a:t>Thermal</a:t>
            </a:r>
          </a:p>
          <a:p>
            <a:pPr marL="0" lvl="0" indent="0">
              <a:buNone/>
            </a:pPr>
            <a:r>
              <a:rPr lang="en-US" dirty="0">
                <a:solidFill>
                  <a:prstClr val="black"/>
                </a:solidFill>
              </a:rPr>
              <a:t>Power Plant, LFG to Electricity, Boiler Plant</a:t>
            </a:r>
          </a:p>
          <a:p>
            <a:pPr marL="0" lvl="0" indent="0">
              <a:buNone/>
            </a:pPr>
            <a:endParaRPr lang="en-US" dirty="0">
              <a:solidFill>
                <a:prstClr val="black"/>
              </a:solidFill>
            </a:endParaRPr>
          </a:p>
          <a:p>
            <a:pPr marL="0" lvl="0" indent="0">
              <a:buNone/>
            </a:pPr>
            <a:r>
              <a:rPr lang="en-US" sz="3600" b="1" dirty="0">
                <a:solidFill>
                  <a:srgbClr val="92D050"/>
                </a:solidFill>
              </a:rPr>
              <a:t>Water</a:t>
            </a:r>
          </a:p>
          <a:p>
            <a:pPr marL="0" lvl="0" indent="0">
              <a:buNone/>
            </a:pPr>
            <a:r>
              <a:rPr lang="en-US" dirty="0">
                <a:solidFill>
                  <a:prstClr val="black"/>
                </a:solidFill>
              </a:rPr>
              <a:t>Water Treatment</a:t>
            </a:r>
          </a:p>
          <a:p>
            <a:pPr marL="0" lvl="0" indent="0">
              <a:buNone/>
            </a:pPr>
            <a:endParaRPr lang="en-US" dirty="0">
              <a:solidFill>
                <a:prstClr val="black"/>
              </a:solidFill>
            </a:endParaRPr>
          </a:p>
          <a:p>
            <a:pPr marL="0" lvl="0" indent="0">
              <a:buNone/>
            </a:pPr>
            <a:r>
              <a:rPr lang="en-US" sz="3600" b="1" dirty="0">
                <a:solidFill>
                  <a:srgbClr val="92D050"/>
                </a:solidFill>
              </a:rPr>
              <a:t>Industrial</a:t>
            </a:r>
          </a:p>
          <a:p>
            <a:pPr marL="0" lvl="0" indent="0">
              <a:buNone/>
            </a:pPr>
            <a:r>
              <a:rPr lang="en-US" dirty="0">
                <a:solidFill>
                  <a:prstClr val="black"/>
                </a:solidFill>
              </a:rPr>
              <a:t>Dairy, Process Plant </a:t>
            </a:r>
          </a:p>
          <a:p>
            <a:pPr marL="0" indent="0">
              <a:buNone/>
            </a:pPr>
            <a:endParaRPr lang="en-NZ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9808B18-368B-4747-916C-92146DE8C67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965027" y="1040696"/>
            <a:ext cx="4223657" cy="21151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118D578-E520-4595-B1FF-87930BC62C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5027" y="3303501"/>
            <a:ext cx="4223657" cy="2512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6591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FFF7C6-4FE4-4869-A2A7-F4432CE710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3" y="242331"/>
            <a:ext cx="10515600" cy="1089161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900" dirty="0"/>
              <a:t>MTL</a:t>
            </a:r>
            <a:br>
              <a:rPr lang="en-US" dirty="0"/>
            </a:br>
            <a:r>
              <a:rPr lang="en-US" dirty="0">
                <a:solidFill>
                  <a:srgbClr val="92D050"/>
                </a:solidFill>
              </a:rPr>
              <a:t>Consulting Engineers</a:t>
            </a:r>
            <a:br>
              <a:rPr lang="en-US" dirty="0">
                <a:solidFill>
                  <a:srgbClr val="92D050"/>
                </a:solidFill>
              </a:rPr>
            </a:br>
            <a:r>
              <a:rPr lang="en-US" sz="3600" dirty="0">
                <a:solidFill>
                  <a:schemeClr val="bg2"/>
                </a:solidFill>
              </a:rPr>
              <a:t>Specialist Fields</a:t>
            </a:r>
            <a:endParaRPr lang="en-NZ" dirty="0"/>
          </a:p>
        </p:txBody>
      </p:sp>
      <p:sp>
        <p:nvSpPr>
          <p:cNvPr id="5" name="Rounded Rectangle 1">
            <a:extLst>
              <a:ext uri="{FF2B5EF4-FFF2-40B4-BE49-F238E27FC236}">
                <a16:creationId xmlns:a16="http://schemas.microsoft.com/office/drawing/2014/main" id="{082F46BD-5308-4BB8-A4D8-4934A37C35C5}"/>
              </a:ext>
            </a:extLst>
          </p:cNvPr>
          <p:cNvSpPr/>
          <p:nvPr/>
        </p:nvSpPr>
        <p:spPr>
          <a:xfrm>
            <a:off x="1179547" y="1746276"/>
            <a:ext cx="4320480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20000"/>
              </a:spcBef>
            </a:pPr>
            <a:r>
              <a:rPr lang="en-US" sz="2800" dirty="0">
                <a:solidFill>
                  <a:prstClr val="white"/>
                </a:solidFill>
              </a:rPr>
              <a:t>Mechanical Engineering</a:t>
            </a:r>
          </a:p>
        </p:txBody>
      </p:sp>
      <p:sp>
        <p:nvSpPr>
          <p:cNvPr id="6" name="Rounded Rectangle 4">
            <a:extLst>
              <a:ext uri="{FF2B5EF4-FFF2-40B4-BE49-F238E27FC236}">
                <a16:creationId xmlns:a16="http://schemas.microsoft.com/office/drawing/2014/main" id="{78DB188D-453F-4C1F-98F3-B26757E88DD0}"/>
              </a:ext>
            </a:extLst>
          </p:cNvPr>
          <p:cNvSpPr/>
          <p:nvPr/>
        </p:nvSpPr>
        <p:spPr>
          <a:xfrm>
            <a:off x="1191279" y="2685301"/>
            <a:ext cx="4320480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20000"/>
              </a:spcBef>
            </a:pPr>
            <a:r>
              <a:rPr lang="en-US" sz="2800" dirty="0">
                <a:solidFill>
                  <a:prstClr val="white"/>
                </a:solidFill>
              </a:rPr>
              <a:t>Process Engineering</a:t>
            </a:r>
          </a:p>
        </p:txBody>
      </p:sp>
      <p:sp>
        <p:nvSpPr>
          <p:cNvPr id="7" name="Rounded Rectangle 5">
            <a:extLst>
              <a:ext uri="{FF2B5EF4-FFF2-40B4-BE49-F238E27FC236}">
                <a16:creationId xmlns:a16="http://schemas.microsoft.com/office/drawing/2014/main" id="{909771FD-55BF-4090-9502-F8475CE08B93}"/>
              </a:ext>
            </a:extLst>
          </p:cNvPr>
          <p:cNvSpPr/>
          <p:nvPr/>
        </p:nvSpPr>
        <p:spPr>
          <a:xfrm>
            <a:off x="1191279" y="5337652"/>
            <a:ext cx="4320480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prstClr val="white"/>
                </a:solidFill>
              </a:rPr>
              <a:t>Electrical &amp; Controls(MECL)</a:t>
            </a:r>
            <a:endParaRPr lang="en-NZ" sz="2800" dirty="0"/>
          </a:p>
        </p:txBody>
      </p:sp>
      <p:sp>
        <p:nvSpPr>
          <p:cNvPr id="8" name="Rounded Rectangle 6">
            <a:extLst>
              <a:ext uri="{FF2B5EF4-FFF2-40B4-BE49-F238E27FC236}">
                <a16:creationId xmlns:a16="http://schemas.microsoft.com/office/drawing/2014/main" id="{C80645C7-3DB9-4553-AD0C-9F4BEB24C236}"/>
              </a:ext>
            </a:extLst>
          </p:cNvPr>
          <p:cNvSpPr/>
          <p:nvPr/>
        </p:nvSpPr>
        <p:spPr>
          <a:xfrm>
            <a:off x="1191279" y="3619123"/>
            <a:ext cx="4320480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Bef>
                <a:spcPct val="20000"/>
              </a:spcBef>
            </a:pPr>
            <a:r>
              <a:rPr lang="en-US" sz="2800" dirty="0">
                <a:solidFill>
                  <a:prstClr val="white"/>
                </a:solidFill>
              </a:rPr>
              <a:t>Civil/Structural Engineering</a:t>
            </a:r>
          </a:p>
        </p:txBody>
      </p:sp>
      <p:sp>
        <p:nvSpPr>
          <p:cNvPr id="9" name="Rounded Rectangle 7">
            <a:extLst>
              <a:ext uri="{FF2B5EF4-FFF2-40B4-BE49-F238E27FC236}">
                <a16:creationId xmlns:a16="http://schemas.microsoft.com/office/drawing/2014/main" id="{028FE010-2A50-40A5-9AC4-4174812AE7BD}"/>
              </a:ext>
            </a:extLst>
          </p:cNvPr>
          <p:cNvSpPr/>
          <p:nvPr/>
        </p:nvSpPr>
        <p:spPr>
          <a:xfrm>
            <a:off x="1179547" y="4532815"/>
            <a:ext cx="4308748" cy="5730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20000"/>
              </a:spcBef>
            </a:pPr>
            <a:r>
              <a:rPr lang="en-US" sz="2800" dirty="0">
                <a:solidFill>
                  <a:prstClr val="white"/>
                </a:solidFill>
              </a:rPr>
              <a:t>Project Management</a:t>
            </a:r>
          </a:p>
        </p:txBody>
      </p:sp>
      <p:pic>
        <p:nvPicPr>
          <p:cNvPr id="10" name="Picture 2" descr="C:\MTL Projects\MTL-Marketdevelopment (MTLSBS01)\02 - Promotional Material\013 - Profiles\Project Specific Profiles\Geothermal\Poihipi\Draft\IMGP1846.JPG">
            <a:extLst>
              <a:ext uri="{FF2B5EF4-FFF2-40B4-BE49-F238E27FC236}">
                <a16:creationId xmlns:a16="http://schemas.microsoft.com/office/drawing/2014/main" id="{D188F120-8846-4D9E-B38E-2D2C30B8B439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6339" y="1746276"/>
            <a:ext cx="5418406" cy="4063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23782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99232703-ba49-491b-86f2-8476569b8159@ausprd01">
            <a:extLst>
              <a:ext uri="{FF2B5EF4-FFF2-40B4-BE49-F238E27FC236}">
                <a16:creationId xmlns:a16="http://schemas.microsoft.com/office/drawing/2014/main" id="{A4627C22-FE45-4621-82E4-1DB765D42A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85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9BD2E25-0CBA-4661-A716-23A328022EB3}"/>
              </a:ext>
            </a:extLst>
          </p:cNvPr>
          <p:cNvSpPr txBox="1"/>
          <p:nvPr/>
        </p:nvSpPr>
        <p:spPr>
          <a:xfrm>
            <a:off x="461246" y="0"/>
            <a:ext cx="113935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5400" b="1" dirty="0">
                <a:latin typeface="Arial" panose="020B0604020202020204" pitchFamily="34" charset="0"/>
                <a:cs typeface="Arial" panose="020B0604020202020204" pitchFamily="34" charset="0"/>
              </a:rPr>
              <a:t>Our Geothermal Story - 20 Years +</a:t>
            </a:r>
            <a:endParaRPr lang="en-NZ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33851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12C87-58A5-4D2D-9869-7D4BBEB846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/>
              <a:t>Ngatamariki Steamfield Design</a:t>
            </a:r>
            <a:endParaRPr lang="en-NZ" dirty="0"/>
          </a:p>
        </p:txBody>
      </p:sp>
      <p:pic>
        <p:nvPicPr>
          <p:cNvPr id="4" name="Picture 3" descr="C:\MTL Projects\2014-01-361 Toshiba Presentation\NTA Photos\NTA Photos\130521_Ngatamariki Pad A_1850.jpg">
            <a:extLst>
              <a:ext uri="{FF2B5EF4-FFF2-40B4-BE49-F238E27FC236}">
                <a16:creationId xmlns:a16="http://schemas.microsoft.com/office/drawing/2014/main" id="{4DAE19B3-AED7-4DC8-86BE-00E33EB5BF8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3320" y="857756"/>
            <a:ext cx="7885359" cy="5259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61261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FDA570-F217-4D0F-81ED-6116E0C87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/>
              <a:t>Ngatamariki Steamfield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B526FC-2E72-491F-9B08-29FECBDAD3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44467" y="1263795"/>
            <a:ext cx="5615873" cy="4805231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120000"/>
              </a:lnSpc>
            </a:pPr>
            <a:r>
              <a:rPr lang="en-US" b="1" dirty="0"/>
              <a:t>MTL</a:t>
            </a:r>
            <a:r>
              <a:rPr lang="en-US" dirty="0"/>
              <a:t> were part of a design build team for the </a:t>
            </a:r>
            <a:r>
              <a:rPr lang="en-US" dirty="0" err="1"/>
              <a:t>steamfield</a:t>
            </a:r>
            <a:r>
              <a:rPr lang="en-US" dirty="0"/>
              <a:t> serving the 82MW Power Station which recently won the </a:t>
            </a:r>
            <a:r>
              <a:rPr lang="en-US" b="1" dirty="0"/>
              <a:t>Winner World </a:t>
            </a:r>
            <a:r>
              <a:rPr lang="en-US" b="1" dirty="0" err="1"/>
              <a:t>GeoPower</a:t>
            </a:r>
            <a:r>
              <a:rPr lang="en-US" b="1" dirty="0"/>
              <a:t> Market Award </a:t>
            </a:r>
            <a:r>
              <a:rPr lang="en-US" dirty="0"/>
              <a:t>– </a:t>
            </a:r>
            <a:r>
              <a:rPr lang="en-US" b="1" dirty="0"/>
              <a:t>“Best Power Project” 2013</a:t>
            </a:r>
          </a:p>
          <a:p>
            <a:pPr>
              <a:lnSpc>
                <a:spcPct val="120000"/>
              </a:lnSpc>
            </a:pPr>
            <a:endParaRPr lang="en-US" dirty="0"/>
          </a:p>
          <a:p>
            <a:pPr>
              <a:lnSpc>
                <a:spcPct val="120000"/>
              </a:lnSpc>
            </a:pPr>
            <a:r>
              <a:rPr lang="en-US" b="1" dirty="0"/>
              <a:t>MTL</a:t>
            </a:r>
            <a:r>
              <a:rPr lang="en-US" dirty="0"/>
              <a:t> completed the detailed design of over 7.5km of </a:t>
            </a:r>
            <a:r>
              <a:rPr lang="en-US" dirty="0" err="1"/>
              <a:t>steamfield</a:t>
            </a:r>
            <a:r>
              <a:rPr lang="en-US" dirty="0"/>
              <a:t> including 2 phase pipework, brine pipework, production and hot reinjection well pad piping, flash vessels and condensate injection pumping system.</a:t>
            </a:r>
          </a:p>
          <a:p>
            <a:pPr>
              <a:lnSpc>
                <a:spcPct val="120000"/>
              </a:lnSpc>
            </a:pPr>
            <a:endParaRPr lang="en-US" dirty="0"/>
          </a:p>
          <a:p>
            <a:pPr>
              <a:lnSpc>
                <a:spcPct val="120000"/>
              </a:lnSpc>
            </a:pPr>
            <a:r>
              <a:rPr lang="en-US" dirty="0"/>
              <a:t>The design was completed under tight time constraints to ensure that project objectives were met.</a:t>
            </a:r>
          </a:p>
          <a:p>
            <a:pPr>
              <a:lnSpc>
                <a:spcPct val="120000"/>
              </a:lnSpc>
            </a:pPr>
            <a:endParaRPr lang="en-US" dirty="0"/>
          </a:p>
          <a:p>
            <a:pPr>
              <a:lnSpc>
                <a:spcPct val="120000"/>
              </a:lnSpc>
            </a:pPr>
            <a:r>
              <a:rPr lang="en-US" dirty="0"/>
              <a:t>The asset owner Mercury NZ commented on the high quality of design and lack of physical re-work as a result. </a:t>
            </a:r>
            <a:endParaRPr lang="en-NZ" dirty="0"/>
          </a:p>
        </p:txBody>
      </p:sp>
      <p:pic>
        <p:nvPicPr>
          <p:cNvPr id="5" name="Content Placeholder 4" descr="V:\02 - Promotional Material\013 - Profiles\Project Specific Profiles\Geothermal\Ngatamariki 2013\Draft\IMG_1804.JPG">
            <a:extLst>
              <a:ext uri="{FF2B5EF4-FFF2-40B4-BE49-F238E27FC236}">
                <a16:creationId xmlns:a16="http://schemas.microsoft.com/office/drawing/2014/main" id="{2C60485F-6B19-4959-9421-95054267F3A3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0992" y="1263795"/>
            <a:ext cx="3431022" cy="4573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32753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CB4D8-4427-4938-BB80-0631E5AE8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/>
              <a:t>Te Mihi Power Project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E238D2-4BE4-4CDD-9EAD-63F5BC22A4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32706"/>
            <a:ext cx="5019137" cy="4844257"/>
          </a:xfrm>
        </p:spPr>
        <p:txBody>
          <a:bodyPr/>
          <a:lstStyle/>
          <a:p>
            <a:r>
              <a:rPr lang="en-NZ" sz="3200" dirty="0"/>
              <a:t>Steamfield Process Design</a:t>
            </a:r>
          </a:p>
          <a:p>
            <a:pPr marL="0" indent="0">
              <a:buNone/>
            </a:pP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F7152D-3EC8-4C4E-B53C-86F248E4B4C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NZ" dirty="0"/>
          </a:p>
          <a:p>
            <a:endParaRPr lang="en-NZ" dirty="0"/>
          </a:p>
          <a:p>
            <a:endParaRPr lang="en-NZ" dirty="0"/>
          </a:p>
          <a:p>
            <a:endParaRPr lang="en-NZ" dirty="0"/>
          </a:p>
          <a:p>
            <a:endParaRPr lang="en-NZ" dirty="0"/>
          </a:p>
          <a:p>
            <a:endParaRPr lang="en-NZ" dirty="0"/>
          </a:p>
          <a:p>
            <a:r>
              <a:rPr lang="en-NZ" dirty="0" err="1"/>
              <a:t>Karapiti</a:t>
            </a:r>
            <a:r>
              <a:rPr lang="en-NZ" dirty="0"/>
              <a:t> Reinjection pump station detailed design</a:t>
            </a:r>
          </a:p>
          <a:p>
            <a:endParaRPr lang="en-NZ" dirty="0"/>
          </a:p>
          <a:p>
            <a:endParaRPr lang="en-NZ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E3E443-F834-404F-90AD-E796DB6286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064" y="2477294"/>
            <a:ext cx="4064000" cy="304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2EC54B4-7A01-4B4E-A870-A4963743EF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4664" y="1316492"/>
            <a:ext cx="4443927" cy="3144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1698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2B979-539A-49C3-8D9E-77F54EDECB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/>
              <a:t>2018 – It’s been a busy year..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038310-B7E7-4831-A280-A637D92A8C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81555" y="1253331"/>
            <a:ext cx="5181600" cy="4446202"/>
          </a:xfrm>
        </p:spPr>
        <p:txBody>
          <a:bodyPr/>
          <a:lstStyle/>
          <a:p>
            <a:pPr marL="0" indent="0">
              <a:buNone/>
            </a:pPr>
            <a:r>
              <a:rPr lang="en-NZ" b="1" dirty="0"/>
              <a:t>Industrial/Water</a:t>
            </a:r>
          </a:p>
          <a:p>
            <a:r>
              <a:rPr lang="en-NZ" dirty="0"/>
              <a:t>Warkworth Water Treatment Plant </a:t>
            </a:r>
          </a:p>
          <a:p>
            <a:r>
              <a:rPr lang="en-NZ" dirty="0"/>
              <a:t>Ardmore UV</a:t>
            </a:r>
          </a:p>
          <a:p>
            <a:r>
              <a:rPr lang="en-NZ" dirty="0"/>
              <a:t>Ongas Bottle Swap</a:t>
            </a:r>
          </a:p>
          <a:p>
            <a:r>
              <a:rPr lang="en-NZ" dirty="0"/>
              <a:t>Golden Bay Cement Silo 9</a:t>
            </a:r>
          </a:p>
          <a:p>
            <a:r>
              <a:rPr lang="en-AU" dirty="0"/>
              <a:t>H</a:t>
            </a:r>
            <a:r>
              <a:rPr lang="en-NZ" dirty="0" err="1"/>
              <a:t>untly</a:t>
            </a:r>
            <a:r>
              <a:rPr lang="en-NZ" dirty="0"/>
              <a:t> Power Station HSNO</a:t>
            </a:r>
          </a:p>
          <a:p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FBEC53-BADB-4DAB-B43B-1BB6EB6F2D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54548" y="1253331"/>
            <a:ext cx="4723051" cy="4351338"/>
          </a:xfrm>
        </p:spPr>
        <p:txBody>
          <a:bodyPr/>
          <a:lstStyle/>
          <a:p>
            <a:pPr marL="0" indent="0">
              <a:buNone/>
            </a:pPr>
            <a:r>
              <a:rPr lang="en-NZ" b="1" dirty="0"/>
              <a:t>Geothermal</a:t>
            </a:r>
          </a:p>
          <a:p>
            <a:r>
              <a:rPr lang="en-NZ" dirty="0"/>
              <a:t>Olkaria 1 Unit 6</a:t>
            </a:r>
          </a:p>
          <a:p>
            <a:r>
              <a:rPr lang="en-NZ" dirty="0"/>
              <a:t>Muara Laboh</a:t>
            </a:r>
          </a:p>
          <a:p>
            <a:r>
              <a:rPr lang="en-NZ" dirty="0"/>
              <a:t>Karaha</a:t>
            </a:r>
          </a:p>
          <a:p>
            <a:r>
              <a:rPr lang="en-AU" dirty="0"/>
              <a:t>I</a:t>
            </a:r>
            <a:r>
              <a:rPr lang="en-NZ" dirty="0"/>
              <a:t>IGCE Indonesia</a:t>
            </a:r>
          </a:p>
          <a:p>
            <a:pPr marL="0" indent="0">
              <a:buNone/>
            </a:pPr>
            <a:endParaRPr lang="en-NZ" dirty="0"/>
          </a:p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5723808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B10CA2BE-6547-4215-B0ED-10056C1702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9522" y="0"/>
            <a:ext cx="8172955" cy="6128787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CC3CF3B-8478-4073-A809-9C0B9F3BE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/>
              <a:t>Olkaria 1 Unit 6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5894057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FB363EE-DE09-4DB2-ADB0-230F2BCC1F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101" y="0"/>
            <a:ext cx="8156026" cy="611702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9E1847B-039B-4C54-8A2C-8B39B311A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>
                <a:solidFill>
                  <a:schemeClr val="tx1"/>
                </a:solidFill>
              </a:rPr>
              <a:t>Olkaria 1 Unit 6</a:t>
            </a:r>
            <a:endParaRPr lang="en-NZ" dirty="0">
              <a:solidFill>
                <a:schemeClr val="tx1"/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2020DE0-D8B9-433D-89D4-5B0F9F7509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8694" y="1692716"/>
            <a:ext cx="8229600" cy="4525963"/>
          </a:xfrm>
        </p:spPr>
        <p:txBody>
          <a:bodyPr/>
          <a:lstStyle/>
          <a:p>
            <a:r>
              <a:rPr lang="en-NZ" dirty="0">
                <a:solidFill>
                  <a:schemeClr val="tx1"/>
                </a:solidFill>
              </a:rPr>
              <a:t>70MW Geothermal Steamfield</a:t>
            </a:r>
          </a:p>
          <a:p>
            <a:r>
              <a:rPr lang="en-NZ" dirty="0">
                <a:solidFill>
                  <a:schemeClr val="tx1"/>
                </a:solidFill>
              </a:rPr>
              <a:t>Olkaria, Kenya</a:t>
            </a:r>
          </a:p>
          <a:p>
            <a:r>
              <a:rPr lang="en-NZ" dirty="0">
                <a:solidFill>
                  <a:schemeClr val="tx1"/>
                </a:solidFill>
              </a:rPr>
              <a:t>Owner - KenGen</a:t>
            </a:r>
          </a:p>
          <a:p>
            <a:endParaRPr lang="en-NZ" dirty="0">
              <a:solidFill>
                <a:schemeClr val="tx1"/>
              </a:solidFill>
            </a:endParaRPr>
          </a:p>
          <a:p>
            <a:endParaRPr lang="en-NZ" dirty="0">
              <a:solidFill>
                <a:schemeClr val="tx1"/>
              </a:solidFill>
            </a:endParaRPr>
          </a:p>
          <a:p>
            <a:r>
              <a:rPr lang="en-NZ" dirty="0">
                <a:solidFill>
                  <a:schemeClr val="tx1"/>
                </a:solidFill>
              </a:rPr>
              <a:t>MTL - Owners Engineer role for Steamfield</a:t>
            </a:r>
          </a:p>
          <a:p>
            <a:r>
              <a:rPr lang="en-NZ" dirty="0">
                <a:solidFill>
                  <a:schemeClr val="tx1"/>
                </a:solidFill>
              </a:rPr>
              <a:t>Working with Fichtner, Stuttgart</a:t>
            </a:r>
          </a:p>
          <a:p>
            <a:r>
              <a:rPr lang="en-NZ" dirty="0">
                <a:solidFill>
                  <a:schemeClr val="tx1"/>
                </a:solidFill>
              </a:rPr>
              <a:t>Tendering completed</a:t>
            </a:r>
          </a:p>
        </p:txBody>
      </p:sp>
    </p:spTree>
    <p:extLst>
      <p:ext uri="{BB962C8B-B14F-4D97-AF65-F5344CB8AC3E}">
        <p14:creationId xmlns:p14="http://schemas.microsoft.com/office/powerpoint/2010/main" val="34054267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3">
            <a:extLst>
              <a:ext uri="{FF2B5EF4-FFF2-40B4-BE49-F238E27FC236}">
                <a16:creationId xmlns:a16="http://schemas.microsoft.com/office/drawing/2014/main" id="{7E435274-05AC-4354-BB48-7EE38B30E62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708" y="0"/>
            <a:ext cx="8181048" cy="613578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30AF29B-2CBE-4C6F-9C7D-65E91A7E8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168" y="253191"/>
            <a:ext cx="10515600" cy="938044"/>
          </a:xfrm>
        </p:spPr>
        <p:txBody>
          <a:bodyPr>
            <a:normAutofit fontScale="90000"/>
          </a:bodyPr>
          <a:lstStyle/>
          <a:p>
            <a:pPr algn="ctr"/>
            <a:r>
              <a:rPr lang="en-AU" dirty="0"/>
              <a:t>Karaha Geothermal</a:t>
            </a:r>
            <a:br>
              <a:rPr lang="en-AU" dirty="0"/>
            </a:br>
            <a:r>
              <a:rPr lang="en-AU" dirty="0"/>
              <a:t> Steamfield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7355009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21FB183-69C9-4BCB-AC3B-8A9C9896357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510" y="0"/>
            <a:ext cx="8189140" cy="61418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5A0822D-0919-48B4-B8DB-9A1B7CB38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7280" y="0"/>
            <a:ext cx="10515600" cy="771591"/>
          </a:xfrm>
        </p:spPr>
        <p:txBody>
          <a:bodyPr/>
          <a:lstStyle/>
          <a:p>
            <a:pPr algn="ctr"/>
            <a:r>
              <a:rPr lang="en-AU" dirty="0"/>
              <a:t>Karaha Geothermal Steamfield</a:t>
            </a:r>
            <a:endParaRPr lang="en-NZ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F7072D4-8F9F-42A0-81AE-8128FD00799D}"/>
              </a:ext>
            </a:extLst>
          </p:cNvPr>
          <p:cNvSpPr txBox="1">
            <a:spLocks/>
          </p:cNvSpPr>
          <p:nvPr/>
        </p:nvSpPr>
        <p:spPr>
          <a:xfrm>
            <a:off x="2605635" y="1294727"/>
            <a:ext cx="7412304" cy="51327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dirty="0"/>
              <a:t>30MW geothermal power plant</a:t>
            </a:r>
          </a:p>
          <a:p>
            <a:r>
              <a:rPr lang="en-NZ" dirty="0"/>
              <a:t>Central Java, Indonesia</a:t>
            </a:r>
          </a:p>
          <a:p>
            <a:r>
              <a:rPr lang="en-NZ" dirty="0"/>
              <a:t>Owner - PGE</a:t>
            </a:r>
          </a:p>
          <a:p>
            <a:endParaRPr lang="en-NZ" dirty="0"/>
          </a:p>
          <a:p>
            <a:pPr marL="0" indent="0">
              <a:buFont typeface="Arial" panose="020B0604020202020204" pitchFamily="34" charset="0"/>
              <a:buNone/>
            </a:pPr>
            <a:endParaRPr lang="en-AU" dirty="0"/>
          </a:p>
          <a:p>
            <a:pPr marL="0" indent="0">
              <a:buFont typeface="Arial" panose="020B0604020202020204" pitchFamily="34" charset="0"/>
              <a:buNone/>
            </a:pPr>
            <a:endParaRPr lang="en-NZ" dirty="0"/>
          </a:p>
          <a:p>
            <a:r>
              <a:rPr lang="en-NZ" dirty="0"/>
              <a:t>MTL – detailed design of Steamfield, completed in 2016</a:t>
            </a:r>
          </a:p>
          <a:p>
            <a:r>
              <a:rPr lang="en-NZ" dirty="0"/>
              <a:t>Construction support in 2017/2018</a:t>
            </a:r>
          </a:p>
        </p:txBody>
      </p:sp>
    </p:spTree>
    <p:extLst>
      <p:ext uri="{BB962C8B-B14F-4D97-AF65-F5344CB8AC3E}">
        <p14:creationId xmlns:p14="http://schemas.microsoft.com/office/powerpoint/2010/main" val="27388502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MTL Projects\2014-01-361 Toshiba Presentation\NTA Photos\NTA Photos\130521_Ngatamariki Pad B_1813.jpg">
            <a:extLst>
              <a:ext uri="{FF2B5EF4-FFF2-40B4-BE49-F238E27FC236}">
                <a16:creationId xmlns:a16="http://schemas.microsoft.com/office/drawing/2014/main" id="{B64A0DA0-9A70-4A42-9377-6DB681F039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5230" y="0"/>
            <a:ext cx="9135483" cy="6093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DC67D6C-7D82-4106-8CD7-626A913B32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6719" y="3046648"/>
            <a:ext cx="3838996" cy="1089161"/>
          </a:xfrm>
        </p:spPr>
        <p:txBody>
          <a:bodyPr>
            <a:normAutofit/>
          </a:bodyPr>
          <a:lstStyle/>
          <a:p>
            <a:r>
              <a:rPr lang="en-AU" sz="4800" dirty="0">
                <a:solidFill>
                  <a:schemeClr val="tx1"/>
                </a:solidFill>
              </a:rPr>
              <a:t>Thank you</a:t>
            </a:r>
            <a:endParaRPr lang="en-NZ" sz="4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30898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046540"/>
      </p:ext>
    </p:extLst>
  </p:cSld>
  <p:clrMapOvr>
    <a:masterClrMapping/>
  </p:clrMapOvr>
</p:sld>
</file>

<file path=ppt/theme/theme1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TL - PowerPoint Presentation" id="{B7242A4F-55C3-42A7-855D-25D9A8276013}" vid="{3C8D324A-EA74-4658-921E-333B77243C22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TL - PowerPoint Presentation" id="{B7242A4F-55C3-42A7-855D-25D9A8276013}" vid="{0A1E57C5-17AD-44A1-AFEE-0BCD770A35FC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TL - PowerPoint Presentation" id="{B7242A4F-55C3-42A7-855D-25D9A8276013}" vid="{4009C870-A02D-4832-A2A6-8384BAC13277}"/>
    </a:ext>
  </a:extLst>
</a:theme>
</file>

<file path=ppt/theme/theme4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TL - PowerPoint Presentation" id="{B7242A4F-55C3-42A7-855D-25D9A8276013}" vid="{EE15B4A9-10E6-4587-83D9-1E6E98EFAE5F}"/>
    </a:ext>
  </a:extLst>
</a:theme>
</file>

<file path=ppt/theme/theme5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TL - PowerPoint Presentation" id="{B7242A4F-55C3-42A7-855D-25D9A8276013}" vid="{D8E4062C-4C00-4B71-80FD-1257874C3B0D}"/>
    </a:ext>
  </a:extLst>
</a:theme>
</file>

<file path=ppt/theme/theme6.xml><?xml version="1.0" encoding="utf-8"?>
<a:theme xmlns:a="http://schemas.openxmlformats.org/drawingml/2006/main" name="5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TL - PowerPoint Presentation" id="{B7242A4F-55C3-42A7-855D-25D9A8276013}" vid="{38700FB2-8B65-4C5B-9E29-BCB60E341B9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MTL - PowerPoint Presentation</Template>
  <TotalTime>53</TotalTime>
  <Words>288</Words>
  <Application>Microsoft Office PowerPoint</Application>
  <PresentationFormat>Widescreen</PresentationFormat>
  <Paragraphs>79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</vt:lpstr>
      <vt:lpstr>Calibri</vt:lpstr>
      <vt:lpstr>4_Custom Design</vt:lpstr>
      <vt:lpstr>Custom Design</vt:lpstr>
      <vt:lpstr>1_Custom Design</vt:lpstr>
      <vt:lpstr>2_Custom Design</vt:lpstr>
      <vt:lpstr>3_Custom Design</vt:lpstr>
      <vt:lpstr>5_Custom Design</vt:lpstr>
      <vt:lpstr>PowerPoint Presentation</vt:lpstr>
      <vt:lpstr>MTL Geothermal Update</vt:lpstr>
      <vt:lpstr>MTL Renewable Power Project Design Specialists</vt:lpstr>
      <vt:lpstr>MTL Overview 2018</vt:lpstr>
      <vt:lpstr>MTL Core Industries</vt:lpstr>
      <vt:lpstr>MTL Core Industries</vt:lpstr>
      <vt:lpstr>MTL Consulting Engineers Specialist Fields</vt:lpstr>
      <vt:lpstr>PowerPoint Presentation</vt:lpstr>
      <vt:lpstr>Ngatamariki Steamfield Design</vt:lpstr>
      <vt:lpstr>Ngatamariki Steamfield</vt:lpstr>
      <vt:lpstr>Te Mihi Power Project</vt:lpstr>
      <vt:lpstr>2018 – It’s been a busy year..</vt:lpstr>
      <vt:lpstr>Olkaria 1 Unit 6</vt:lpstr>
      <vt:lpstr>Olkaria 1 Unit 6</vt:lpstr>
      <vt:lpstr>Karaha Geothermal  Steamfield</vt:lpstr>
      <vt:lpstr>Karaha Geothermal Steamfield</vt:lpstr>
      <vt:lpstr>Thank you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Pamela Gow</dc:creator>
  <cp:lastModifiedBy>Pamela Gow</cp:lastModifiedBy>
  <cp:revision>6</cp:revision>
  <dcterms:created xsi:type="dcterms:W3CDTF">2018-11-07T19:54:01Z</dcterms:created>
  <dcterms:modified xsi:type="dcterms:W3CDTF">2018-11-07T20:47:22Z</dcterms:modified>
</cp:coreProperties>
</file>