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5" r:id="rId7"/>
    <p:sldId id="259" r:id="rId8"/>
    <p:sldId id="264" r:id="rId9"/>
    <p:sldId id="269" r:id="rId10"/>
    <p:sldId id="260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723"/>
    <a:srgbClr val="0A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24"/>
    <p:restoredTop sz="94668"/>
  </p:normalViewPr>
  <p:slideViewPr>
    <p:cSldViewPr snapToGrid="0" snapToObjects="1">
      <p:cViewPr varScale="1">
        <p:scale>
          <a:sx n="87" d="100"/>
          <a:sy n="87" d="100"/>
        </p:scale>
        <p:origin x="7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439B3-883F-3B4B-AFA8-74260E3D586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A1701-986D-F84D-89A7-71F962AB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9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03402" y="2597203"/>
            <a:ext cx="8985196" cy="1358434"/>
          </a:xfrm>
        </p:spPr>
        <p:txBody>
          <a:bodyPr anchor="ctr">
            <a:normAutofit/>
          </a:bodyPr>
          <a:lstStyle>
            <a:lvl1pPr algn="ctr">
              <a:defRPr sz="5000" b="1" i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defRPr>
            </a:lvl1pPr>
          </a:lstStyle>
          <a:p>
            <a:r>
              <a:rPr lang="en-US" dirty="0"/>
              <a:t>Presentation Heading on Two Lines Maximum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3402" y="4237871"/>
            <a:ext cx="8985196" cy="55094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400" b="1" i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Plus a one line sub 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603402" y="5658136"/>
            <a:ext cx="8985196" cy="381514"/>
          </a:xfrm>
        </p:spPr>
        <p:txBody>
          <a:bodyPr>
            <a:normAutofit/>
          </a:bodyPr>
          <a:lstStyle>
            <a:lvl1pPr marL="0" indent="0" algn="ctr">
              <a:buNone/>
              <a:defRPr sz="2400" b="1" i="0">
                <a:solidFill>
                  <a:srgbClr val="FF8723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lvl="0"/>
            <a:r>
              <a:rPr lang="en-US" b="1" i="0" dirty="0">
                <a:latin typeface="Proxima Nova" charset="0"/>
                <a:ea typeface="Proxima Nova" charset="0"/>
                <a:cs typeface="Proxima Nova" charset="0"/>
              </a:rPr>
              <a:t>Date  /  Presenter or Author</a:t>
            </a:r>
            <a:endParaRPr lang="en-US" dirty="0"/>
          </a:p>
        </p:txBody>
      </p:sp>
      <p:sp>
        <p:nvSpPr>
          <p:cNvPr id="10" name="L-Shape 9"/>
          <p:cNvSpPr/>
          <p:nvPr userDrawn="1"/>
        </p:nvSpPr>
        <p:spPr>
          <a:xfrm>
            <a:off x="1078076" y="4631353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1" name="L-Shape 10"/>
          <p:cNvSpPr/>
          <p:nvPr userDrawn="1"/>
        </p:nvSpPr>
        <p:spPr>
          <a:xfrm rot="10800000">
            <a:off x="10592776" y="2099180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5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3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240213" y="2087744"/>
            <a:ext cx="7416800" cy="402174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1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240213" y="2087744"/>
            <a:ext cx="7416800" cy="4021743"/>
          </a:xfrm>
        </p:spPr>
        <p:txBody>
          <a:bodyPr lIns="0" tIns="0" rIns="0" bIns="0" numCol="2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Two column text box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157735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240213" y="2087744"/>
            <a:ext cx="7416800" cy="4021743"/>
          </a:xfrm>
        </p:spPr>
        <p:txBody>
          <a:bodyPr lIns="0" tIns="0" rIns="0" bIns="0">
            <a:normAutofit/>
          </a:bodyPr>
          <a:lstStyle>
            <a:lvl1pPr marL="0" marR="0" indent="-2880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Blip>
                <a:blip r:embed="rId3"/>
              </a:buBlip>
              <a:tabLst/>
              <a:defRPr sz="2400" baseline="0">
                <a:solidFill>
                  <a:schemeClr val="tx1"/>
                </a:solidFill>
              </a:defRPr>
            </a:lvl1pPr>
            <a:lvl2pPr marL="648000" indent="-288000">
              <a:buFontTx/>
              <a:buBlip>
                <a:blip r:embed="rId3"/>
              </a:buBlip>
              <a:tabLst/>
              <a:defRPr sz="2400">
                <a:solidFill>
                  <a:schemeClr val="tx1"/>
                </a:solidFill>
              </a:defRPr>
            </a:lvl2pPr>
            <a:lvl3pPr marL="1008000" indent="-288000">
              <a:buFontTx/>
              <a:buBlip>
                <a:blip r:embed="rId3"/>
              </a:buBlip>
              <a:defRPr sz="2400">
                <a:solidFill>
                  <a:schemeClr val="tx1"/>
                </a:solidFill>
              </a:defRPr>
            </a:lvl3pPr>
            <a:lvl4pPr marL="1368000" indent="-288000">
              <a:buFontTx/>
              <a:buBlip>
                <a:blip r:embed="rId3"/>
              </a:buBlip>
              <a:defRPr sz="2400">
                <a:solidFill>
                  <a:schemeClr val="tx1"/>
                </a:solidFill>
              </a:defRPr>
            </a:lvl4pPr>
            <a:lvl5pPr marL="1728000" indent="-288000">
              <a:buFontTx/>
              <a:buBlip>
                <a:blip r:embed="rId3"/>
              </a:buBlip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153383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4271921" y="1439863"/>
            <a:ext cx="7385092" cy="46942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Rectangle 7"/>
          <p:cNvSpPr/>
          <p:nvPr userDrawn="1"/>
        </p:nvSpPr>
        <p:spPr>
          <a:xfrm>
            <a:off x="1" y="0"/>
            <a:ext cx="4748683" cy="6858000"/>
          </a:xfrm>
          <a:custGeom>
            <a:avLst/>
            <a:gdLst>
              <a:gd name="connsiteX0" fmla="*/ 0 w 980388"/>
              <a:gd name="connsiteY0" fmla="*/ 0 h 6858000"/>
              <a:gd name="connsiteX1" fmla="*/ 980388 w 980388"/>
              <a:gd name="connsiteY1" fmla="*/ 0 h 6858000"/>
              <a:gd name="connsiteX2" fmla="*/ 980388 w 980388"/>
              <a:gd name="connsiteY2" fmla="*/ 6858000 h 6858000"/>
              <a:gd name="connsiteX3" fmla="*/ 0 w 980388"/>
              <a:gd name="connsiteY3" fmla="*/ 6858000 h 6858000"/>
              <a:gd name="connsiteX4" fmla="*/ 0 w 980388"/>
              <a:gd name="connsiteY4" fmla="*/ 0 h 6858000"/>
              <a:gd name="connsiteX0" fmla="*/ 0 w 4769963"/>
              <a:gd name="connsiteY0" fmla="*/ 0 h 6858000"/>
              <a:gd name="connsiteX1" fmla="*/ 4769963 w 4769963"/>
              <a:gd name="connsiteY1" fmla="*/ 9427 h 6858000"/>
              <a:gd name="connsiteX2" fmla="*/ 980388 w 4769963"/>
              <a:gd name="connsiteY2" fmla="*/ 6858000 h 6858000"/>
              <a:gd name="connsiteX3" fmla="*/ 0 w 4769963"/>
              <a:gd name="connsiteY3" fmla="*/ 6858000 h 6858000"/>
              <a:gd name="connsiteX4" fmla="*/ 0 w 4769963"/>
              <a:gd name="connsiteY4" fmla="*/ 0 h 6858000"/>
              <a:gd name="connsiteX0" fmla="*/ 0 w 5241304"/>
              <a:gd name="connsiteY0" fmla="*/ 9427 h 6867427"/>
              <a:gd name="connsiteX1" fmla="*/ 5241304 w 5241304"/>
              <a:gd name="connsiteY1" fmla="*/ 0 h 6867427"/>
              <a:gd name="connsiteX2" fmla="*/ 980388 w 5241304"/>
              <a:gd name="connsiteY2" fmla="*/ 6867427 h 6867427"/>
              <a:gd name="connsiteX3" fmla="*/ 0 w 5241304"/>
              <a:gd name="connsiteY3" fmla="*/ 6867427 h 6867427"/>
              <a:gd name="connsiteX4" fmla="*/ 0 w 5241304"/>
              <a:gd name="connsiteY4" fmla="*/ 9427 h 6867427"/>
              <a:gd name="connsiteX0" fmla="*/ 0 w 3789576"/>
              <a:gd name="connsiteY0" fmla="*/ 0 h 6858000"/>
              <a:gd name="connsiteX1" fmla="*/ 3789576 w 3789576"/>
              <a:gd name="connsiteY1" fmla="*/ 56561 h 6858000"/>
              <a:gd name="connsiteX2" fmla="*/ 980388 w 3789576"/>
              <a:gd name="connsiteY2" fmla="*/ 6858000 h 6858000"/>
              <a:gd name="connsiteX3" fmla="*/ 0 w 3789576"/>
              <a:gd name="connsiteY3" fmla="*/ 6858000 h 6858000"/>
              <a:gd name="connsiteX4" fmla="*/ 0 w 3789576"/>
              <a:gd name="connsiteY4" fmla="*/ 0 h 6858000"/>
              <a:gd name="connsiteX0" fmla="*/ 0 w 4213783"/>
              <a:gd name="connsiteY0" fmla="*/ 0 h 6858000"/>
              <a:gd name="connsiteX1" fmla="*/ 4213783 w 4213783"/>
              <a:gd name="connsiteY1" fmla="*/ 18854 h 6858000"/>
              <a:gd name="connsiteX2" fmla="*/ 980388 w 4213783"/>
              <a:gd name="connsiteY2" fmla="*/ 6858000 h 6858000"/>
              <a:gd name="connsiteX3" fmla="*/ 0 w 4213783"/>
              <a:gd name="connsiteY3" fmla="*/ 6858000 h 6858000"/>
              <a:gd name="connsiteX4" fmla="*/ 0 w 4213783"/>
              <a:gd name="connsiteY4" fmla="*/ 0 h 6858000"/>
              <a:gd name="connsiteX0" fmla="*/ 0 w 4732257"/>
              <a:gd name="connsiteY0" fmla="*/ 0 h 6858000"/>
              <a:gd name="connsiteX1" fmla="*/ 4732257 w 4732257"/>
              <a:gd name="connsiteY1" fmla="*/ 28281 h 6858000"/>
              <a:gd name="connsiteX2" fmla="*/ 980388 w 4732257"/>
              <a:gd name="connsiteY2" fmla="*/ 6858000 h 6858000"/>
              <a:gd name="connsiteX3" fmla="*/ 0 w 4732257"/>
              <a:gd name="connsiteY3" fmla="*/ 6858000 h 6858000"/>
              <a:gd name="connsiteX4" fmla="*/ 0 w 4732257"/>
              <a:gd name="connsiteY4" fmla="*/ 0 h 6858000"/>
              <a:gd name="connsiteX0" fmla="*/ 0 w 4748683"/>
              <a:gd name="connsiteY0" fmla="*/ 0 h 6858000"/>
              <a:gd name="connsiteX1" fmla="*/ 4748683 w 4748683"/>
              <a:gd name="connsiteY1" fmla="*/ 904 h 6858000"/>
              <a:gd name="connsiteX2" fmla="*/ 980388 w 4748683"/>
              <a:gd name="connsiteY2" fmla="*/ 6858000 h 6858000"/>
              <a:gd name="connsiteX3" fmla="*/ 0 w 4748683"/>
              <a:gd name="connsiteY3" fmla="*/ 6858000 h 6858000"/>
              <a:gd name="connsiteX4" fmla="*/ 0 w 474868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683" h="6858000">
                <a:moveTo>
                  <a:pt x="0" y="0"/>
                </a:moveTo>
                <a:lnTo>
                  <a:pt x="4748683" y="904"/>
                </a:lnTo>
                <a:lnTo>
                  <a:pt x="98038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A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/>
          <p:cNvSpPr/>
          <p:nvPr userDrawn="1"/>
        </p:nvSpPr>
        <p:spPr>
          <a:xfrm>
            <a:off x="0" y="5462649"/>
            <a:ext cx="765958" cy="1395351"/>
          </a:xfrm>
          <a:custGeom>
            <a:avLst/>
            <a:gdLst>
              <a:gd name="connsiteX0" fmla="*/ 0 w 765958"/>
              <a:gd name="connsiteY0" fmla="*/ 0 h 1395351"/>
              <a:gd name="connsiteX1" fmla="*/ 765958 w 765958"/>
              <a:gd name="connsiteY1" fmla="*/ 0 h 1395351"/>
              <a:gd name="connsiteX2" fmla="*/ 765958 w 765958"/>
              <a:gd name="connsiteY2" fmla="*/ 1395351 h 1395351"/>
              <a:gd name="connsiteX3" fmla="*/ 0 w 765958"/>
              <a:gd name="connsiteY3" fmla="*/ 1395351 h 1395351"/>
              <a:gd name="connsiteX4" fmla="*/ 0 w 765958"/>
              <a:gd name="connsiteY4" fmla="*/ 0 h 1395351"/>
              <a:gd name="connsiteX0" fmla="*/ 0 w 765958"/>
              <a:gd name="connsiteY0" fmla="*/ 0 h 1395351"/>
              <a:gd name="connsiteX1" fmla="*/ 765958 w 765958"/>
              <a:gd name="connsiteY1" fmla="*/ 1395351 h 1395351"/>
              <a:gd name="connsiteX2" fmla="*/ 0 w 765958"/>
              <a:gd name="connsiteY2" fmla="*/ 1395351 h 1395351"/>
              <a:gd name="connsiteX3" fmla="*/ 0 w 765958"/>
              <a:gd name="connsiteY3" fmla="*/ 0 h 139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58" h="1395351">
                <a:moveTo>
                  <a:pt x="0" y="0"/>
                </a:moveTo>
                <a:lnTo>
                  <a:pt x="765958" y="1395351"/>
                </a:lnTo>
                <a:lnTo>
                  <a:pt x="0" y="1395351"/>
                </a:lnTo>
                <a:lnTo>
                  <a:pt x="0" y="0"/>
                </a:lnTo>
                <a:close/>
              </a:path>
            </a:pathLst>
          </a:cu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3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66568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245499" y="717359"/>
            <a:ext cx="7550543" cy="674471"/>
          </a:xfrm>
        </p:spPr>
        <p:txBody>
          <a:bodyPr lIns="0" tIns="0" rIns="0" bIns="0" anchor="t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rgbClr val="0A222E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</a:t>
            </a:r>
            <a:br>
              <a:rPr lang="en-US" dirty="0"/>
            </a:br>
            <a:r>
              <a:rPr lang="en-US" dirty="0"/>
              <a:t>TWO LINES MAX</a:t>
            </a:r>
          </a:p>
        </p:txBody>
      </p:sp>
      <p:sp>
        <p:nvSpPr>
          <p:cNvPr id="5" name="Rectangle 9"/>
          <p:cNvSpPr/>
          <p:nvPr userDrawn="1"/>
        </p:nvSpPr>
        <p:spPr>
          <a:xfrm>
            <a:off x="0" y="5462649"/>
            <a:ext cx="765958" cy="1395351"/>
          </a:xfrm>
          <a:custGeom>
            <a:avLst/>
            <a:gdLst>
              <a:gd name="connsiteX0" fmla="*/ 0 w 765958"/>
              <a:gd name="connsiteY0" fmla="*/ 0 h 1395351"/>
              <a:gd name="connsiteX1" fmla="*/ 765958 w 765958"/>
              <a:gd name="connsiteY1" fmla="*/ 0 h 1395351"/>
              <a:gd name="connsiteX2" fmla="*/ 765958 w 765958"/>
              <a:gd name="connsiteY2" fmla="*/ 1395351 h 1395351"/>
              <a:gd name="connsiteX3" fmla="*/ 0 w 765958"/>
              <a:gd name="connsiteY3" fmla="*/ 1395351 h 1395351"/>
              <a:gd name="connsiteX4" fmla="*/ 0 w 765958"/>
              <a:gd name="connsiteY4" fmla="*/ 0 h 1395351"/>
              <a:gd name="connsiteX0" fmla="*/ 0 w 765958"/>
              <a:gd name="connsiteY0" fmla="*/ 0 h 1395351"/>
              <a:gd name="connsiteX1" fmla="*/ 765958 w 765958"/>
              <a:gd name="connsiteY1" fmla="*/ 1395351 h 1395351"/>
              <a:gd name="connsiteX2" fmla="*/ 0 w 765958"/>
              <a:gd name="connsiteY2" fmla="*/ 1395351 h 1395351"/>
              <a:gd name="connsiteX3" fmla="*/ 0 w 765958"/>
              <a:gd name="connsiteY3" fmla="*/ 0 h 139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58" h="1395351">
                <a:moveTo>
                  <a:pt x="0" y="0"/>
                </a:moveTo>
                <a:lnTo>
                  <a:pt x="765958" y="1395351"/>
                </a:lnTo>
                <a:lnTo>
                  <a:pt x="0" y="1395351"/>
                </a:lnTo>
                <a:lnTo>
                  <a:pt x="0" y="0"/>
                </a:lnTo>
                <a:close/>
              </a:path>
            </a:pathLst>
          </a:cu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483408" y="683999"/>
            <a:ext cx="565100" cy="738001"/>
          </a:xfrm>
          <a:prstGeom prst="parallelogram">
            <a:avLst>
              <a:gd name="adj" fmla="val 751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1246188" y="1835524"/>
            <a:ext cx="4913312" cy="4325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2"/>
          </p:nvPr>
        </p:nvSpPr>
        <p:spPr>
          <a:xfrm>
            <a:off x="6743939" y="1833496"/>
            <a:ext cx="4913312" cy="4327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41494" y="2160573"/>
            <a:ext cx="962952" cy="0"/>
          </a:xfrm>
          <a:prstGeom prst="line">
            <a:avLst/>
          </a:prstGeom>
          <a:ln w="76200">
            <a:solidFill>
              <a:srgbClr val="FF8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27851" y="2487651"/>
            <a:ext cx="2711450" cy="11052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buNone/>
              <a:defRPr sz="2400" b="1" i="0" baseline="0">
                <a:solidFill>
                  <a:schemeClr val="bg1"/>
                </a:solidFill>
                <a:latin typeface="Proxima Nova Semibold" charset="0"/>
                <a:ea typeface="Proxima Nova Semibold" charset="0"/>
                <a:cs typeface="Proxima Nova Semibold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Sub heading if applicable. Three lines max.</a:t>
            </a:r>
          </a:p>
        </p:txBody>
      </p:sp>
      <p:sp>
        <p:nvSpPr>
          <p:cNvPr id="28" name="SmartArt Placeholder 27"/>
          <p:cNvSpPr>
            <a:spLocks noGrp="1"/>
          </p:cNvSpPr>
          <p:nvPr>
            <p:ph type="dgm" sz="quarter" idx="13"/>
          </p:nvPr>
        </p:nvSpPr>
        <p:spPr>
          <a:xfrm>
            <a:off x="4029075" y="1595438"/>
            <a:ext cx="7627938" cy="4379912"/>
          </a:xfrm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49585" y="742950"/>
            <a:ext cx="3172752" cy="1090546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3000"/>
              </a:lnSpc>
              <a:defRPr sz="3000" b="1" i="0" spc="15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SLIDE HEADING THREE LINES MAX</a:t>
            </a:r>
          </a:p>
        </p:txBody>
      </p:sp>
    </p:spTree>
    <p:extLst>
      <p:ext uri="{BB962C8B-B14F-4D97-AF65-F5344CB8AC3E}">
        <p14:creationId xmlns:p14="http://schemas.microsoft.com/office/powerpoint/2010/main" val="1825213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Slid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>
            <a:off x="3198189" y="4178559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10800000">
            <a:off x="8472663" y="2479505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637541" y="3159953"/>
            <a:ext cx="4923832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000" b="1" i="0" dirty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rPr>
              <a:t>Welcome.</a:t>
            </a:r>
          </a:p>
        </p:txBody>
      </p:sp>
    </p:spTree>
    <p:extLst>
      <p:ext uri="{BB962C8B-B14F-4D97-AF65-F5344CB8AC3E}">
        <p14:creationId xmlns:p14="http://schemas.microsoft.com/office/powerpoint/2010/main" val="201815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Pag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>
            <a:off x="1078076" y="4631353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10800000">
            <a:off x="10592776" y="2099180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603402" y="2630863"/>
            <a:ext cx="8985196" cy="1980646"/>
          </a:xfrm>
        </p:spPr>
        <p:txBody>
          <a:bodyPr anchor="ctr">
            <a:normAutofit/>
          </a:bodyPr>
          <a:lstStyle>
            <a:lvl1pPr algn="ctr">
              <a:defRPr sz="5000" b="1" i="0" baseline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8664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solidFill>
          <a:srgbClr val="0A2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3"/>
          <p:cNvSpPr/>
          <p:nvPr userDrawn="1"/>
        </p:nvSpPr>
        <p:spPr>
          <a:xfrm>
            <a:off x="3198189" y="4178559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" name="L-Shape 4"/>
          <p:cNvSpPr/>
          <p:nvPr userDrawn="1"/>
        </p:nvSpPr>
        <p:spPr>
          <a:xfrm rot="10800000">
            <a:off x="8472663" y="2479505"/>
            <a:ext cx="531682" cy="531682"/>
          </a:xfrm>
          <a:prstGeom prst="corner">
            <a:avLst>
              <a:gd name="adj1" fmla="val 33263"/>
              <a:gd name="adj2" fmla="val 33682"/>
            </a:avLst>
          </a:pr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1257"/>
            <a:ext cx="2547391" cy="800926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637541" y="3011187"/>
            <a:ext cx="4923832" cy="123276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5000" b="0" i="0" baseline="0">
                <a:solidFill>
                  <a:schemeClr val="bg1"/>
                </a:solidFill>
                <a:latin typeface="Proxima Nova Black" charset="0"/>
                <a:ea typeface="Proxima Nova Black" charset="0"/>
                <a:cs typeface="Proxima Nova Black" charset="0"/>
              </a:defRPr>
            </a:lvl1pPr>
          </a:lstStyle>
          <a:p>
            <a:pPr lvl="0"/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92996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5542" y="1825625"/>
            <a:ext cx="5667796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95242" y="6290750"/>
            <a:ext cx="9262009" cy="27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 defTabSz="360000">
              <a:tabLst>
                <a:tab pos="360000" algn="l"/>
              </a:tabLst>
              <a:defRPr sz="1600" b="1" i="0">
                <a:solidFill>
                  <a:schemeClr val="tx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marL="285750" indent="-285750" algn="r">
              <a:buSzPct val="150000"/>
              <a:buFontTx/>
              <a:buBlip>
                <a:blip r:embed="rId1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4748683" cy="6858000"/>
          </a:xfrm>
          <a:custGeom>
            <a:avLst/>
            <a:gdLst>
              <a:gd name="connsiteX0" fmla="*/ 0 w 980388"/>
              <a:gd name="connsiteY0" fmla="*/ 0 h 6858000"/>
              <a:gd name="connsiteX1" fmla="*/ 980388 w 980388"/>
              <a:gd name="connsiteY1" fmla="*/ 0 h 6858000"/>
              <a:gd name="connsiteX2" fmla="*/ 980388 w 980388"/>
              <a:gd name="connsiteY2" fmla="*/ 6858000 h 6858000"/>
              <a:gd name="connsiteX3" fmla="*/ 0 w 980388"/>
              <a:gd name="connsiteY3" fmla="*/ 6858000 h 6858000"/>
              <a:gd name="connsiteX4" fmla="*/ 0 w 980388"/>
              <a:gd name="connsiteY4" fmla="*/ 0 h 6858000"/>
              <a:gd name="connsiteX0" fmla="*/ 0 w 4769963"/>
              <a:gd name="connsiteY0" fmla="*/ 0 h 6858000"/>
              <a:gd name="connsiteX1" fmla="*/ 4769963 w 4769963"/>
              <a:gd name="connsiteY1" fmla="*/ 9427 h 6858000"/>
              <a:gd name="connsiteX2" fmla="*/ 980388 w 4769963"/>
              <a:gd name="connsiteY2" fmla="*/ 6858000 h 6858000"/>
              <a:gd name="connsiteX3" fmla="*/ 0 w 4769963"/>
              <a:gd name="connsiteY3" fmla="*/ 6858000 h 6858000"/>
              <a:gd name="connsiteX4" fmla="*/ 0 w 4769963"/>
              <a:gd name="connsiteY4" fmla="*/ 0 h 6858000"/>
              <a:gd name="connsiteX0" fmla="*/ 0 w 5241304"/>
              <a:gd name="connsiteY0" fmla="*/ 9427 h 6867427"/>
              <a:gd name="connsiteX1" fmla="*/ 5241304 w 5241304"/>
              <a:gd name="connsiteY1" fmla="*/ 0 h 6867427"/>
              <a:gd name="connsiteX2" fmla="*/ 980388 w 5241304"/>
              <a:gd name="connsiteY2" fmla="*/ 6867427 h 6867427"/>
              <a:gd name="connsiteX3" fmla="*/ 0 w 5241304"/>
              <a:gd name="connsiteY3" fmla="*/ 6867427 h 6867427"/>
              <a:gd name="connsiteX4" fmla="*/ 0 w 5241304"/>
              <a:gd name="connsiteY4" fmla="*/ 9427 h 6867427"/>
              <a:gd name="connsiteX0" fmla="*/ 0 w 3789576"/>
              <a:gd name="connsiteY0" fmla="*/ 0 h 6858000"/>
              <a:gd name="connsiteX1" fmla="*/ 3789576 w 3789576"/>
              <a:gd name="connsiteY1" fmla="*/ 56561 h 6858000"/>
              <a:gd name="connsiteX2" fmla="*/ 980388 w 3789576"/>
              <a:gd name="connsiteY2" fmla="*/ 6858000 h 6858000"/>
              <a:gd name="connsiteX3" fmla="*/ 0 w 3789576"/>
              <a:gd name="connsiteY3" fmla="*/ 6858000 h 6858000"/>
              <a:gd name="connsiteX4" fmla="*/ 0 w 3789576"/>
              <a:gd name="connsiteY4" fmla="*/ 0 h 6858000"/>
              <a:gd name="connsiteX0" fmla="*/ 0 w 4213783"/>
              <a:gd name="connsiteY0" fmla="*/ 0 h 6858000"/>
              <a:gd name="connsiteX1" fmla="*/ 4213783 w 4213783"/>
              <a:gd name="connsiteY1" fmla="*/ 18854 h 6858000"/>
              <a:gd name="connsiteX2" fmla="*/ 980388 w 4213783"/>
              <a:gd name="connsiteY2" fmla="*/ 6858000 h 6858000"/>
              <a:gd name="connsiteX3" fmla="*/ 0 w 4213783"/>
              <a:gd name="connsiteY3" fmla="*/ 6858000 h 6858000"/>
              <a:gd name="connsiteX4" fmla="*/ 0 w 4213783"/>
              <a:gd name="connsiteY4" fmla="*/ 0 h 6858000"/>
              <a:gd name="connsiteX0" fmla="*/ 0 w 4732257"/>
              <a:gd name="connsiteY0" fmla="*/ 0 h 6858000"/>
              <a:gd name="connsiteX1" fmla="*/ 4732257 w 4732257"/>
              <a:gd name="connsiteY1" fmla="*/ 28281 h 6858000"/>
              <a:gd name="connsiteX2" fmla="*/ 980388 w 4732257"/>
              <a:gd name="connsiteY2" fmla="*/ 6858000 h 6858000"/>
              <a:gd name="connsiteX3" fmla="*/ 0 w 4732257"/>
              <a:gd name="connsiteY3" fmla="*/ 6858000 h 6858000"/>
              <a:gd name="connsiteX4" fmla="*/ 0 w 4732257"/>
              <a:gd name="connsiteY4" fmla="*/ 0 h 6858000"/>
              <a:gd name="connsiteX0" fmla="*/ 0 w 4748683"/>
              <a:gd name="connsiteY0" fmla="*/ 0 h 6858000"/>
              <a:gd name="connsiteX1" fmla="*/ 4748683 w 4748683"/>
              <a:gd name="connsiteY1" fmla="*/ 904 h 6858000"/>
              <a:gd name="connsiteX2" fmla="*/ 980388 w 4748683"/>
              <a:gd name="connsiteY2" fmla="*/ 6858000 h 6858000"/>
              <a:gd name="connsiteX3" fmla="*/ 0 w 4748683"/>
              <a:gd name="connsiteY3" fmla="*/ 6858000 h 6858000"/>
              <a:gd name="connsiteX4" fmla="*/ 0 w 474868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683" h="6858000">
                <a:moveTo>
                  <a:pt x="0" y="0"/>
                </a:moveTo>
                <a:lnTo>
                  <a:pt x="4748683" y="904"/>
                </a:lnTo>
                <a:lnTo>
                  <a:pt x="98038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A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5462649"/>
            <a:ext cx="765958" cy="1395351"/>
          </a:xfrm>
          <a:custGeom>
            <a:avLst/>
            <a:gdLst>
              <a:gd name="connsiteX0" fmla="*/ 0 w 765958"/>
              <a:gd name="connsiteY0" fmla="*/ 0 h 1395351"/>
              <a:gd name="connsiteX1" fmla="*/ 765958 w 765958"/>
              <a:gd name="connsiteY1" fmla="*/ 0 h 1395351"/>
              <a:gd name="connsiteX2" fmla="*/ 765958 w 765958"/>
              <a:gd name="connsiteY2" fmla="*/ 1395351 h 1395351"/>
              <a:gd name="connsiteX3" fmla="*/ 0 w 765958"/>
              <a:gd name="connsiteY3" fmla="*/ 1395351 h 1395351"/>
              <a:gd name="connsiteX4" fmla="*/ 0 w 765958"/>
              <a:gd name="connsiteY4" fmla="*/ 0 h 1395351"/>
              <a:gd name="connsiteX0" fmla="*/ 0 w 765958"/>
              <a:gd name="connsiteY0" fmla="*/ 0 h 1395351"/>
              <a:gd name="connsiteX1" fmla="*/ 765958 w 765958"/>
              <a:gd name="connsiteY1" fmla="*/ 1395351 h 1395351"/>
              <a:gd name="connsiteX2" fmla="*/ 0 w 765958"/>
              <a:gd name="connsiteY2" fmla="*/ 1395351 h 1395351"/>
              <a:gd name="connsiteX3" fmla="*/ 0 w 765958"/>
              <a:gd name="connsiteY3" fmla="*/ 0 h 139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58" h="1395351">
                <a:moveTo>
                  <a:pt x="0" y="0"/>
                </a:moveTo>
                <a:lnTo>
                  <a:pt x="765958" y="1395351"/>
                </a:lnTo>
                <a:lnTo>
                  <a:pt x="0" y="1395351"/>
                </a:lnTo>
                <a:lnTo>
                  <a:pt x="0" y="0"/>
                </a:lnTo>
                <a:close/>
              </a:path>
            </a:pathLst>
          </a:custGeom>
          <a:solidFill>
            <a:srgbClr val="FF8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109" y="344432"/>
            <a:ext cx="2543814" cy="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7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63" r:id="rId4"/>
    <p:sldLayoutId id="2147483651" r:id="rId5"/>
    <p:sldLayoutId id="2147483664" r:id="rId6"/>
    <p:sldLayoutId id="2147483665" r:id="rId7"/>
    <p:sldLayoutId id="2147483661" r:id="rId8"/>
    <p:sldLayoutId id="2147483660" r:id="rId9"/>
    <p:sldLayoutId id="2147483662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1pPr>
    </p:titleStyle>
    <p:bodyStyle>
      <a:lvl1pPr marL="0" indent="0" algn="l" defTabSz="914400" rtl="0" eaLnBrk="1" latinLnBrk="0" hangingPunct="1">
        <a:lnSpc>
          <a:spcPts val="2800"/>
        </a:lnSpc>
        <a:spcBef>
          <a:spcPts val="10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1pPr>
      <a:lvl2pPr marL="4572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2pPr>
      <a:lvl3pPr marL="9144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3pPr>
      <a:lvl4pPr marL="13716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4pPr>
      <a:lvl5pPr marL="1828800" indent="0" algn="l" defTabSz="914400" rtl="0" eaLnBrk="1" latinLnBrk="0" hangingPunct="1">
        <a:lnSpc>
          <a:spcPts val="2800"/>
        </a:lnSpc>
        <a:spcBef>
          <a:spcPts val="500"/>
        </a:spcBef>
        <a:spcAft>
          <a:spcPts val="600"/>
        </a:spcAft>
        <a:buFont typeface="Arial"/>
        <a:buNone/>
        <a:defRPr sz="240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Mitchell Daysh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to NZ Geothermal Workshop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Noel Kortright</a:t>
            </a:r>
          </a:p>
        </p:txBody>
      </p:sp>
    </p:spTree>
    <p:extLst>
      <p:ext uri="{BB962C8B-B14F-4D97-AF65-F5344CB8AC3E}">
        <p14:creationId xmlns:p14="http://schemas.microsoft.com/office/powerpoint/2010/main" val="41678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2F8C5B-6584-4175-BC57-0645DC57CB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F0DE2-71FE-489F-979D-A54CFA084A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/>
              <a:t>Mitchell Daysh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50168-BE95-4EE6-BFAA-E4F48E7189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6559" y="2087744"/>
            <a:ext cx="7660454" cy="4021743"/>
          </a:xfrm>
        </p:spPr>
        <p:txBody>
          <a:bodyPr/>
          <a:lstStyle/>
          <a:p>
            <a:pPr marL="361950" indent="-361950" defTabSz="630238"/>
            <a:r>
              <a:rPr lang="en-NZ" dirty="0"/>
              <a:t>Formed in October 2016 through the merger of two long established and well respected consulting companies.</a:t>
            </a:r>
          </a:p>
          <a:p>
            <a:pPr marL="361950" indent="-361950" defTabSz="630238"/>
            <a:r>
              <a:rPr lang="en-NZ" dirty="0"/>
              <a:t>Over 25 senior practitioners located in 7 offices around NZ.</a:t>
            </a:r>
          </a:p>
          <a:p>
            <a:pPr marL="361950" indent="-361950" defTabSz="630238"/>
            <a:r>
              <a:rPr lang="en-NZ" dirty="0"/>
              <a:t>Considerable expertise in renewable energy projects.</a:t>
            </a:r>
          </a:p>
          <a:p>
            <a:pPr marL="361950" indent="-361950" defTabSz="630238"/>
            <a:r>
              <a:rPr lang="en-NZ" dirty="0"/>
              <a:t>Extensive experience in geothermal, including  allocation policy, project feasibility, environmental assessments and permitting in NZ, Asia and Pacific over 25 years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F46A2-5BD3-4CEE-BCB9-F1ECC128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ABOUT US</a:t>
            </a:r>
          </a:p>
        </p:txBody>
      </p:sp>
    </p:spTree>
    <p:extLst>
      <p:ext uri="{BB962C8B-B14F-4D97-AF65-F5344CB8AC3E}">
        <p14:creationId xmlns:p14="http://schemas.microsoft.com/office/powerpoint/2010/main" val="3281751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2F8C5B-6584-4175-BC57-0645DC57CB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F0DE2-71FE-489F-979D-A54CFA084A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/>
              <a:t>Expertise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50168-BE95-4EE6-BFAA-E4F48E7189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6559" y="2087744"/>
            <a:ext cx="7660454" cy="4021743"/>
          </a:xfrm>
        </p:spPr>
        <p:txBody>
          <a:bodyPr>
            <a:normAutofit/>
          </a:bodyPr>
          <a:lstStyle/>
          <a:p>
            <a:pPr indent="0" defTabSz="630238">
              <a:buNone/>
            </a:pPr>
            <a:r>
              <a:rPr lang="en-NZ" b="1" dirty="0"/>
              <a:t>Mitchell Daysh Experience and Expertise includes:</a:t>
            </a:r>
          </a:p>
          <a:p>
            <a:pPr marL="361950" indent="-361950" defTabSz="630238"/>
            <a:r>
              <a:rPr lang="en-NZ" dirty="0"/>
              <a:t>Environmental planning and resource assessment</a:t>
            </a:r>
          </a:p>
          <a:p>
            <a:pPr marL="361950" indent="-361950" defTabSz="630238"/>
            <a:r>
              <a:rPr lang="en-NZ" dirty="0"/>
              <a:t>Environmental Feasibility Assessments</a:t>
            </a:r>
          </a:p>
          <a:p>
            <a:pPr marL="361950" indent="-361950" defTabSz="630238"/>
            <a:r>
              <a:rPr lang="en-NZ" dirty="0"/>
              <a:t>Preparation of Environmental and Social Impact Assessments (ESIA)</a:t>
            </a:r>
          </a:p>
          <a:p>
            <a:pPr marL="361950" indent="-361950" defTabSz="630238"/>
            <a:r>
              <a:rPr lang="en-NZ" dirty="0"/>
              <a:t>Resource Consenting and Environmental Permitting </a:t>
            </a:r>
          </a:p>
          <a:p>
            <a:pPr marL="361950" indent="-361950" defTabSz="630238"/>
            <a:r>
              <a:rPr lang="en-NZ" dirty="0"/>
              <a:t>Environmental Auditing </a:t>
            </a:r>
          </a:p>
          <a:p>
            <a:pPr marL="361950" indent="-361950" defTabSz="630238"/>
            <a:r>
              <a:rPr lang="en-NZ" dirty="0"/>
              <a:t>Development of geothermal allocation policy</a:t>
            </a:r>
          </a:p>
          <a:p>
            <a:pPr marL="361950" indent="-361950" defTabSz="630238"/>
            <a:r>
              <a:rPr lang="en-NZ" dirty="0"/>
              <a:t>Environmental Training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F46A2-5BD3-4CEE-BCB9-F1ECC128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Mitchell Daysh </a:t>
            </a:r>
          </a:p>
        </p:txBody>
      </p:sp>
    </p:spTree>
    <p:extLst>
      <p:ext uri="{BB962C8B-B14F-4D97-AF65-F5344CB8AC3E}">
        <p14:creationId xmlns:p14="http://schemas.microsoft.com/office/powerpoint/2010/main" val="221190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07A11A-3CC4-4B87-ABC1-F39AE93A52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 dirty="0"/>
              <a:t>Presentation to NZ Geothermal Workshop 2018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67E62-2F99-43E8-8E56-02404BB23C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indent="0">
              <a:buNone/>
            </a:pPr>
            <a:r>
              <a:rPr lang="en-NZ" b="1" dirty="0"/>
              <a:t>Key personnel working in geothermal include:</a:t>
            </a:r>
          </a:p>
          <a:p>
            <a:pPr indent="0">
              <a:buNone/>
            </a:pPr>
            <a:endParaRPr lang="en-NZ" dirty="0"/>
          </a:p>
          <a:p>
            <a:pPr marL="449263" indent="-449263"/>
            <a:r>
              <a:rPr lang="en-NZ" dirty="0"/>
              <a:t>Stephen Daysh  </a:t>
            </a:r>
          </a:p>
          <a:p>
            <a:pPr marL="449263" indent="-449263"/>
            <a:r>
              <a:rPr lang="en-NZ" dirty="0"/>
              <a:t>Phil Mitchell </a:t>
            </a:r>
          </a:p>
          <a:p>
            <a:pPr marL="449263" indent="-449263"/>
            <a:r>
              <a:rPr lang="en-NZ" dirty="0"/>
              <a:t>Mark Chrisp </a:t>
            </a:r>
          </a:p>
          <a:p>
            <a:pPr marL="449263" indent="-449263"/>
            <a:r>
              <a:rPr lang="en-NZ" dirty="0"/>
              <a:t>Simon Bendall</a:t>
            </a:r>
          </a:p>
          <a:p>
            <a:pPr marL="449263" indent="-449263"/>
            <a:r>
              <a:rPr lang="en-NZ" dirty="0"/>
              <a:t>Richard Matthews</a:t>
            </a:r>
          </a:p>
          <a:p>
            <a:pPr marL="449263" indent="-449263"/>
            <a:r>
              <a:rPr lang="en-NZ" dirty="0"/>
              <a:t>Noel Kortright</a:t>
            </a:r>
          </a:p>
          <a:p>
            <a:pPr indent="0">
              <a:buNone/>
            </a:pPr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62E6B9-1516-4848-AE60-50C4E65C7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KEY PERSONNEL </a:t>
            </a:r>
          </a:p>
        </p:txBody>
      </p:sp>
    </p:spTree>
    <p:extLst>
      <p:ext uri="{BB962C8B-B14F-4D97-AF65-F5344CB8AC3E}">
        <p14:creationId xmlns:p14="http://schemas.microsoft.com/office/powerpoint/2010/main" val="263553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463E29-BDFE-4882-B265-E561C17E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48" y="327313"/>
            <a:ext cx="4085438" cy="872313"/>
          </a:xfrm>
        </p:spPr>
        <p:txBody>
          <a:bodyPr>
            <a:normAutofit/>
          </a:bodyPr>
          <a:lstStyle/>
          <a:p>
            <a:r>
              <a:rPr lang="en-NZ" dirty="0"/>
              <a:t>Our geothermal experience includes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50E501-141D-4B0D-BAD5-A11608F51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77729"/>
              </p:ext>
            </p:extLst>
          </p:nvPr>
        </p:nvGraphicFramePr>
        <p:xfrm>
          <a:off x="0" y="1607430"/>
          <a:ext cx="12192000" cy="525056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55792">
                  <a:extLst>
                    <a:ext uri="{9D8B030D-6E8A-4147-A177-3AD203B41FA5}">
                      <a16:colId xmlns:a16="http://schemas.microsoft.com/office/drawing/2014/main" val="2319470429"/>
                    </a:ext>
                  </a:extLst>
                </a:gridCol>
                <a:gridCol w="1398120">
                  <a:extLst>
                    <a:ext uri="{9D8B030D-6E8A-4147-A177-3AD203B41FA5}">
                      <a16:colId xmlns:a16="http://schemas.microsoft.com/office/drawing/2014/main" val="2217794631"/>
                    </a:ext>
                  </a:extLst>
                </a:gridCol>
                <a:gridCol w="1838088">
                  <a:extLst>
                    <a:ext uri="{9D8B030D-6E8A-4147-A177-3AD203B41FA5}">
                      <a16:colId xmlns:a16="http://schemas.microsoft.com/office/drawing/2014/main" val="3829360380"/>
                    </a:ext>
                  </a:extLst>
                </a:gridCol>
              </a:tblGrid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Project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Period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Country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56681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Development of the </a:t>
                      </a:r>
                      <a:r>
                        <a:rPr lang="en-NZ" sz="1500" dirty="0" err="1"/>
                        <a:t>Kawerau</a:t>
                      </a:r>
                      <a:r>
                        <a:rPr lang="en-NZ" sz="1500" dirty="0"/>
                        <a:t> Geothermal </a:t>
                      </a:r>
                      <a:r>
                        <a:rPr lang="en-NZ" sz="1500" dirty="0" err="1"/>
                        <a:t>Steamfield</a:t>
                      </a:r>
                      <a:r>
                        <a:rPr lang="en-NZ" sz="1500" dirty="0"/>
                        <a:t> Management Plan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2016 – 2017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17463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Ngawha Geothermal Power Station Expansion Project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2015 – 2018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26741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Decision Making assistance for the Takara Geothermal Project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2015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Vanuatu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953004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Advice to the government of Papua New Guinea on Geothermal Legislation and Policy Development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2014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Papua New Guinea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831549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</a:t>
                      </a:r>
                      <a:r>
                        <a:rPr lang="en-NZ" sz="1500" dirty="0" err="1"/>
                        <a:t>Ngatamariki</a:t>
                      </a:r>
                      <a:r>
                        <a:rPr lang="en-NZ" sz="1500" dirty="0"/>
                        <a:t>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2011 – 2012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636489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</a:t>
                      </a:r>
                      <a:r>
                        <a:rPr lang="en-NZ" sz="1500" dirty="0" err="1"/>
                        <a:t>Tauhara</a:t>
                      </a:r>
                      <a:r>
                        <a:rPr lang="en-NZ" sz="1500" dirty="0"/>
                        <a:t> II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2010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061604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Te Mihi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2008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083992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Reconsenting of the Wairakei Geothermal Power Station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2001 – 2009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61747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Preparation of a Geothermal Allocation Framework for the Waikato Regional Council 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1997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57344"/>
                  </a:ext>
                </a:extLst>
              </a:tr>
              <a:tr h="586346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</a:t>
                      </a:r>
                      <a:r>
                        <a:rPr lang="en-NZ" sz="1500" dirty="0" err="1"/>
                        <a:t>Wayang</a:t>
                      </a:r>
                      <a:r>
                        <a:rPr lang="en-NZ" sz="1500" dirty="0"/>
                        <a:t> </a:t>
                      </a:r>
                      <a:r>
                        <a:rPr lang="en-NZ" sz="1500" dirty="0" err="1"/>
                        <a:t>Windu</a:t>
                      </a:r>
                      <a:r>
                        <a:rPr lang="en-NZ" sz="1500" dirty="0"/>
                        <a:t> and </a:t>
                      </a:r>
                      <a:r>
                        <a:rPr lang="en-NZ" sz="1500" dirty="0" err="1"/>
                        <a:t>Kamojang</a:t>
                      </a:r>
                      <a:r>
                        <a:rPr lang="en-NZ" sz="1500" dirty="0"/>
                        <a:t> Expansion Geothermal Development Projects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1995 – 1996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Indonesia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82203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r>
                        <a:rPr lang="en-NZ" sz="1500" dirty="0"/>
                        <a:t>Environmental Assessment and Consenting for the Wairakei Geothermal Binary Plant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1991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500" dirty="0"/>
                        <a:t>New Zealand</a:t>
                      </a:r>
                      <a:endParaRPr lang="en-NZ" sz="1500" dirty="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6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82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9086F9-4E3F-4FB0-BEA7-1E20BD09DF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FF34-4C36-4094-8132-67071491F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0213" y="1979720"/>
            <a:ext cx="7416800" cy="4129767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NZ" b="1" dirty="0"/>
              <a:t>Stephen Daysh </a:t>
            </a:r>
          </a:p>
          <a:p>
            <a:pPr marL="266700" indent="-266700"/>
            <a:r>
              <a:rPr lang="en-NZ" dirty="0"/>
              <a:t>Japan – working with NZTA on a proposal to assist regulatory authorities to enable / facilitate geothermal development</a:t>
            </a:r>
          </a:p>
          <a:p>
            <a:pPr indent="0">
              <a:buNone/>
            </a:pPr>
            <a:endParaRPr lang="en-NZ" dirty="0"/>
          </a:p>
          <a:p>
            <a:pPr indent="0">
              <a:buNone/>
            </a:pPr>
            <a:r>
              <a:rPr lang="en-NZ" b="1" dirty="0"/>
              <a:t>Phil Mitchell &amp; Richard Matthews</a:t>
            </a:r>
          </a:p>
          <a:p>
            <a:pPr marL="266700" indent="-266700"/>
            <a:r>
              <a:rPr lang="en-NZ" dirty="0"/>
              <a:t>Implementation of the Ngawha Geothermal Expansion Project (Stage 1)</a:t>
            </a:r>
          </a:p>
          <a:p>
            <a:r>
              <a:rPr lang="en-NZ" dirty="0"/>
              <a:t>Northland Regional Plan Policy / Rules</a:t>
            </a:r>
          </a:p>
          <a:p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32B67A-F513-47F2-B442-A9372E73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Current Geothermal Work</a:t>
            </a:r>
          </a:p>
        </p:txBody>
      </p:sp>
    </p:spTree>
    <p:extLst>
      <p:ext uri="{BB962C8B-B14F-4D97-AF65-F5344CB8AC3E}">
        <p14:creationId xmlns:p14="http://schemas.microsoft.com/office/powerpoint/2010/main" val="993416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9086F9-4E3F-4FB0-BEA7-1E20BD09DF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FF34-4C36-4094-8132-67071491F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0213" y="1979720"/>
            <a:ext cx="7416800" cy="4129767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NZ" b="1" dirty="0"/>
              <a:t>Simon Bendall </a:t>
            </a:r>
          </a:p>
          <a:p>
            <a:pPr marL="266700" indent="-266700"/>
            <a:r>
              <a:rPr lang="en-GB" dirty="0"/>
              <a:t>Planning Assessment: West Coast Low Temperature Resources and Usage Project, 2018</a:t>
            </a:r>
            <a:endParaRPr lang="en-NZ" dirty="0"/>
          </a:p>
          <a:p>
            <a:pPr marL="266700" indent="-266700"/>
            <a:r>
              <a:rPr lang="en-NZ" dirty="0"/>
              <a:t>Co-author: </a:t>
            </a:r>
            <a:r>
              <a:rPr lang="en-GB" dirty="0"/>
              <a:t>New Zealand </a:t>
            </a:r>
            <a:r>
              <a:rPr lang="en-GB" dirty="0" err="1"/>
              <a:t>Geoheat</a:t>
            </a:r>
            <a:r>
              <a:rPr lang="en-GB" dirty="0"/>
              <a:t> Strategy for Aotearoa NZ 2017-2030 and 2018-2019 Action Plan </a:t>
            </a:r>
          </a:p>
          <a:p>
            <a:r>
              <a:rPr lang="en-NZ" dirty="0"/>
              <a:t>Assisting Colombian Geothermal Association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32B67A-F513-47F2-B442-A9372E73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Current Geothermal Work</a:t>
            </a:r>
          </a:p>
        </p:txBody>
      </p:sp>
    </p:spTree>
    <p:extLst>
      <p:ext uri="{BB962C8B-B14F-4D97-AF65-F5344CB8AC3E}">
        <p14:creationId xmlns:p14="http://schemas.microsoft.com/office/powerpoint/2010/main" val="59806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9086F9-4E3F-4FB0-BEA7-1E20BD09DF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285750" indent="-285750" algn="r">
              <a:buSzPct val="150000"/>
              <a:buFontTx/>
              <a:buBlip>
                <a:blip r:embed="rId2"/>
              </a:buBlip>
            </a:pPr>
            <a:r>
              <a:rPr lang="en-NZ"/>
              <a:t>Presentation to NZ Geothermal Workshop 2018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FF34-4C36-4094-8132-67071491F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0213" y="1979720"/>
            <a:ext cx="7416800" cy="4129767"/>
          </a:xfrm>
        </p:spPr>
        <p:txBody>
          <a:bodyPr/>
          <a:lstStyle/>
          <a:p>
            <a:pPr indent="0">
              <a:buNone/>
            </a:pPr>
            <a:r>
              <a:rPr lang="en-NZ" b="1" dirty="0"/>
              <a:t>Mark Chrisp </a:t>
            </a:r>
          </a:p>
          <a:p>
            <a:pPr marL="266700" indent="-266700"/>
            <a:r>
              <a:rPr lang="en-NZ" dirty="0"/>
              <a:t>Tauhara 2 – Development options</a:t>
            </a:r>
          </a:p>
          <a:p>
            <a:r>
              <a:rPr lang="en-NZ" dirty="0"/>
              <a:t>Ohaaki Kilns – Reconsenting   </a:t>
            </a:r>
          </a:p>
          <a:p>
            <a:pPr indent="0">
              <a:buNone/>
            </a:pPr>
            <a:endParaRPr lang="en-NZ" dirty="0"/>
          </a:p>
          <a:p>
            <a:pPr indent="0">
              <a:buNone/>
            </a:pPr>
            <a:r>
              <a:rPr lang="en-NZ" b="1" dirty="0"/>
              <a:t>Noel Kortright and Stephen Daysh</a:t>
            </a:r>
          </a:p>
          <a:p>
            <a:pPr marL="266700" indent="-266700"/>
            <a:r>
              <a:rPr lang="en-NZ" dirty="0"/>
              <a:t>Training for geothermal development in Africa - Environmental, Social Assessment and Management module (in conjunction with University of Auckland)</a:t>
            </a:r>
          </a:p>
          <a:p>
            <a:endParaRPr lang="en-N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32B67A-F513-47F2-B442-A9372E73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Current Geothermal Work</a:t>
            </a:r>
          </a:p>
        </p:txBody>
      </p:sp>
    </p:spTree>
    <p:extLst>
      <p:ext uri="{BB962C8B-B14F-4D97-AF65-F5344CB8AC3E}">
        <p14:creationId xmlns:p14="http://schemas.microsoft.com/office/powerpoint/2010/main" val="3302142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98DE0B-30B9-4E11-9F25-B3CDFF847A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66117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A222E"/>
      </a:dk1>
      <a:lt1>
        <a:srgbClr val="FFFFFF"/>
      </a:lt1>
      <a:dk2>
        <a:srgbClr val="0A222E"/>
      </a:dk2>
      <a:lt2>
        <a:srgbClr val="FFFFFF"/>
      </a:lt2>
      <a:accent1>
        <a:srgbClr val="FF8720"/>
      </a:accent1>
      <a:accent2>
        <a:srgbClr val="FF8720"/>
      </a:accent2>
      <a:accent3>
        <a:srgbClr val="FF8720"/>
      </a:accent3>
      <a:accent4>
        <a:srgbClr val="FF8720"/>
      </a:accent4>
      <a:accent5>
        <a:srgbClr val="FF8720"/>
      </a:accent5>
      <a:accent6>
        <a:srgbClr val="FF8720"/>
      </a:accent6>
      <a:hlink>
        <a:srgbClr val="0A222E"/>
      </a:hlink>
      <a:folHlink>
        <a:srgbClr val="FF872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 Presentation Template 21.03.17" id="{2BBED286-ADD1-3245-AE8B-52A6C3270E3C}" vid="{A4108856-0EEE-664A-BF9D-F0FB935A39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20D21164C3E74B89C32466E2C0C487" ma:contentTypeVersion="4" ma:contentTypeDescription="Create a new document." ma:contentTypeScope="" ma:versionID="e46f00ac3adf31aef9119be1cb9bc7f6">
  <xsd:schema xmlns:xsd="http://www.w3.org/2001/XMLSchema" xmlns:xs="http://www.w3.org/2001/XMLSchema" xmlns:p="http://schemas.microsoft.com/office/2006/metadata/properties" xmlns:ns2="17507dde-73e1-4a22-b03d-36882abcb8b6" xmlns:ns3="79f0338c-4953-45be-80a8-ec8bf3db1622" targetNamespace="http://schemas.microsoft.com/office/2006/metadata/properties" ma:root="true" ma:fieldsID="82dea8318d88e0cbc21c45a31ec96b84" ns2:_="" ns3:_="">
    <xsd:import namespace="17507dde-73e1-4a22-b03d-36882abcb8b6"/>
    <xsd:import namespace="79f0338c-4953-45be-80a8-ec8bf3db1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07dde-73e1-4a22-b03d-36882abcb8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0338c-4953-45be-80a8-ec8bf3db162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BA0AE9-3EFC-41B4-B8CF-4E62FF0E4A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07dde-73e1-4a22-b03d-36882abcb8b6"/>
    <ds:schemaRef ds:uri="79f0338c-4953-45be-80a8-ec8bf3db1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0FC222-1B4F-4D4C-9B3E-15D10AA34B38}">
  <ds:schemaRefs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f0338c-4953-45be-80a8-ec8bf3db1622"/>
    <ds:schemaRef ds:uri="17507dde-73e1-4a22-b03d-36882abcb8b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B185287-03CD-48F1-A6AE-D46A5D4AFF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MD Presentation 24.10.17</Template>
  <TotalTime>192</TotalTime>
  <Words>459</Words>
  <Application>Microsoft Office PowerPoint</Application>
  <PresentationFormat>Widescreen</PresentationFormat>
  <Paragraphs>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Proxima Nova</vt:lpstr>
      <vt:lpstr>Proxima Nova Black</vt:lpstr>
      <vt:lpstr>Proxima Nova Semibold</vt:lpstr>
      <vt:lpstr>Office Theme</vt:lpstr>
      <vt:lpstr>Mitchell Daysh </vt:lpstr>
      <vt:lpstr>ABOUT US</vt:lpstr>
      <vt:lpstr>Mitchell Daysh </vt:lpstr>
      <vt:lpstr>KEY PERSONNEL </vt:lpstr>
      <vt:lpstr>Our geothermal experience includes</vt:lpstr>
      <vt:lpstr>Current Geothermal Work</vt:lpstr>
      <vt:lpstr>Current Geothermal Work</vt:lpstr>
      <vt:lpstr>Current Geothermal 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Kortright</dc:creator>
  <cp:lastModifiedBy>Kelly Moodie</cp:lastModifiedBy>
  <cp:revision>18</cp:revision>
  <dcterms:created xsi:type="dcterms:W3CDTF">2018-11-01T02:38:32Z</dcterms:created>
  <dcterms:modified xsi:type="dcterms:W3CDTF">2018-11-12T22:25:42Z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0x0101000020D21164C3E74B89C32466E2C0C487</vt:lpwstr>
  </property>
</Properties>
</file>