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charts/chart8.xml" ContentType="application/vnd.openxmlformats-officedocument.drawingml.chart+xml"/>
  <Override PartName="/ppt/theme/themeOverride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9.xml" ContentType="application/vnd.openxmlformats-officedocument.drawingml.chart+xml"/>
  <Override PartName="/ppt/notesSlides/notesSlide10.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0" r:id="rId4"/>
  </p:sldMasterIdLst>
  <p:notesMasterIdLst>
    <p:notesMasterId r:id="rId20"/>
  </p:notesMasterIdLst>
  <p:handoutMasterIdLst>
    <p:handoutMasterId r:id="rId21"/>
  </p:handoutMasterIdLst>
  <p:sldIdLst>
    <p:sldId id="260" r:id="rId5"/>
    <p:sldId id="338" r:id="rId6"/>
    <p:sldId id="371" r:id="rId7"/>
    <p:sldId id="404" r:id="rId8"/>
    <p:sldId id="507" r:id="rId9"/>
    <p:sldId id="850" r:id="rId10"/>
    <p:sldId id="846" r:id="rId11"/>
    <p:sldId id="847" r:id="rId12"/>
    <p:sldId id="306" r:id="rId13"/>
    <p:sldId id="265" r:id="rId14"/>
    <p:sldId id="874" r:id="rId15"/>
    <p:sldId id="552" r:id="rId16"/>
    <p:sldId id="537" r:id="rId17"/>
    <p:sldId id="534" r:id="rId18"/>
    <p:sldId id="320" r:id="rId19"/>
  </p:sldIdLst>
  <p:sldSz cx="12192000" cy="6858000"/>
  <p:notesSz cx="6797675" cy="9926638"/>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0" userDrawn="1">
          <p15:clr>
            <a:srgbClr val="A4A3A4"/>
          </p15:clr>
        </p15:guide>
        <p15:guide id="2" pos="4224" userDrawn="1">
          <p15:clr>
            <a:srgbClr val="A4A3A4"/>
          </p15:clr>
        </p15:guide>
        <p15:guide id="3" pos="928" userDrawn="1">
          <p15:clr>
            <a:srgbClr val="A4A3A4"/>
          </p15:clr>
        </p15:guide>
        <p15:guide id="4" orient="horz" pos="4152" userDrawn="1">
          <p15:clr>
            <a:srgbClr val="A4A3A4"/>
          </p15:clr>
        </p15:guide>
        <p15:guide id="5" orient="horz" pos="2304" userDrawn="1">
          <p15:clr>
            <a:srgbClr val="A4A3A4"/>
          </p15:clr>
        </p15:guide>
        <p15:guide id="6" orient="horz" pos="2184" userDrawn="1">
          <p15:clr>
            <a:srgbClr val="A4A3A4"/>
          </p15:clr>
        </p15:guide>
        <p15:guide id="7" orient="horz" pos="3672" userDrawn="1">
          <p15:clr>
            <a:srgbClr val="A4A3A4"/>
          </p15:clr>
        </p15:guide>
        <p15:guide id="8" pos="7488" userDrawn="1">
          <p15:clr>
            <a:srgbClr val="A4A3A4"/>
          </p15:clr>
        </p15:guide>
        <p15:guide id="9" orient="horz" pos="3792" userDrawn="1">
          <p15:clr>
            <a:srgbClr val="A4A3A4"/>
          </p15:clr>
        </p15:guide>
        <p15:guide id="11" pos="2240" userDrawn="1">
          <p15:clr>
            <a:srgbClr val="A4A3A4"/>
          </p15:clr>
        </p15:guide>
        <p15:guide id="12" pos="66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6280A1"/>
    <a:srgbClr val="000000"/>
    <a:srgbClr val="0050A8"/>
    <a:srgbClr val="FFFF99"/>
    <a:srgbClr val="87B2B1"/>
    <a:srgbClr val="BEBEBE"/>
    <a:srgbClr val="CFDBE8"/>
    <a:srgbClr val="2DCCD3"/>
    <a:srgbClr val="B1E4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B344D84-9AFB-497E-A393-DC336BA19D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65157" autoAdjust="0"/>
  </p:normalViewPr>
  <p:slideViewPr>
    <p:cSldViewPr snapToGrid="0">
      <p:cViewPr varScale="1">
        <p:scale>
          <a:sx n="56" d="100"/>
          <a:sy n="56" d="100"/>
        </p:scale>
        <p:origin x="1834" y="38"/>
      </p:cViewPr>
      <p:guideLst>
        <p:guide orient="horz" pos="840"/>
        <p:guide pos="4224"/>
        <p:guide pos="928"/>
        <p:guide orient="horz" pos="4152"/>
        <p:guide orient="horz" pos="2304"/>
        <p:guide orient="horz" pos="2184"/>
        <p:guide orient="horz" pos="3672"/>
        <p:guide pos="7488"/>
        <p:guide orient="horz" pos="3792"/>
        <p:guide pos="2240"/>
        <p:guide pos="6624"/>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0" d="100"/>
          <a:sy n="60" d="100"/>
        </p:scale>
        <p:origin x="2508" y="84"/>
      </p:cViewPr>
      <p:guideLst/>
    </p:cSldViewPr>
  </p:notesViewPr>
  <p:gridSpacing cx="45720" cy="4572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tmichaeli\AppData\Local\Microsoft\Windows\INetCache\Content.Outlook\BZPVHWV8\190808%20World%20Geothermal%20Installed%20YE2018%20(new%20IGA%20total%20installed).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tmichaeli\AppData\Local\Microsoft\Windows\INetCache\Content.Outlook\BZPVHWV8\191105%20All%20Binary%20+%20World%20Geothermal%20Installed%20-%20EXPECTED%20YE%202019!!!_.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ormat.com\ormat\Users-Others\Sales\Acahaner\Research\Geothermal%20Market\Geothermal%20Plants%20Worldwide\191111%20ALL%20geo%20plants%202009-2019.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ormat.com\ormat\Users-Others\Sales\Acahaner\Research\Geothermal%20Market\Geothermal%20Plants%20Worldwide\191111%20ALL%20geo%20plants%202009-2019.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tmichaeli\AppData\Local\Microsoft\Windows\INetCache\Content.Outlook\BZPVHWV8\191105%20ALL%20geo%20plants%202009-201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michaeli\AppData\Local\Microsoft\Windows\INetCache\Content.Outlook\BZPVHWV8\191105%20ALL%20geo%20plants%202009-201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2" Type="http://schemas.openxmlformats.org/officeDocument/2006/relationships/oleObject" Target="file:///\\ormat.com\ormat\Users-Others\Sales\Acahaner\Research\Geothermal%20Market\Geothermal%20Plants%20Worldwide\191027%20ALL%20geo%20plants%202009-2019.xlsx" TargetMode="External"/><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2" Type="http://schemas.openxmlformats.org/officeDocument/2006/relationships/oleObject" Target="file:///\\ormat.com\ormat\Users-Others\Sales\Acahaner\Research\Geothermal%20Market\Geothermal%20Plants%20Worldwide\191027%20ALL%20geo%20plants%202009-2019.xlsx" TargetMode="External"/><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addison\AppData\Local\Microsoft\Windows\INetCache\Content.Outlook\FLNWGH2J\191126%20NZ%20plants.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baseline="0">
                <a:solidFill>
                  <a:schemeClr val="tx1"/>
                </a:solidFill>
                <a:latin typeface="Gotham Book" pitchFamily="50" charset="0"/>
                <a:ea typeface="+mn-ea"/>
                <a:cs typeface="+mn-cs"/>
              </a:defRPr>
            </a:pPr>
            <a:r>
              <a:rPr lang="en-US"/>
              <a:t>Ormat Geothermal Binary Market Share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otham Book" pitchFamily="50" charset="0"/>
              <a:ea typeface="+mn-ea"/>
              <a:cs typeface="+mn-cs"/>
            </a:defRPr>
          </a:pPr>
          <a:endParaRPr lang="en-US"/>
        </a:p>
      </c:txPr>
    </c:title>
    <c:autoTitleDeleted val="0"/>
    <c:plotArea>
      <c:layout/>
      <c:doughnutChart>
        <c:varyColors val="1"/>
        <c:ser>
          <c:idx val="0"/>
          <c:order val="0"/>
          <c:dPt>
            <c:idx val="0"/>
            <c:bubble3D val="0"/>
            <c:spPr>
              <a:solidFill>
                <a:srgbClr val="D22630"/>
              </a:solidFill>
              <a:ln>
                <a:noFill/>
              </a:ln>
              <a:effectLst/>
            </c:spPr>
            <c:extLst>
              <c:ext xmlns:c16="http://schemas.microsoft.com/office/drawing/2014/chart" uri="{C3380CC4-5D6E-409C-BE32-E72D297353CC}">
                <c16:uniqueId val="{00000001-68E6-48D5-810C-0D4BE276A016}"/>
              </c:ext>
            </c:extLst>
          </c:dPt>
          <c:dPt>
            <c:idx val="1"/>
            <c:bubble3D val="0"/>
            <c:spPr>
              <a:solidFill>
                <a:srgbClr val="002855"/>
              </a:solidFill>
              <a:ln>
                <a:noFill/>
              </a:ln>
              <a:effectLst/>
            </c:spPr>
            <c:extLst>
              <c:ext xmlns:c16="http://schemas.microsoft.com/office/drawing/2014/chart" uri="{C3380CC4-5D6E-409C-BE32-E72D297353CC}">
                <c16:uniqueId val="{00000003-68E6-48D5-810C-0D4BE276A016}"/>
              </c:ext>
            </c:extLst>
          </c:dPt>
          <c:dPt>
            <c:idx val="2"/>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5-68E6-48D5-810C-0D4BE276A016}"/>
              </c:ext>
            </c:extLst>
          </c:dPt>
          <c:dLbls>
            <c:dLbl>
              <c:idx val="0"/>
              <c:layout>
                <c:manualLayout>
                  <c:x val="0.19751074037150462"/>
                  <c:y val="0.10305300379119275"/>
                </c:manualLayout>
              </c:layout>
              <c:tx>
                <c:rich>
                  <a:bodyPr/>
                  <a:lstStyle/>
                  <a:p>
                    <a:fld id="{F3E8068A-81F0-4CE5-93A1-6134092F1C0D}" type="CATEGORYNAME">
                      <a:rPr lang="en-US" dirty="0"/>
                      <a:pPr/>
                      <a:t>[CATEGORY NAME]</a:t>
                    </a:fld>
                    <a:r>
                      <a:rPr lang="en-US" baseline="0" dirty="0"/>
                      <a:t>, </a:t>
                    </a:r>
                    <a:fld id="{79C0CB55-6D1A-4E20-B463-AA0E4363F8B5}" type="VALUE">
                      <a:rPr lang="en-US" baseline="0" smtClean="0"/>
                      <a:pPr/>
                      <a:t>[VALUE]</a:t>
                    </a:fld>
                    <a:r>
                      <a:rPr lang="en-US" baseline="0" dirty="0"/>
                      <a:t>MW, </a:t>
                    </a:r>
                    <a:fld id="{5DB7815D-893B-4266-9E35-30A920635467}" type="PERCENTAGE">
                      <a:rPr lang="en-US" baseline="0" dirty="0"/>
                      <a:pPr/>
                      <a:t>[PERCENTAGE]</a:t>
                    </a:fld>
                    <a:endParaRPr lang="en-US" baseline="0" dirty="0"/>
                  </a:p>
                </c:rich>
              </c:tx>
              <c:showLegendKey val="0"/>
              <c:showVal val="1"/>
              <c:showCatName val="1"/>
              <c:showSerName val="0"/>
              <c:showPercent val="1"/>
              <c:showBubbleSize val="0"/>
              <c:extLst>
                <c:ext xmlns:c15="http://schemas.microsoft.com/office/drawing/2012/chart" uri="{CE6537A1-D6FC-4f65-9D91-7224C49458BB}">
                  <c15:layout>
                    <c:manualLayout>
                      <c:w val="0.30205542342282438"/>
                      <c:h val="0.11388888888888887"/>
                    </c:manualLayout>
                  </c15:layout>
                  <c15:dlblFieldTable/>
                  <c15:showDataLabelsRange val="0"/>
                </c:ext>
                <c:ext xmlns:c16="http://schemas.microsoft.com/office/drawing/2014/chart" uri="{C3380CC4-5D6E-409C-BE32-E72D297353CC}">
                  <c16:uniqueId val="{00000001-68E6-48D5-810C-0D4BE276A016}"/>
                </c:ext>
              </c:extLst>
            </c:dLbl>
            <c:dLbl>
              <c:idx val="1"/>
              <c:layout>
                <c:manualLayout>
                  <c:x val="-0.14707736348321809"/>
                  <c:y val="-8.9791848935549756E-2"/>
                </c:manualLayout>
              </c:layout>
              <c:tx>
                <c:rich>
                  <a:bodyPr/>
                  <a:lstStyle/>
                  <a:p>
                    <a:fld id="{82C3324C-80CB-4E51-9AC2-00AF57ED998D}" type="CATEGORYNAME">
                      <a:rPr lang="en-US" dirty="0"/>
                      <a:pPr/>
                      <a:t>[CATEGORY NAME]</a:t>
                    </a:fld>
                    <a:r>
                      <a:rPr lang="en-US" baseline="0" dirty="0"/>
                      <a:t>, </a:t>
                    </a:r>
                    <a:fld id="{2AFA86FB-EFB0-4CE8-BC12-099A5ED604F1}" type="VALUE">
                      <a:rPr lang="en-US" baseline="0" smtClean="0"/>
                      <a:pPr/>
                      <a:t>[VALUE]</a:t>
                    </a:fld>
                    <a:r>
                      <a:rPr lang="en-US" baseline="0" dirty="0"/>
                      <a:t>MW, </a:t>
                    </a:r>
                    <a:fld id="{68DAF5F8-9C59-4C6D-A77B-619C274EFF47}" type="PERCENTAGE">
                      <a:rPr lang="en-US" baseline="0" dirty="0"/>
                      <a:pPr/>
                      <a:t>[PERCENTAGE]</a:t>
                    </a:fld>
                    <a:endParaRPr lang="en-US" baseline="0" dirty="0"/>
                  </a:p>
                </c:rich>
              </c:tx>
              <c:showLegendKey val="0"/>
              <c:showVal val="1"/>
              <c:showCatName val="1"/>
              <c:showSerName val="0"/>
              <c:showPercent val="1"/>
              <c:showBubbleSize val="0"/>
              <c:extLst>
                <c:ext xmlns:c15="http://schemas.microsoft.com/office/drawing/2012/chart" uri="{CE6537A1-D6FC-4f65-9D91-7224C49458BB}">
                  <c15:layout>
                    <c:manualLayout>
                      <c:w val="0.29136098365661256"/>
                      <c:h val="0.11388888888888887"/>
                    </c:manualLayout>
                  </c15:layout>
                  <c15:dlblFieldTable/>
                  <c15:showDataLabelsRange val="0"/>
                </c:ext>
                <c:ext xmlns:c16="http://schemas.microsoft.com/office/drawing/2014/chart" uri="{C3380CC4-5D6E-409C-BE32-E72D297353CC}">
                  <c16:uniqueId val="{00000003-68E6-48D5-810C-0D4BE276A016}"/>
                </c:ext>
              </c:extLst>
            </c:dLbl>
            <c:dLbl>
              <c:idx val="2"/>
              <c:layout>
                <c:manualLayout>
                  <c:x val="-7.6088575414609255E-2"/>
                  <c:y val="-0.123839009287925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8E6-48D5-810C-0D4BE276A01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j-lt"/>
                    <a:ea typeface="+mn-ea"/>
                    <a:cs typeface="+mn-cs"/>
                  </a:defRPr>
                </a:pPr>
                <a:endParaRPr lang="en-US"/>
              </a:p>
            </c:txPr>
            <c:showLegendKey val="0"/>
            <c:showVal val="1"/>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'pivot and pies'!$F$13:$F$14</c:f>
              <c:strCache>
                <c:ptCount val="2"/>
                <c:pt idx="0">
                  <c:v>Ormat</c:v>
                </c:pt>
                <c:pt idx="1">
                  <c:v>Others</c:v>
                </c:pt>
              </c:strCache>
            </c:strRef>
          </c:cat>
          <c:val>
            <c:numRef>
              <c:f>'pivot and pies'!$G$13:$G$14</c:f>
              <c:numCache>
                <c:formatCode>_(* #,##0_);_(* \(#,##0\);_(* "-"??_);_(@_)</c:formatCode>
                <c:ptCount val="2"/>
                <c:pt idx="0">
                  <c:v>2703.4449999999997</c:v>
                </c:pt>
                <c:pt idx="1">
                  <c:v>567.78999999999951</c:v>
                </c:pt>
              </c:numCache>
            </c:numRef>
          </c:val>
          <c:extLst>
            <c:ext xmlns:c16="http://schemas.microsoft.com/office/drawing/2014/chart" uri="{C3380CC4-5D6E-409C-BE32-E72D297353CC}">
              <c16:uniqueId val="{00000006-68E6-48D5-810C-0D4BE276A016}"/>
            </c:ext>
          </c:extLst>
        </c:ser>
        <c:dLbls>
          <c:showLegendKey val="0"/>
          <c:showVal val="0"/>
          <c:showCatName val="0"/>
          <c:showSerName val="0"/>
          <c:showPercent val="1"/>
          <c:showBubbleSize val="0"/>
          <c:showLeaderLines val="1"/>
        </c:dLbls>
        <c:firstSliceAng val="0"/>
        <c:holeSize val="60"/>
      </c:doughnut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baseline="0">
                <a:solidFill>
                  <a:schemeClr val="tx1"/>
                </a:solidFill>
                <a:latin typeface="Gotham Book" pitchFamily="50" charset="0"/>
                <a:ea typeface="+mn-ea"/>
                <a:cs typeface="+mn-cs"/>
              </a:defRPr>
            </a:pPr>
            <a:r>
              <a:rPr lang="en-US"/>
              <a:t>Ormat Geothermal Market Share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otham Book" pitchFamily="50" charset="0"/>
              <a:ea typeface="+mn-ea"/>
              <a:cs typeface="+mn-cs"/>
            </a:defRPr>
          </a:pPr>
          <a:endParaRPr lang="en-US"/>
        </a:p>
      </c:txPr>
    </c:title>
    <c:autoTitleDeleted val="0"/>
    <c:plotArea>
      <c:layout/>
      <c:doughnut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5C75-4A52-9A44-91683A01D407}"/>
              </c:ext>
            </c:extLst>
          </c:dPt>
          <c:dPt>
            <c:idx val="1"/>
            <c:bubble3D val="0"/>
            <c:spPr>
              <a:solidFill>
                <a:srgbClr val="D22630"/>
              </a:solidFill>
              <a:ln>
                <a:noFill/>
              </a:ln>
              <a:effectLst/>
            </c:spPr>
            <c:extLst>
              <c:ext xmlns:c16="http://schemas.microsoft.com/office/drawing/2014/chart" uri="{C3380CC4-5D6E-409C-BE32-E72D297353CC}">
                <c16:uniqueId val="{00000003-5C75-4A52-9A44-91683A01D407}"/>
              </c:ext>
            </c:extLst>
          </c:dPt>
          <c:dPt>
            <c:idx val="2"/>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5-5C75-4A52-9A44-91683A01D407}"/>
              </c:ext>
            </c:extLst>
          </c:dPt>
          <c:dLbls>
            <c:dLbl>
              <c:idx val="0"/>
              <c:layout>
                <c:manualLayout>
                  <c:x val="0.12159854599599346"/>
                  <c:y val="0.1301644532590951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C75-4A52-9A44-91683A01D407}"/>
                </c:ext>
              </c:extLst>
            </c:dLbl>
            <c:dLbl>
              <c:idx val="1"/>
              <c:layout>
                <c:manualLayout>
                  <c:x val="-0.19479173101407232"/>
                  <c:y val="-4.040334201047929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C75-4A52-9A44-91683A01D407}"/>
                </c:ext>
              </c:extLst>
            </c:dLbl>
            <c:dLbl>
              <c:idx val="2"/>
              <c:layout>
                <c:manualLayout>
                  <c:x val="-7.6088575414609255E-2"/>
                  <c:y val="-0.123839009287925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C75-4A52-9A44-91683A01D40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j-lt"/>
                    <a:ea typeface="+mn-ea"/>
                    <a:cs typeface="+mn-cs"/>
                  </a:defRPr>
                </a:pPr>
                <a:endParaRPr lang="en-US"/>
              </a:p>
            </c:txPr>
            <c:showLegendKey val="0"/>
            <c:showVal val="1"/>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'pivot and pies'!$A$27:$A$28</c:f>
              <c:strCache>
                <c:ptCount val="2"/>
                <c:pt idx="0">
                  <c:v>Other than ormat</c:v>
                </c:pt>
                <c:pt idx="1">
                  <c:v>Ormat</c:v>
                </c:pt>
              </c:strCache>
            </c:strRef>
          </c:cat>
          <c:val>
            <c:numRef>
              <c:f>'pivot and pies'!$B$27:$B$28</c:f>
              <c:numCache>
                <c:formatCode>_(* #,##0_);_(* \(#,##0\);_(* "-"??_);_(@_)</c:formatCode>
                <c:ptCount val="2"/>
                <c:pt idx="0">
                  <c:v>11896.555</c:v>
                </c:pt>
                <c:pt idx="1">
                  <c:v>2703.4449999999997</c:v>
                </c:pt>
              </c:numCache>
            </c:numRef>
          </c:val>
          <c:extLst>
            <c:ext xmlns:c16="http://schemas.microsoft.com/office/drawing/2014/chart" uri="{C3380CC4-5D6E-409C-BE32-E72D297353CC}">
              <c16:uniqueId val="{00000006-5C75-4A52-9A44-91683A01D407}"/>
            </c:ext>
          </c:extLst>
        </c:ser>
        <c:dLbls>
          <c:showLegendKey val="0"/>
          <c:showVal val="0"/>
          <c:showCatName val="0"/>
          <c:showSerName val="0"/>
          <c:showPercent val="1"/>
          <c:showBubbleSize val="0"/>
          <c:showLeaderLines val="1"/>
        </c:dLbls>
        <c:firstSliceAng val="0"/>
        <c:holeSize val="60"/>
      </c:doughnut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0"/>
          <c:tx>
            <c:strRef>
              <c:f>'Pivot 2009-19 generation'!$J$37</c:f>
              <c:strCache>
                <c:ptCount val="1"/>
                <c:pt idx="0">
                  <c:v>Binary - Ormat</c:v>
                </c:pt>
              </c:strCache>
            </c:strRef>
          </c:tx>
          <c:spPr>
            <a:solidFill>
              <a:schemeClr val="tx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2009-19 generation'!$A$38:$A$58</c:f>
              <c:strCache>
                <c:ptCount val="21"/>
                <c:pt idx="0">
                  <c:v>Australia</c:v>
                </c:pt>
                <c:pt idx="1">
                  <c:v>Austria</c:v>
                </c:pt>
                <c:pt idx="2">
                  <c:v>Chile</c:v>
                </c:pt>
                <c:pt idx="3">
                  <c:v>China</c:v>
                </c:pt>
                <c:pt idx="4">
                  <c:v>Costa Rica</c:v>
                </c:pt>
                <c:pt idx="5">
                  <c:v>Germany</c:v>
                </c:pt>
                <c:pt idx="6">
                  <c:v>Honduras</c:v>
                </c:pt>
                <c:pt idx="7">
                  <c:v>Iceland</c:v>
                </c:pt>
                <c:pt idx="8">
                  <c:v>Indonesia</c:v>
                </c:pt>
                <c:pt idx="9">
                  <c:v>Italy</c:v>
                </c:pt>
                <c:pt idx="10">
                  <c:v>Japan</c:v>
                </c:pt>
                <c:pt idx="11">
                  <c:v>Kenya</c:v>
                </c:pt>
                <c:pt idx="12">
                  <c:v>Mexico</c:v>
                </c:pt>
                <c:pt idx="13">
                  <c:v>New Zealand</c:v>
                </c:pt>
                <c:pt idx="14">
                  <c:v>Nicaragua</c:v>
                </c:pt>
                <c:pt idx="15">
                  <c:v>Philippines</c:v>
                </c:pt>
                <c:pt idx="16">
                  <c:v>Romania</c:v>
                </c:pt>
                <c:pt idx="17">
                  <c:v>Turkey</c:v>
                </c:pt>
                <c:pt idx="18">
                  <c:v>USA</c:v>
                </c:pt>
                <c:pt idx="19">
                  <c:v>Portugal (Azores)</c:v>
                </c:pt>
                <c:pt idx="20">
                  <c:v>Cost Rica</c:v>
                </c:pt>
              </c:strCache>
            </c:strRef>
          </c:cat>
          <c:val>
            <c:numRef>
              <c:f>'Pivot 2009-19 generation'!$J$38:$J$58</c:f>
              <c:numCache>
                <c:formatCode>General</c:formatCode>
                <c:ptCount val="21"/>
                <c:pt idx="2" formatCode="_(* #,##0.0_);_(* \(#,##0.0\);_(* &quot;-&quot;??_);_(@_)">
                  <c:v>53</c:v>
                </c:pt>
                <c:pt idx="3" formatCode="_(* #,##0.0_);_(* \(#,##0.0\);_(* &quot;-&quot;??_);_(@_)">
                  <c:v>16</c:v>
                </c:pt>
                <c:pt idx="4" formatCode="_(* #,##0.0_);_(* \(#,##0.0\);_(* &quot;-&quot;??_);_(@_)">
                  <c:v>41.6</c:v>
                </c:pt>
                <c:pt idx="5" formatCode="_(* #,##0.0_);_(* \(#,##0.0\);_(* &quot;-&quot;??_);_(@_)">
                  <c:v>4.3</c:v>
                </c:pt>
                <c:pt idx="6" formatCode="_(* #,##0.0_);_(* \(#,##0.0\);_(* &quot;-&quot;??_);_(@_)">
                  <c:v>43.825000000000003</c:v>
                </c:pt>
                <c:pt idx="8" formatCode="_(* #,##0.0_);_(* \(#,##0.0\);_(* &quot;-&quot;??_);_(@_)">
                  <c:v>180</c:v>
                </c:pt>
                <c:pt idx="10" formatCode="_(* #,##0.0_);_(* \(#,##0.0\);_(* &quot;-&quot;??_);_(@_)">
                  <c:v>1.9</c:v>
                </c:pt>
                <c:pt idx="11" formatCode="_(* #,##0.0_);_(* \(#,##0.0\);_(* &quot;-&quot;??_);_(@_)">
                  <c:v>133.44</c:v>
                </c:pt>
                <c:pt idx="13" formatCode="_(* #,##0.0_);_(* \(#,##0.0\);_(* &quot;-&quot;??_);_(@_)">
                  <c:v>174.6</c:v>
                </c:pt>
                <c:pt idx="17" formatCode="_(* #,##0.0_);_(* \(#,##0.0\);_(* &quot;-&quot;??_);_(@_)">
                  <c:v>753.2</c:v>
                </c:pt>
                <c:pt idx="18" formatCode="_(* #,##0.0_);_(* \(#,##0.0\);_(* &quot;-&quot;??_);_(@_)">
                  <c:v>456.83</c:v>
                </c:pt>
              </c:numCache>
            </c:numRef>
          </c:val>
          <c:extLst>
            <c:ext xmlns:c16="http://schemas.microsoft.com/office/drawing/2014/chart" uri="{C3380CC4-5D6E-409C-BE32-E72D297353CC}">
              <c16:uniqueId val="{00000000-20BB-4769-896C-1060D800875F}"/>
            </c:ext>
          </c:extLst>
        </c:ser>
        <c:ser>
          <c:idx val="0"/>
          <c:order val="1"/>
          <c:tx>
            <c:strRef>
              <c:f>'Pivot 2009-19 generation'!$AE$37</c:f>
              <c:strCache>
                <c:ptCount val="1"/>
                <c:pt idx="0">
                  <c:v>Binary - Others</c:v>
                </c:pt>
              </c:strCache>
            </c:strRef>
          </c:tx>
          <c:spPr>
            <a:solidFill>
              <a:schemeClr val="bg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2009-19 generation'!$A$38:$A$58</c:f>
              <c:strCache>
                <c:ptCount val="21"/>
                <c:pt idx="0">
                  <c:v>Australia</c:v>
                </c:pt>
                <c:pt idx="1">
                  <c:v>Austria</c:v>
                </c:pt>
                <c:pt idx="2">
                  <c:v>Chile</c:v>
                </c:pt>
                <c:pt idx="3">
                  <c:v>China</c:v>
                </c:pt>
                <c:pt idx="4">
                  <c:v>Costa Rica</c:v>
                </c:pt>
                <c:pt idx="5">
                  <c:v>Germany</c:v>
                </c:pt>
                <c:pt idx="6">
                  <c:v>Honduras</c:v>
                </c:pt>
                <c:pt idx="7">
                  <c:v>Iceland</c:v>
                </c:pt>
                <c:pt idx="8">
                  <c:v>Indonesia</c:v>
                </c:pt>
                <c:pt idx="9">
                  <c:v>Italy</c:v>
                </c:pt>
                <c:pt idx="10">
                  <c:v>Japan</c:v>
                </c:pt>
                <c:pt idx="11">
                  <c:v>Kenya</c:v>
                </c:pt>
                <c:pt idx="12">
                  <c:v>Mexico</c:v>
                </c:pt>
                <c:pt idx="13">
                  <c:v>New Zealand</c:v>
                </c:pt>
                <c:pt idx="14">
                  <c:v>Nicaragua</c:v>
                </c:pt>
                <c:pt idx="15">
                  <c:v>Philippines</c:v>
                </c:pt>
                <c:pt idx="16">
                  <c:v>Romania</c:v>
                </c:pt>
                <c:pt idx="17">
                  <c:v>Turkey</c:v>
                </c:pt>
                <c:pt idx="18">
                  <c:v>USA</c:v>
                </c:pt>
                <c:pt idx="19">
                  <c:v>Portugal (Azores)</c:v>
                </c:pt>
                <c:pt idx="20">
                  <c:v>Cost Rica</c:v>
                </c:pt>
              </c:strCache>
            </c:strRef>
          </c:cat>
          <c:val>
            <c:numRef>
              <c:f>'Pivot 2009-19 generation'!$AE$38:$AE$58</c:f>
              <c:numCache>
                <c:formatCode>_(* #,##0.0_);_(* \(#,##0.0\);_(* "-"??_);_(@_)</c:formatCode>
                <c:ptCount val="21"/>
                <c:pt idx="0">
                  <c:v>0</c:v>
                </c:pt>
                <c:pt idx="1">
                  <c:v>0.2</c:v>
                </c:pt>
                <c:pt idx="2">
                  <c:v>0</c:v>
                </c:pt>
                <c:pt idx="3">
                  <c:v>0</c:v>
                </c:pt>
                <c:pt idx="4">
                  <c:v>0</c:v>
                </c:pt>
                <c:pt idx="5">
                  <c:v>16.7</c:v>
                </c:pt>
                <c:pt idx="6">
                  <c:v>0</c:v>
                </c:pt>
                <c:pt idx="7">
                  <c:v>0</c:v>
                </c:pt>
                <c:pt idx="8">
                  <c:v>45</c:v>
                </c:pt>
                <c:pt idx="9">
                  <c:v>1</c:v>
                </c:pt>
                <c:pt idx="10">
                  <c:v>12</c:v>
                </c:pt>
                <c:pt idx="11">
                  <c:v>0</c:v>
                </c:pt>
                <c:pt idx="12">
                  <c:v>0</c:v>
                </c:pt>
                <c:pt idx="13">
                  <c:v>0</c:v>
                </c:pt>
                <c:pt idx="14">
                  <c:v>0</c:v>
                </c:pt>
                <c:pt idx="15">
                  <c:v>0</c:v>
                </c:pt>
                <c:pt idx="16">
                  <c:v>0</c:v>
                </c:pt>
                <c:pt idx="17">
                  <c:v>387.25500000000011</c:v>
                </c:pt>
                <c:pt idx="18">
                  <c:v>168.61000000000007</c:v>
                </c:pt>
                <c:pt idx="19">
                  <c:v>4</c:v>
                </c:pt>
                <c:pt idx="20">
                  <c:v>0</c:v>
                </c:pt>
              </c:numCache>
            </c:numRef>
          </c:val>
          <c:extLst>
            <c:ext xmlns:c16="http://schemas.microsoft.com/office/drawing/2014/chart" uri="{C3380CC4-5D6E-409C-BE32-E72D297353CC}">
              <c16:uniqueId val="{00000001-20BB-4769-896C-1060D800875F}"/>
            </c:ext>
          </c:extLst>
        </c:ser>
        <c:ser>
          <c:idx val="1"/>
          <c:order val="2"/>
          <c:tx>
            <c:strRef>
              <c:f>'Pivot 2009-19 generation'!$AC$37</c:f>
              <c:strCache>
                <c:ptCount val="1"/>
                <c:pt idx="0">
                  <c:v>STG Total</c:v>
                </c:pt>
              </c:strCache>
            </c:strRef>
          </c:tx>
          <c:spPr>
            <a:solidFill>
              <a:schemeClr val="tx1"/>
            </a:solidFill>
            <a:ln>
              <a:noFill/>
            </a:ln>
            <a:effectLst/>
          </c:spPr>
          <c:invertIfNegative val="0"/>
          <c:dLbls>
            <c:dLbl>
              <c:idx val="8"/>
              <c:layout>
                <c:manualLayout>
                  <c:x val="5.7553956834532375E-3"/>
                  <c:y val="-6.235755628417955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0BB-4769-896C-1060D80087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2009-19 generation'!$A$38:$A$58</c:f>
              <c:strCache>
                <c:ptCount val="21"/>
                <c:pt idx="0">
                  <c:v>Australia</c:v>
                </c:pt>
                <c:pt idx="1">
                  <c:v>Austria</c:v>
                </c:pt>
                <c:pt idx="2">
                  <c:v>Chile</c:v>
                </c:pt>
                <c:pt idx="3">
                  <c:v>China</c:v>
                </c:pt>
                <c:pt idx="4">
                  <c:v>Costa Rica</c:v>
                </c:pt>
                <c:pt idx="5">
                  <c:v>Germany</c:v>
                </c:pt>
                <c:pt idx="6">
                  <c:v>Honduras</c:v>
                </c:pt>
                <c:pt idx="7">
                  <c:v>Iceland</c:v>
                </c:pt>
                <c:pt idx="8">
                  <c:v>Indonesia</c:v>
                </c:pt>
                <c:pt idx="9">
                  <c:v>Italy</c:v>
                </c:pt>
                <c:pt idx="10">
                  <c:v>Japan</c:v>
                </c:pt>
                <c:pt idx="11">
                  <c:v>Kenya</c:v>
                </c:pt>
                <c:pt idx="12">
                  <c:v>Mexico</c:v>
                </c:pt>
                <c:pt idx="13">
                  <c:v>New Zealand</c:v>
                </c:pt>
                <c:pt idx="14">
                  <c:v>Nicaragua</c:v>
                </c:pt>
                <c:pt idx="15">
                  <c:v>Philippines</c:v>
                </c:pt>
                <c:pt idx="16">
                  <c:v>Romania</c:v>
                </c:pt>
                <c:pt idx="17">
                  <c:v>Turkey</c:v>
                </c:pt>
                <c:pt idx="18">
                  <c:v>USA</c:v>
                </c:pt>
                <c:pt idx="19">
                  <c:v>Portugal (Azores)</c:v>
                </c:pt>
                <c:pt idx="20">
                  <c:v>Cost Rica</c:v>
                </c:pt>
              </c:strCache>
            </c:strRef>
          </c:cat>
          <c:val>
            <c:numRef>
              <c:f>'Pivot 2009-19 generation'!$AC$38:$AC$58</c:f>
              <c:numCache>
                <c:formatCode>General</c:formatCode>
                <c:ptCount val="21"/>
                <c:pt idx="0" formatCode="_(* #,##0.0_);_(* \(#,##0.0\);_(* &quot;-&quot;??_);_(@_)">
                  <c:v>1</c:v>
                </c:pt>
                <c:pt idx="3" formatCode="_(* #,##0.0_);_(* \(#,##0.0\);_(* &quot;-&quot;??_);_(@_)">
                  <c:v>1.4</c:v>
                </c:pt>
                <c:pt idx="7" formatCode="_(* #,##0.0_);_(* \(#,##0.0\);_(* &quot;-&quot;??_);_(@_)">
                  <c:v>45</c:v>
                </c:pt>
                <c:pt idx="8" formatCode="_(* #,##0.0_);_(* \(#,##0.0\);_(* &quot;-&quot;??_);_(@_)">
                  <c:v>948.5</c:v>
                </c:pt>
                <c:pt idx="9" formatCode="_(* #,##0.0_);_(* \(#,##0.0\);_(* &quot;-&quot;??_);_(@_)">
                  <c:v>157</c:v>
                </c:pt>
                <c:pt idx="11" formatCode="_(* #,##0.0_);_(* \(#,##0.0\);_(* &quot;-&quot;??_);_(@_)">
                  <c:v>445.5</c:v>
                </c:pt>
                <c:pt idx="12" formatCode="_(* #,##0.0_);_(* \(#,##0.0\);_(* &quot;-&quot;??_);_(@_)">
                  <c:v>80.5</c:v>
                </c:pt>
                <c:pt idx="13" formatCode="_(* #,##0.0_);_(* \(#,##0.0\);_(* &quot;-&quot;??_);_(@_)">
                  <c:v>296</c:v>
                </c:pt>
                <c:pt idx="14" formatCode="_(* #,##0.0_);_(* \(#,##0.0\);_(* &quot;-&quot;??_);_(@_)">
                  <c:v>72</c:v>
                </c:pt>
                <c:pt idx="15" formatCode="_(* #,##0.0_);_(* \(#,##0.0\);_(* &quot;-&quot;??_);_(@_)">
                  <c:v>81</c:v>
                </c:pt>
                <c:pt idx="16" formatCode="_(* #,##0.0_);_(* \(#,##0.0\);_(* &quot;-&quot;??_);_(@_)">
                  <c:v>0.05</c:v>
                </c:pt>
                <c:pt idx="17" formatCode="_(* #,##0.0_);_(* \(#,##0.0\);_(* &quot;-&quot;??_);_(@_)">
                  <c:v>326.89999999999998</c:v>
                </c:pt>
                <c:pt idx="18" formatCode="_(* #,##0.0_);_(* \(#,##0.0\);_(* &quot;-&quot;??_);_(@_)">
                  <c:v>50</c:v>
                </c:pt>
                <c:pt idx="20" formatCode="_(* #,##0.0_);_(* \(#,##0.0\);_(* &quot;-&quot;??_);_(@_)">
                  <c:v>55</c:v>
                </c:pt>
              </c:numCache>
            </c:numRef>
          </c:val>
          <c:extLst>
            <c:ext xmlns:c16="http://schemas.microsoft.com/office/drawing/2014/chart" uri="{C3380CC4-5D6E-409C-BE32-E72D297353CC}">
              <c16:uniqueId val="{00000003-20BB-4769-896C-1060D800875F}"/>
            </c:ext>
          </c:extLst>
        </c:ser>
        <c:dLbls>
          <c:dLblPos val="outEnd"/>
          <c:showLegendKey val="0"/>
          <c:showVal val="1"/>
          <c:showCatName val="0"/>
          <c:showSerName val="0"/>
          <c:showPercent val="0"/>
          <c:showBubbleSize val="0"/>
        </c:dLbls>
        <c:gapWidth val="219"/>
        <c:overlap val="-27"/>
        <c:axId val="189892112"/>
        <c:axId val="189892504"/>
      </c:barChart>
      <c:catAx>
        <c:axId val="189892112"/>
        <c:scaling>
          <c:orientation val="minMax"/>
        </c:scaling>
        <c:delete val="0"/>
        <c:axPos val="b"/>
        <c:numFmt formatCode="General" sourceLinked="1"/>
        <c:majorTickMark val="none"/>
        <c:minorTickMark val="none"/>
        <c:tickLblPos val="nextTo"/>
        <c:spPr>
          <a:noFill/>
          <a:ln w="25400" cap="flat" cmpd="sng" algn="ctr">
            <a:solidFill>
              <a:srgbClr val="002855"/>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Book" pitchFamily="50" charset="0"/>
                <a:ea typeface="+mn-ea"/>
                <a:cs typeface="+mn-cs"/>
              </a:defRPr>
            </a:pPr>
            <a:endParaRPr lang="en-US"/>
          </a:p>
        </c:txPr>
        <c:crossAx val="189892504"/>
        <c:crosses val="autoZero"/>
        <c:auto val="1"/>
        <c:lblAlgn val="ctr"/>
        <c:lblOffset val="100"/>
        <c:tickMarkSkip val="1"/>
        <c:noMultiLvlLbl val="0"/>
      </c:catAx>
      <c:valAx>
        <c:axId val="189892504"/>
        <c:scaling>
          <c:orientation val="minMax"/>
        </c:scaling>
        <c:delete val="1"/>
        <c:axPos val="l"/>
        <c:title>
          <c:tx>
            <c:rich>
              <a:bodyPr rot="-5400000" spcFirstLastPara="1" vertOverflow="ellipsis" vert="horz" wrap="square" anchor="ctr" anchorCtr="1"/>
              <a:lstStyle/>
              <a:p>
                <a:pPr algn="ctr" rtl="0">
                  <a:defRPr lang="en-US" sz="1100" b="0" i="0" u="none" strike="noStrike" kern="1200" baseline="0" dirty="0">
                    <a:solidFill>
                      <a:srgbClr val="002855"/>
                    </a:solidFill>
                    <a:latin typeface="Gotham Book" pitchFamily="50" charset="0"/>
                    <a:ea typeface="+mn-ea"/>
                    <a:cs typeface="+mn-cs"/>
                  </a:defRPr>
                </a:pPr>
                <a:r>
                  <a:rPr lang="en-US"/>
                  <a:t>MW</a:t>
                </a:r>
              </a:p>
            </c:rich>
          </c:tx>
          <c:overlay val="0"/>
          <c:spPr>
            <a:noFill/>
            <a:ln>
              <a:noFill/>
            </a:ln>
            <a:effectLst/>
          </c:spPr>
          <c:txPr>
            <a:bodyPr rot="-5400000" spcFirstLastPara="1" vertOverflow="ellipsis" vert="horz" wrap="square" anchor="ctr" anchorCtr="1"/>
            <a:lstStyle/>
            <a:p>
              <a:pPr algn="ctr" rtl="0">
                <a:defRPr lang="en-US" sz="1100" b="0" i="0" u="none" strike="noStrike" kern="1200" baseline="0" dirty="0">
                  <a:solidFill>
                    <a:srgbClr val="002855"/>
                  </a:solidFill>
                  <a:latin typeface="Gotham Book" pitchFamily="50" charset="0"/>
                  <a:ea typeface="+mn-ea"/>
                  <a:cs typeface="+mn-cs"/>
                </a:defRPr>
              </a:pPr>
              <a:endParaRPr lang="en-US"/>
            </a:p>
          </c:txPr>
        </c:title>
        <c:numFmt formatCode="General" sourceLinked="1"/>
        <c:majorTickMark val="none"/>
        <c:minorTickMark val="none"/>
        <c:tickLblPos val="nextTo"/>
        <c:crossAx val="18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Book" pitchFamily="50"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076731286879347"/>
          <c:y val="0.23284575914497174"/>
          <c:w val="0.40118066491688537"/>
          <c:h val="0.66863444152814233"/>
        </c:manualLayout>
      </c:layout>
      <c:doughnut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46FA-411D-BA37-659D611EE070}"/>
              </c:ext>
            </c:extLst>
          </c:dPt>
          <c:dPt>
            <c:idx val="1"/>
            <c:bubble3D val="0"/>
            <c:spPr>
              <a:solidFill>
                <a:schemeClr val="accent2"/>
              </a:solidFill>
              <a:ln>
                <a:noFill/>
              </a:ln>
              <a:effectLst/>
            </c:spPr>
            <c:extLst>
              <c:ext xmlns:c16="http://schemas.microsoft.com/office/drawing/2014/chart" uri="{C3380CC4-5D6E-409C-BE32-E72D297353CC}">
                <c16:uniqueId val="{00000003-46FA-411D-BA37-659D611EE070}"/>
              </c:ext>
            </c:extLst>
          </c:dPt>
          <c:dPt>
            <c:idx val="2"/>
            <c:bubble3D val="0"/>
            <c:spPr>
              <a:solidFill>
                <a:schemeClr val="accent3"/>
              </a:solidFill>
              <a:ln>
                <a:noFill/>
              </a:ln>
              <a:effectLst/>
            </c:spPr>
            <c:extLst>
              <c:ext xmlns:c16="http://schemas.microsoft.com/office/drawing/2014/chart" uri="{C3380CC4-5D6E-409C-BE32-E72D297353CC}">
                <c16:uniqueId val="{00000005-46FA-411D-BA37-659D611EE070}"/>
              </c:ext>
            </c:extLst>
          </c:dPt>
          <c:dPt>
            <c:idx val="3"/>
            <c:bubble3D val="0"/>
            <c:spPr>
              <a:solidFill>
                <a:schemeClr val="accent4"/>
              </a:solidFill>
              <a:ln>
                <a:noFill/>
              </a:ln>
              <a:effectLst/>
            </c:spPr>
            <c:extLst>
              <c:ext xmlns:c16="http://schemas.microsoft.com/office/drawing/2014/chart" uri="{C3380CC4-5D6E-409C-BE32-E72D297353CC}">
                <c16:uniqueId val="{00000007-46FA-411D-BA37-659D611EE070}"/>
              </c:ext>
            </c:extLst>
          </c:dPt>
          <c:dLbls>
            <c:dLbl>
              <c:idx val="0"/>
              <c:layout>
                <c:manualLayout>
                  <c:x val="8.8800927313634814E-2"/>
                  <c:y val="-0.36092984255242294"/>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Gotham Book" pitchFamily="50" charset="0"/>
                        <a:ea typeface="+mn-ea"/>
                        <a:cs typeface="+mn-cs"/>
                      </a:defRPr>
                    </a:pPr>
                    <a:fld id="{7BAC697C-3A54-4C68-9614-12AA9BD44EED}" type="CATEGORYNAME">
                      <a:rPr lang="en-US"/>
                      <a:pPr>
                        <a:defRPr>
                          <a:latin typeface="Gotham Book" pitchFamily="50" charset="0"/>
                        </a:defRPr>
                      </a:pPr>
                      <a:t>[CATEGORY NAME]</a:t>
                    </a:fld>
                    <a:r>
                      <a:rPr lang="en-US" baseline="0"/>
                      <a:t>, </a:t>
                    </a:r>
                    <a:br>
                      <a:rPr lang="en-US" baseline="0"/>
                    </a:br>
                    <a:fld id="{84473EB9-2AD2-415B-ABBC-89C413BBA166}" type="VALUE">
                      <a:rPr lang="en-US" baseline="0"/>
                      <a:pPr>
                        <a:defRPr>
                          <a:latin typeface="Gotham Book" pitchFamily="50" charset="0"/>
                        </a:defRPr>
                      </a:pPr>
                      <a:t>[VALUE]</a:t>
                    </a:fld>
                    <a:r>
                      <a:rPr lang="en-US" baseline="0"/>
                      <a:t>MW, </a:t>
                    </a:r>
                    <a:fld id="{CD032761-40AF-45D9-8F7F-87801F75C627}" type="PERCENTAGE">
                      <a:rPr lang="en-US" baseline="0"/>
                      <a:pPr>
                        <a:defRPr>
                          <a:latin typeface="Gotham Book" pitchFamily="50" charset="0"/>
                        </a:defRPr>
                      </a:pPr>
                      <a:t>[PERCENTAGE]</a:t>
                    </a:fld>
                    <a:endParaRPr lang="en-US" baseline="0"/>
                  </a:p>
                </c:rich>
              </c:tx>
              <c:numFmt formatCode="General"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Gotham Book" pitchFamily="50" charset="0"/>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19267284916222743"/>
                      <c:h val="0.25517517517517513"/>
                    </c:manualLayout>
                  </c15:layout>
                  <c15:dlblFieldTable/>
                  <c15:showDataLabelsRange val="0"/>
                </c:ext>
                <c:ext xmlns:c16="http://schemas.microsoft.com/office/drawing/2014/chart" uri="{C3380CC4-5D6E-409C-BE32-E72D297353CC}">
                  <c16:uniqueId val="{00000001-46FA-411D-BA37-659D611EE070}"/>
                </c:ext>
              </c:extLst>
            </c:dLbl>
            <c:dLbl>
              <c:idx val="1"/>
              <c:layout>
                <c:manualLayout>
                  <c:x val="-0.22994921559777062"/>
                  <c:y val="5.812268961875261E-2"/>
                </c:manualLayout>
              </c:layout>
              <c:tx>
                <c:rich>
                  <a:bodyPr/>
                  <a:lstStyle/>
                  <a:p>
                    <a:fld id="{990F332C-031A-4D0A-B09A-2A9231AF2DB6}" type="CATEGORYNAME">
                      <a:rPr lang="en-US"/>
                      <a:pPr/>
                      <a:t>[CATEGORY NAME]</a:t>
                    </a:fld>
                    <a:r>
                      <a:rPr lang="en-US" baseline="0"/>
                      <a:t>, </a:t>
                    </a:r>
                    <a:fld id="{0B305D16-5264-4553-87C1-D572DFE7D769}" type="VALUE">
                      <a:rPr lang="en-US" baseline="0"/>
                      <a:pPr/>
                      <a:t>[VALUE]</a:t>
                    </a:fld>
                    <a:r>
                      <a:rPr lang="en-US" baseline="0"/>
                      <a:t>MW, </a:t>
                    </a:r>
                    <a:fld id="{7E93A426-76EE-44BB-B5FA-7455EC6F56F4}" type="PERCENTAGE">
                      <a:rPr lang="en-US" baseline="0"/>
                      <a:pPr/>
                      <a:t>[PERCENTAGE]</a:t>
                    </a:fld>
                    <a:endParaRPr lang="en-US" baseline="0"/>
                  </a:p>
                </c:rich>
              </c:tx>
              <c:showLegendKey val="0"/>
              <c:showVal val="1"/>
              <c:showCatName val="1"/>
              <c:showSerName val="0"/>
              <c:showPercent val="1"/>
              <c:showBubbleSize val="0"/>
              <c:extLst>
                <c:ext xmlns:c15="http://schemas.microsoft.com/office/drawing/2012/chart" uri="{CE6537A1-D6FC-4f65-9D91-7224C49458BB}">
                  <c15:layout>
                    <c:manualLayout>
                      <c:w val="0.24999666261214346"/>
                      <c:h val="0.18456472220251749"/>
                    </c:manualLayout>
                  </c15:layout>
                  <c15:dlblFieldTable/>
                  <c15:showDataLabelsRange val="0"/>
                </c:ext>
                <c:ext xmlns:c16="http://schemas.microsoft.com/office/drawing/2014/chart" uri="{C3380CC4-5D6E-409C-BE32-E72D297353CC}">
                  <c16:uniqueId val="{00000003-46FA-411D-BA37-659D611EE070}"/>
                </c:ext>
              </c:extLst>
            </c:dLbl>
            <c:dLbl>
              <c:idx val="2"/>
              <c:layout>
                <c:manualLayout>
                  <c:x val="-0.24106310410347798"/>
                  <c:y val="-5.1922788930662947E-2"/>
                </c:manualLayout>
              </c:layout>
              <c:tx>
                <c:rich>
                  <a:bodyPr/>
                  <a:lstStyle/>
                  <a:p>
                    <a:fld id="{3FACCB18-6F4D-47EB-8AEB-A1A145479F4C}" type="CATEGORYNAME">
                      <a:rPr lang="en-US"/>
                      <a:pPr/>
                      <a:t>[CATEGORY NAME]</a:t>
                    </a:fld>
                    <a:r>
                      <a:rPr lang="en-US" baseline="0"/>
                      <a:t>, </a:t>
                    </a:r>
                    <a:br>
                      <a:rPr lang="en-US" baseline="0"/>
                    </a:br>
                    <a:fld id="{73768C0B-6EF1-4DCD-9905-E7B0F13208B2}" type="VALUE">
                      <a:rPr lang="en-US" baseline="0"/>
                      <a:pPr/>
                      <a:t>[VALUE]</a:t>
                    </a:fld>
                    <a:r>
                      <a:rPr lang="en-US" baseline="0"/>
                      <a:t> MW, </a:t>
                    </a:r>
                    <a:fld id="{AABEC9BD-2C25-481A-BB9A-8C75B75D4EA4}" type="PERCENTAGE">
                      <a:rPr lang="en-US" baseline="0"/>
                      <a:pPr/>
                      <a:t>[PERCENTAGE]</a:t>
                    </a:fld>
                    <a:endParaRPr lang="en-US" baseline="0"/>
                  </a:p>
                </c:rich>
              </c:tx>
              <c:showLegendKey val="0"/>
              <c:showVal val="1"/>
              <c:showCatName val="1"/>
              <c:showSerName val="0"/>
              <c:showPercent val="1"/>
              <c:showBubbleSize val="0"/>
              <c:extLst>
                <c:ext xmlns:c15="http://schemas.microsoft.com/office/drawing/2012/chart" uri="{CE6537A1-D6FC-4f65-9D91-7224C49458BB}">
                  <c15:layout>
                    <c:manualLayout>
                      <c:w val="0.26965339340760458"/>
                      <c:h val="0.18456472220251749"/>
                    </c:manualLayout>
                  </c15:layout>
                  <c15:dlblFieldTable/>
                  <c15:showDataLabelsRange val="0"/>
                </c:ext>
                <c:ext xmlns:c16="http://schemas.microsoft.com/office/drawing/2014/chart" uri="{C3380CC4-5D6E-409C-BE32-E72D297353CC}">
                  <c16:uniqueId val="{00000005-46FA-411D-BA37-659D611EE070}"/>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Gotham Book" pitchFamily="50"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solidFill>
                  <a:round/>
                </a:ln>
                <a:effectLst/>
              </c:spPr>
            </c:leaderLines>
            <c:extLst>
              <c:ext xmlns:c15="http://schemas.microsoft.com/office/drawing/2012/chart" uri="{CE6537A1-D6FC-4f65-9D91-7224C49458BB}"/>
            </c:extLst>
          </c:dLbls>
          <c:cat>
            <c:strRef>
              <c:f>'Pivot 2009-19 generation'!$AG$39:$AG$41</c:f>
              <c:strCache>
                <c:ptCount val="3"/>
                <c:pt idx="0">
                  <c:v>STG</c:v>
                </c:pt>
                <c:pt idx="1">
                  <c:v>Binary - Ormat</c:v>
                </c:pt>
                <c:pt idx="2">
                  <c:v>Binary - Others</c:v>
                </c:pt>
              </c:strCache>
            </c:strRef>
          </c:cat>
          <c:val>
            <c:numRef>
              <c:f>'Pivot 2009-19 generation'!$AH$39:$AH$41</c:f>
              <c:numCache>
                <c:formatCode>0</c:formatCode>
                <c:ptCount val="3"/>
                <c:pt idx="0">
                  <c:v>2559.8500000000004</c:v>
                </c:pt>
                <c:pt idx="1">
                  <c:v>1858.6949999999999</c:v>
                </c:pt>
                <c:pt idx="2">
                  <c:v>634.7650000000001</c:v>
                </c:pt>
              </c:numCache>
            </c:numRef>
          </c:val>
          <c:extLst>
            <c:ext xmlns:c16="http://schemas.microsoft.com/office/drawing/2014/chart" uri="{C3380CC4-5D6E-409C-BE32-E72D297353CC}">
              <c16:uniqueId val="{00000008-46FA-411D-BA37-659D611EE070}"/>
            </c:ext>
          </c:extLst>
        </c:ser>
        <c:dLbls>
          <c:showLegendKey val="0"/>
          <c:showVal val="1"/>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504902289090869"/>
          <c:y val="0.24199917258915687"/>
          <c:w val="0.35689902375533056"/>
          <c:h val="0.59019378807615452"/>
        </c:manualLayout>
      </c:layout>
      <c:doughnut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215E-4DE1-BD93-B529E45BDB5B}"/>
              </c:ext>
            </c:extLst>
          </c:dPt>
          <c:dPt>
            <c:idx val="1"/>
            <c:bubble3D val="0"/>
            <c:spPr>
              <a:solidFill>
                <a:schemeClr val="accent2"/>
              </a:solidFill>
              <a:ln>
                <a:noFill/>
              </a:ln>
              <a:effectLst/>
            </c:spPr>
            <c:extLst>
              <c:ext xmlns:c16="http://schemas.microsoft.com/office/drawing/2014/chart" uri="{C3380CC4-5D6E-409C-BE32-E72D297353CC}">
                <c16:uniqueId val="{00000003-215E-4DE1-BD93-B529E45BDB5B}"/>
              </c:ext>
            </c:extLst>
          </c:dPt>
          <c:dPt>
            <c:idx val="2"/>
            <c:bubble3D val="0"/>
            <c:spPr>
              <a:solidFill>
                <a:schemeClr val="accent3"/>
              </a:solidFill>
              <a:ln>
                <a:noFill/>
              </a:ln>
              <a:effectLst/>
            </c:spPr>
            <c:extLst>
              <c:ext xmlns:c16="http://schemas.microsoft.com/office/drawing/2014/chart" uri="{C3380CC4-5D6E-409C-BE32-E72D297353CC}">
                <c16:uniqueId val="{00000005-215E-4DE1-BD93-B529E45BDB5B}"/>
              </c:ext>
            </c:extLst>
          </c:dPt>
          <c:dPt>
            <c:idx val="3"/>
            <c:bubble3D val="0"/>
            <c:spPr>
              <a:solidFill>
                <a:schemeClr val="accent4"/>
              </a:solidFill>
              <a:ln>
                <a:noFill/>
              </a:ln>
              <a:effectLst/>
            </c:spPr>
            <c:extLst>
              <c:ext xmlns:c16="http://schemas.microsoft.com/office/drawing/2014/chart" uri="{C3380CC4-5D6E-409C-BE32-E72D297353CC}">
                <c16:uniqueId val="{00000007-215E-4DE1-BD93-B529E45BDB5B}"/>
              </c:ext>
            </c:extLst>
          </c:dPt>
          <c:dLbls>
            <c:dLbl>
              <c:idx val="0"/>
              <c:layout>
                <c:manualLayout>
                  <c:x val="6.1372792037671944E-2"/>
                  <c:y val="-0.25046367680813536"/>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Gotham Book" pitchFamily="50" charset="0"/>
                        <a:ea typeface="+mn-ea"/>
                        <a:cs typeface="+mn-cs"/>
                      </a:defRPr>
                    </a:pPr>
                    <a:fld id="{7BAC697C-3A54-4C68-9614-12AA9BD44EED}" type="CATEGORYNAME">
                      <a:rPr lang="en-US"/>
                      <a:pPr>
                        <a:defRPr>
                          <a:latin typeface="Gotham Book" pitchFamily="50" charset="0"/>
                        </a:defRPr>
                      </a:pPr>
                      <a:t>[CATEGORY NAME]</a:t>
                    </a:fld>
                    <a:r>
                      <a:rPr lang="en-US" baseline="0"/>
                      <a:t>, </a:t>
                    </a:r>
                    <a:br>
                      <a:rPr lang="en-US" baseline="0"/>
                    </a:br>
                    <a:fld id="{84473EB9-2AD2-415B-ABBC-89C413BBA166}" type="VALUE">
                      <a:rPr lang="en-US" baseline="0"/>
                      <a:pPr>
                        <a:defRPr>
                          <a:latin typeface="Gotham Book" pitchFamily="50" charset="0"/>
                        </a:defRPr>
                      </a:pPr>
                      <a:t>[VALUE]</a:t>
                    </a:fld>
                    <a:r>
                      <a:rPr lang="en-US" baseline="0"/>
                      <a:t>MW, </a:t>
                    </a:r>
                    <a:fld id="{CD032761-40AF-45D9-8F7F-87801F75C627}" type="PERCENTAGE">
                      <a:rPr lang="en-US" baseline="0"/>
                      <a:pPr>
                        <a:defRPr>
                          <a:latin typeface="Gotham Book" pitchFamily="50" charset="0"/>
                        </a:defRPr>
                      </a:pPr>
                      <a:t>[PERCENTAGE]</a:t>
                    </a:fld>
                    <a:endParaRPr lang="en-US" baseline="0"/>
                  </a:p>
                </c:rich>
              </c:tx>
              <c:numFmt formatCode="General"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Gotham Book" pitchFamily="50" charset="0"/>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19267284916222743"/>
                      <c:h val="0.25517517517517513"/>
                    </c:manualLayout>
                  </c15:layout>
                  <c15:dlblFieldTable/>
                  <c15:showDataLabelsRange val="0"/>
                </c:ext>
                <c:ext xmlns:c16="http://schemas.microsoft.com/office/drawing/2014/chart" uri="{C3380CC4-5D6E-409C-BE32-E72D297353CC}">
                  <c16:uniqueId val="{00000001-215E-4DE1-BD93-B529E45BDB5B}"/>
                </c:ext>
              </c:extLst>
            </c:dLbl>
            <c:dLbl>
              <c:idx val="1"/>
              <c:layout>
                <c:manualLayout>
                  <c:x val="7.8177298886435737E-2"/>
                  <c:y val="0.19693471190294404"/>
                </c:manualLayout>
              </c:layout>
              <c:tx>
                <c:rich>
                  <a:bodyPr/>
                  <a:lstStyle/>
                  <a:p>
                    <a:fld id="{990F332C-031A-4D0A-B09A-2A9231AF2DB6}" type="CATEGORYNAME">
                      <a:rPr lang="en-US"/>
                      <a:pPr/>
                      <a:t>[CATEGORY NAME]</a:t>
                    </a:fld>
                    <a:r>
                      <a:rPr lang="en-US" baseline="0"/>
                      <a:t>, </a:t>
                    </a:r>
                    <a:fld id="{0B305D16-5264-4553-87C1-D572DFE7D769}" type="VALUE">
                      <a:rPr lang="en-US" baseline="0"/>
                      <a:pPr/>
                      <a:t>[VALUE]</a:t>
                    </a:fld>
                    <a:r>
                      <a:rPr lang="en-US" baseline="0"/>
                      <a:t>MW, </a:t>
                    </a:r>
                    <a:fld id="{7E93A426-76EE-44BB-B5FA-7455EC6F56F4}" type="PERCENTAGE">
                      <a:rPr lang="en-US" baseline="0"/>
                      <a:pPr/>
                      <a:t>[PERCENTAGE]</a:t>
                    </a:fld>
                    <a:endParaRPr lang="en-US" baseline="0"/>
                  </a:p>
                </c:rich>
              </c:tx>
              <c:showLegendKey val="0"/>
              <c:showVal val="1"/>
              <c:showCatName val="1"/>
              <c:showSerName val="0"/>
              <c:showPercent val="1"/>
              <c:showBubbleSize val="0"/>
              <c:extLst>
                <c:ext xmlns:c15="http://schemas.microsoft.com/office/drawing/2012/chart" uri="{CE6537A1-D6FC-4f65-9D91-7224C49458BB}">
                  <c15:layout>
                    <c:manualLayout>
                      <c:w val="0.24999666261214346"/>
                      <c:h val="0.18456472220251749"/>
                    </c:manualLayout>
                  </c15:layout>
                  <c15:dlblFieldTable/>
                  <c15:showDataLabelsRange val="0"/>
                </c:ext>
                <c:ext xmlns:c16="http://schemas.microsoft.com/office/drawing/2014/chart" uri="{C3380CC4-5D6E-409C-BE32-E72D297353CC}">
                  <c16:uniqueId val="{00000003-215E-4DE1-BD93-B529E45BDB5B}"/>
                </c:ext>
              </c:extLst>
            </c:dLbl>
            <c:dLbl>
              <c:idx val="2"/>
              <c:layout>
                <c:manualLayout>
                  <c:x val="-0.24106310410347798"/>
                  <c:y val="-5.1922788930662947E-2"/>
                </c:manualLayout>
              </c:layout>
              <c:tx>
                <c:rich>
                  <a:bodyPr/>
                  <a:lstStyle/>
                  <a:p>
                    <a:fld id="{3FACCB18-6F4D-47EB-8AEB-A1A145479F4C}" type="CATEGORYNAME">
                      <a:rPr lang="en-US"/>
                      <a:pPr/>
                      <a:t>[CATEGORY NAME]</a:t>
                    </a:fld>
                    <a:r>
                      <a:rPr lang="en-US" baseline="0"/>
                      <a:t>, </a:t>
                    </a:r>
                    <a:br>
                      <a:rPr lang="en-US" baseline="0"/>
                    </a:br>
                    <a:fld id="{73768C0B-6EF1-4DCD-9905-E7B0F13208B2}" type="VALUE">
                      <a:rPr lang="en-US" baseline="0"/>
                      <a:pPr/>
                      <a:t>[VALUE]</a:t>
                    </a:fld>
                    <a:r>
                      <a:rPr lang="en-US" baseline="0"/>
                      <a:t> MW, </a:t>
                    </a:r>
                    <a:fld id="{AABEC9BD-2C25-481A-BB9A-8C75B75D4EA4}" type="PERCENTAGE">
                      <a:rPr lang="en-US" baseline="0"/>
                      <a:pPr/>
                      <a:t>[PERCENTAGE]</a:t>
                    </a:fld>
                    <a:endParaRPr lang="en-US" baseline="0"/>
                  </a:p>
                </c:rich>
              </c:tx>
              <c:showLegendKey val="0"/>
              <c:showVal val="1"/>
              <c:showCatName val="1"/>
              <c:showSerName val="0"/>
              <c:showPercent val="1"/>
              <c:showBubbleSize val="0"/>
              <c:extLst>
                <c:ext xmlns:c15="http://schemas.microsoft.com/office/drawing/2012/chart" uri="{CE6537A1-D6FC-4f65-9D91-7224C49458BB}">
                  <c15:layout>
                    <c:manualLayout>
                      <c:w val="0.26965339340760458"/>
                      <c:h val="0.18456472220251749"/>
                    </c:manualLayout>
                  </c15:layout>
                  <c15:dlblFieldTable/>
                  <c15:showDataLabelsRange val="0"/>
                </c:ext>
                <c:ext xmlns:c16="http://schemas.microsoft.com/office/drawing/2014/chart" uri="{C3380CC4-5D6E-409C-BE32-E72D297353CC}">
                  <c16:uniqueId val="{00000005-215E-4DE1-BD93-B529E45BDB5B}"/>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Gotham Book" pitchFamily="50"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solidFill>
                  <a:round/>
                </a:ln>
                <a:effectLst/>
              </c:spPr>
            </c:leaderLines>
            <c:extLst>
              <c:ext xmlns:c15="http://schemas.microsoft.com/office/drawing/2012/chart" uri="{CE6537A1-D6FC-4f65-9D91-7224C49458BB}"/>
            </c:extLst>
          </c:dLbls>
          <c:cat>
            <c:strRef>
              <c:f>'Pivot 2015-9 generation'!$S$25:$S$27</c:f>
              <c:strCache>
                <c:ptCount val="3"/>
                <c:pt idx="0">
                  <c:v>STG</c:v>
                </c:pt>
                <c:pt idx="1">
                  <c:v>Binary - Ormat</c:v>
                </c:pt>
                <c:pt idx="2">
                  <c:v>Binary - Others</c:v>
                </c:pt>
              </c:strCache>
            </c:strRef>
          </c:cat>
          <c:val>
            <c:numRef>
              <c:f>'Pivot 2015-9 generation'!$T$25:$T$27</c:f>
              <c:numCache>
                <c:formatCode>0</c:formatCode>
                <c:ptCount val="3"/>
                <c:pt idx="0">
                  <c:v>1114</c:v>
                </c:pt>
                <c:pt idx="1">
                  <c:v>1124.2550000000001</c:v>
                </c:pt>
                <c:pt idx="2">
                  <c:v>401.4549999999997</c:v>
                </c:pt>
              </c:numCache>
            </c:numRef>
          </c:val>
          <c:extLst>
            <c:ext xmlns:c16="http://schemas.microsoft.com/office/drawing/2014/chart" uri="{C3380CC4-5D6E-409C-BE32-E72D297353CC}">
              <c16:uniqueId val="{00000008-215E-4DE1-BD93-B529E45BDB5B}"/>
            </c:ext>
          </c:extLst>
        </c:ser>
        <c:dLbls>
          <c:showLegendKey val="0"/>
          <c:showVal val="1"/>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tx>
            <c:strRef>
              <c:f>'Pivot 2015-9 generation'!$F$23</c:f>
              <c:strCache>
                <c:ptCount val="1"/>
                <c:pt idx="0">
                  <c:v>Binary - Ormat</c:v>
                </c:pt>
              </c:strCache>
            </c:strRef>
          </c:tx>
          <c:spPr>
            <a:solidFill>
              <a:schemeClr val="tx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2015-9 generation'!$A$24:$A$35</c:f>
              <c:strCache>
                <c:ptCount val="12"/>
                <c:pt idx="0">
                  <c:v>Chile</c:v>
                </c:pt>
                <c:pt idx="1">
                  <c:v>China</c:v>
                </c:pt>
                <c:pt idx="2">
                  <c:v>Honduras</c:v>
                </c:pt>
                <c:pt idx="3">
                  <c:v>Indonesia</c:v>
                </c:pt>
                <c:pt idx="4">
                  <c:v>Japan</c:v>
                </c:pt>
                <c:pt idx="5">
                  <c:v>Kenya</c:v>
                </c:pt>
                <c:pt idx="6">
                  <c:v>Mexico</c:v>
                </c:pt>
                <c:pt idx="7">
                  <c:v>New Zealand</c:v>
                </c:pt>
                <c:pt idx="8">
                  <c:v>Philippines </c:v>
                </c:pt>
                <c:pt idx="9">
                  <c:v>Turkey</c:v>
                </c:pt>
                <c:pt idx="10">
                  <c:v>USA</c:v>
                </c:pt>
                <c:pt idx="11">
                  <c:v>Portugal (Azores)</c:v>
                </c:pt>
              </c:strCache>
            </c:strRef>
          </c:cat>
          <c:val>
            <c:numRef>
              <c:f>'Pivot 2015-9 generation'!$F$24:$F$35</c:f>
              <c:numCache>
                <c:formatCode>General</c:formatCode>
                <c:ptCount val="12"/>
                <c:pt idx="0">
                  <c:v>53</c:v>
                </c:pt>
                <c:pt idx="1">
                  <c:v>16</c:v>
                </c:pt>
                <c:pt idx="2" formatCode="0">
                  <c:v>43.825000000000003</c:v>
                </c:pt>
                <c:pt idx="3" formatCode="0">
                  <c:v>180</c:v>
                </c:pt>
                <c:pt idx="4" formatCode="0">
                  <c:v>0.4</c:v>
                </c:pt>
                <c:pt idx="5" formatCode="0">
                  <c:v>41.44</c:v>
                </c:pt>
                <c:pt idx="7" formatCode="0">
                  <c:v>28</c:v>
                </c:pt>
                <c:pt idx="9" formatCode="0">
                  <c:v>555.20000000000005</c:v>
                </c:pt>
                <c:pt idx="10" formatCode="0">
                  <c:v>206.39000000000001</c:v>
                </c:pt>
              </c:numCache>
            </c:numRef>
          </c:val>
          <c:extLst>
            <c:ext xmlns:c16="http://schemas.microsoft.com/office/drawing/2014/chart" uri="{C3380CC4-5D6E-409C-BE32-E72D297353CC}">
              <c16:uniqueId val="{00000000-2720-4C81-A866-8C03BC0883CE}"/>
            </c:ext>
          </c:extLst>
        </c:ser>
        <c:ser>
          <c:idx val="0"/>
          <c:order val="1"/>
          <c:tx>
            <c:strRef>
              <c:f>'Pivot 2015-9 generation'!$Q$23</c:f>
              <c:strCache>
                <c:ptCount val="1"/>
                <c:pt idx="0">
                  <c:v>Binary - Others</c:v>
                </c:pt>
              </c:strCache>
            </c:strRef>
          </c:tx>
          <c:spPr>
            <a:solidFill>
              <a:schemeClr val="bg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2015-9 generation'!$A$24:$A$35</c:f>
              <c:strCache>
                <c:ptCount val="12"/>
                <c:pt idx="0">
                  <c:v>Chile</c:v>
                </c:pt>
                <c:pt idx="1">
                  <c:v>China</c:v>
                </c:pt>
                <c:pt idx="2">
                  <c:v>Honduras</c:v>
                </c:pt>
                <c:pt idx="3">
                  <c:v>Indonesia</c:v>
                </c:pt>
                <c:pt idx="4">
                  <c:v>Japan</c:v>
                </c:pt>
                <c:pt idx="5">
                  <c:v>Kenya</c:v>
                </c:pt>
                <c:pt idx="6">
                  <c:v>Mexico</c:v>
                </c:pt>
                <c:pt idx="7">
                  <c:v>New Zealand</c:v>
                </c:pt>
                <c:pt idx="8">
                  <c:v>Philippines </c:v>
                </c:pt>
                <c:pt idx="9">
                  <c:v>Turkey</c:v>
                </c:pt>
                <c:pt idx="10">
                  <c:v>USA</c:v>
                </c:pt>
                <c:pt idx="11">
                  <c:v>Portugal (Azores)</c:v>
                </c:pt>
              </c:strCache>
            </c:strRef>
          </c:cat>
          <c:val>
            <c:numRef>
              <c:f>'Pivot 2015-9 generation'!$Q$24:$Q$35</c:f>
              <c:numCache>
                <c:formatCode>General</c:formatCode>
                <c:ptCount val="12"/>
                <c:pt idx="0">
                  <c:v>0</c:v>
                </c:pt>
                <c:pt idx="1">
                  <c:v>0</c:v>
                </c:pt>
                <c:pt idx="2" formatCode="0">
                  <c:v>0</c:v>
                </c:pt>
                <c:pt idx="3" formatCode="0">
                  <c:v>45</c:v>
                </c:pt>
                <c:pt idx="4" formatCode="0">
                  <c:v>10</c:v>
                </c:pt>
                <c:pt idx="5" formatCode="0">
                  <c:v>0</c:v>
                </c:pt>
                <c:pt idx="6" formatCode="0">
                  <c:v>0</c:v>
                </c:pt>
                <c:pt idx="7" formatCode="0">
                  <c:v>0</c:v>
                </c:pt>
                <c:pt idx="8">
                  <c:v>0</c:v>
                </c:pt>
                <c:pt idx="9" formatCode="0">
                  <c:v>322.255</c:v>
                </c:pt>
                <c:pt idx="10" formatCode="0">
                  <c:v>20.199999999999989</c:v>
                </c:pt>
                <c:pt idx="11" formatCode="0">
                  <c:v>4</c:v>
                </c:pt>
              </c:numCache>
            </c:numRef>
          </c:val>
          <c:extLst>
            <c:ext xmlns:c16="http://schemas.microsoft.com/office/drawing/2014/chart" uri="{C3380CC4-5D6E-409C-BE32-E72D297353CC}">
              <c16:uniqueId val="{00000001-2720-4C81-A866-8C03BC0883CE}"/>
            </c:ext>
          </c:extLst>
        </c:ser>
        <c:ser>
          <c:idx val="1"/>
          <c:order val="2"/>
          <c:tx>
            <c:strRef>
              <c:f>'Pivot 2015-9 generation'!$O$23</c:f>
              <c:strCache>
                <c:ptCount val="1"/>
                <c:pt idx="0">
                  <c:v>STG Total</c:v>
                </c:pt>
              </c:strCache>
            </c:strRef>
          </c:tx>
          <c:spPr>
            <a:solidFill>
              <a:schemeClr val="tx1"/>
            </a:solidFill>
            <a:ln>
              <a:noFill/>
            </a:ln>
            <a:effectLst/>
          </c:spPr>
          <c:invertIfNegative val="0"/>
          <c:dLbls>
            <c:dLbl>
              <c:idx val="8"/>
              <c:layout>
                <c:manualLayout>
                  <c:x val="5.7553956834532375E-3"/>
                  <c:y val="-6.235755628417955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720-4C81-A866-8C03BC0883C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2015-9 generation'!$A$24:$A$35</c:f>
              <c:strCache>
                <c:ptCount val="12"/>
                <c:pt idx="0">
                  <c:v>Chile</c:v>
                </c:pt>
                <c:pt idx="1">
                  <c:v>China</c:v>
                </c:pt>
                <c:pt idx="2">
                  <c:v>Honduras</c:v>
                </c:pt>
                <c:pt idx="3">
                  <c:v>Indonesia</c:v>
                </c:pt>
                <c:pt idx="4">
                  <c:v>Japan</c:v>
                </c:pt>
                <c:pt idx="5">
                  <c:v>Kenya</c:v>
                </c:pt>
                <c:pt idx="6">
                  <c:v>Mexico</c:v>
                </c:pt>
                <c:pt idx="7">
                  <c:v>New Zealand</c:v>
                </c:pt>
                <c:pt idx="8">
                  <c:v>Philippines </c:v>
                </c:pt>
                <c:pt idx="9">
                  <c:v>Turkey</c:v>
                </c:pt>
                <c:pt idx="10">
                  <c:v>USA</c:v>
                </c:pt>
                <c:pt idx="11">
                  <c:v>Portugal (Azores)</c:v>
                </c:pt>
              </c:strCache>
            </c:strRef>
          </c:cat>
          <c:val>
            <c:numRef>
              <c:f>'Pivot 2015-9 generation'!$O$24:$O$35</c:f>
              <c:numCache>
                <c:formatCode>General</c:formatCode>
                <c:ptCount val="12"/>
                <c:pt idx="3" formatCode="0">
                  <c:v>614</c:v>
                </c:pt>
                <c:pt idx="5" formatCode="0">
                  <c:v>158</c:v>
                </c:pt>
                <c:pt idx="6" formatCode="0">
                  <c:v>55.5</c:v>
                </c:pt>
                <c:pt idx="8">
                  <c:v>12</c:v>
                </c:pt>
                <c:pt idx="9" formatCode="0">
                  <c:v>219.5</c:v>
                </c:pt>
              </c:numCache>
            </c:numRef>
          </c:val>
          <c:extLst>
            <c:ext xmlns:c16="http://schemas.microsoft.com/office/drawing/2014/chart" uri="{C3380CC4-5D6E-409C-BE32-E72D297353CC}">
              <c16:uniqueId val="{00000003-2720-4C81-A866-8C03BC0883CE}"/>
            </c:ext>
          </c:extLst>
        </c:ser>
        <c:dLbls>
          <c:dLblPos val="outEnd"/>
          <c:showLegendKey val="0"/>
          <c:showVal val="1"/>
          <c:showCatName val="0"/>
          <c:showSerName val="0"/>
          <c:showPercent val="0"/>
          <c:showBubbleSize val="0"/>
        </c:dLbls>
        <c:gapWidth val="219"/>
        <c:overlap val="-27"/>
        <c:axId val="189892112"/>
        <c:axId val="189892504"/>
      </c:barChart>
      <c:catAx>
        <c:axId val="189892112"/>
        <c:scaling>
          <c:orientation val="minMax"/>
        </c:scaling>
        <c:delete val="0"/>
        <c:axPos val="b"/>
        <c:numFmt formatCode="General" sourceLinked="1"/>
        <c:majorTickMark val="none"/>
        <c:minorTickMark val="none"/>
        <c:tickLblPos val="nextTo"/>
        <c:spPr>
          <a:noFill/>
          <a:ln w="25400" cap="flat" cmpd="sng" algn="ctr">
            <a:solidFill>
              <a:srgbClr val="002855"/>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Book" pitchFamily="50" charset="0"/>
                <a:ea typeface="+mn-ea"/>
                <a:cs typeface="+mn-cs"/>
              </a:defRPr>
            </a:pPr>
            <a:endParaRPr lang="en-US"/>
          </a:p>
        </c:txPr>
        <c:crossAx val="189892504"/>
        <c:crosses val="autoZero"/>
        <c:auto val="1"/>
        <c:lblAlgn val="ctr"/>
        <c:lblOffset val="100"/>
        <c:tickMarkSkip val="1"/>
        <c:noMultiLvlLbl val="0"/>
      </c:catAx>
      <c:valAx>
        <c:axId val="189892504"/>
        <c:scaling>
          <c:orientation val="minMax"/>
        </c:scaling>
        <c:delete val="1"/>
        <c:axPos val="l"/>
        <c:title>
          <c:tx>
            <c:rich>
              <a:bodyPr rot="-5400000" spcFirstLastPara="1" vertOverflow="ellipsis" vert="horz" wrap="square" anchor="ctr" anchorCtr="1"/>
              <a:lstStyle/>
              <a:p>
                <a:pPr algn="ctr" rtl="0">
                  <a:defRPr lang="en-US" sz="1100" b="0" i="0" u="none" strike="noStrike" kern="1200" baseline="0" dirty="0">
                    <a:solidFill>
                      <a:srgbClr val="002855"/>
                    </a:solidFill>
                    <a:latin typeface="Gotham Book" pitchFamily="50" charset="0"/>
                    <a:ea typeface="+mn-ea"/>
                    <a:cs typeface="+mn-cs"/>
                  </a:defRPr>
                </a:pPr>
                <a:r>
                  <a:rPr lang="en-US"/>
                  <a:t>MW</a:t>
                </a:r>
              </a:p>
            </c:rich>
          </c:tx>
          <c:overlay val="0"/>
          <c:spPr>
            <a:noFill/>
            <a:ln>
              <a:noFill/>
            </a:ln>
            <a:effectLst/>
          </c:spPr>
          <c:txPr>
            <a:bodyPr rot="-5400000" spcFirstLastPara="1" vertOverflow="ellipsis" vert="horz" wrap="square" anchor="ctr" anchorCtr="1"/>
            <a:lstStyle/>
            <a:p>
              <a:pPr algn="ctr" rtl="0">
                <a:defRPr lang="en-US" sz="1100" b="0" i="0" u="none" strike="noStrike" kern="1200" baseline="0" dirty="0">
                  <a:solidFill>
                    <a:srgbClr val="002855"/>
                  </a:solidFill>
                  <a:latin typeface="Gotham Book" pitchFamily="50" charset="0"/>
                  <a:ea typeface="+mn-ea"/>
                  <a:cs typeface="+mn-cs"/>
                </a:defRPr>
              </a:pPr>
              <a:endParaRPr lang="en-US"/>
            </a:p>
          </c:txPr>
        </c:title>
        <c:numFmt formatCode="General" sourceLinked="1"/>
        <c:majorTickMark val="none"/>
        <c:minorTickMark val="none"/>
        <c:tickLblPos val="nextTo"/>
        <c:crossAx val="18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Book" pitchFamily="50"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[191027 ALL geo plants 2009-2019.xlsx]pivot - steam-binary!PivotTable1</c:name>
    <c:fmtId val="82"/>
  </c:pivotSource>
  <c:chart>
    <c:title>
      <c:tx>
        <c:rich>
          <a:bodyPr/>
          <a:lstStyle/>
          <a:p>
            <a:pPr>
              <a:defRPr/>
            </a:pPr>
            <a:r>
              <a:rPr lang="en-US" sz="1800" b="0" i="0" baseline="0" dirty="0">
                <a:solidFill>
                  <a:schemeClr val="tx1"/>
                </a:solidFill>
                <a:effectLst/>
                <a:latin typeface="Gotham Medium" pitchFamily="50" charset="0"/>
              </a:rPr>
              <a:t>2009-2014</a:t>
            </a:r>
            <a:br>
              <a:rPr lang="en-US" sz="1800" b="0" i="0" baseline="0" dirty="0">
                <a:solidFill>
                  <a:schemeClr val="tx1"/>
                </a:solidFill>
                <a:effectLst/>
                <a:latin typeface="Gotham Medium" pitchFamily="50" charset="0"/>
              </a:rPr>
            </a:br>
            <a:r>
              <a:rPr lang="en-US" sz="1800" b="0" i="0" baseline="0" dirty="0">
                <a:solidFill>
                  <a:schemeClr val="tx1"/>
                </a:solidFill>
                <a:effectLst/>
                <a:latin typeface="Gotham Medium" pitchFamily="50" charset="0"/>
              </a:rPr>
              <a:t>Total 2414 MW</a:t>
            </a:r>
            <a:endParaRPr lang="he-IL" dirty="0">
              <a:solidFill>
                <a:schemeClr val="tx1"/>
              </a:solidFill>
              <a:effectLst/>
              <a:latin typeface="Gotham Medium" pitchFamily="50" charset="0"/>
            </a:endParaRPr>
          </a:p>
        </c:rich>
      </c:tx>
      <c:layout>
        <c:manualLayout>
          <c:xMode val="edge"/>
          <c:yMode val="edge"/>
          <c:x val="0.36013257861870013"/>
          <c:y val="5.8008079944959309E-2"/>
        </c:manualLayout>
      </c:layout>
      <c:overlay val="0"/>
    </c:title>
    <c:autoTitleDeleted val="0"/>
    <c:pivotFmts>
      <c:pivotFmt>
        <c:idx val="0"/>
        <c:marker>
          <c:symbol val="none"/>
        </c:marker>
        <c:dLbl>
          <c:idx val="0"/>
          <c:spPr>
            <a:noFill/>
            <a:ln>
              <a:noFill/>
            </a:ln>
            <a:effectLst/>
          </c:spPr>
          <c:txPr>
            <a:bodyPr wrap="square" lIns="38100" tIns="19050" rIns="38100" bIns="19050" anchor="ctr">
              <a:spAutoFit/>
            </a:bodyPr>
            <a:lstStyle/>
            <a:p>
              <a:pPr>
                <a:defRPr sz="900">
                  <a:latin typeface="Gotham Medium" pitchFamily="50" charset="0"/>
                </a:defRPr>
              </a:pPr>
              <a:endParaRPr lang="en-US"/>
            </a:p>
          </c:txPr>
          <c:dLblPos val="outEnd"/>
          <c:showLegendKey val="0"/>
          <c:showVal val="1"/>
          <c:showCatName val="1"/>
          <c:showSerName val="0"/>
          <c:showPercent val="1"/>
          <c:showBubbleSize val="0"/>
          <c:extLst>
            <c:ext xmlns:c15="http://schemas.microsoft.com/office/drawing/2012/chart" uri="{CE6537A1-D6FC-4f65-9D91-7224C49458BB}"/>
          </c:extLst>
        </c:dLbl>
      </c:pivotFmt>
      <c:pivotFmt>
        <c:idx val="1"/>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STG, </a:t>
                </a:r>
                <a:fld id="{F039D3F9-3003-438C-9B68-4B5847D28A40}"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1B397D2E-F6BF-4D00-B03A-22B8E1C62506}"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2"/>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Binary i.o. STG, </a:t>
                </a:r>
                <a:fld id="{45BFA221-2A31-469C-8B2B-2CA3D5F38688}"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F2936919-67CB-4133-AC84-2564D7CFB473}"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3"/>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Binary, </a:t>
                </a:r>
                <a:fld id="{3C3C1F11-C9B7-4D23-A67E-2741F8713514}"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08731E85-1A90-4494-AC08-33662ADC1675}"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4"/>
        <c:marker>
          <c:symbol val="none"/>
        </c:marker>
        <c:dLbl>
          <c:idx val="0"/>
          <c:spPr>
            <a:noFill/>
            <a:ln>
              <a:noFill/>
            </a:ln>
            <a:effectLst/>
          </c:spPr>
          <c:txPr>
            <a:bodyPr wrap="square" lIns="38100" tIns="19050" rIns="38100" bIns="19050" anchor="ctr">
              <a:spAutoFit/>
            </a:bodyPr>
            <a:lstStyle/>
            <a:p>
              <a:pPr>
                <a:defRPr sz="900">
                  <a:latin typeface="Gotham Medium" pitchFamily="50" charset="0"/>
                </a:defRPr>
              </a:pPr>
              <a:endParaRPr lang="en-US"/>
            </a:p>
          </c:txPr>
          <c:dLblPos val="outEnd"/>
          <c:showLegendKey val="0"/>
          <c:showVal val="1"/>
          <c:showCatName val="1"/>
          <c:showSerName val="0"/>
          <c:showPercent val="1"/>
          <c:showBubbleSize val="0"/>
          <c:extLst>
            <c:ext xmlns:c15="http://schemas.microsoft.com/office/drawing/2012/chart" uri="{CE6537A1-D6FC-4f65-9D91-7224C49458BB}"/>
          </c:extLst>
        </c:dLbl>
      </c:pivotFmt>
      <c:pivotFmt>
        <c:idx val="5"/>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Binary i.o. STG, </a:t>
                </a:r>
                <a:fld id="{45BFA221-2A31-469C-8B2B-2CA3D5F38688}"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F2936919-67CB-4133-AC84-2564D7CFB473}"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6"/>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Binary, </a:t>
                </a:r>
                <a:fld id="{3C3C1F11-C9B7-4D23-A67E-2741F8713514}"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08731E85-1A90-4494-AC08-33662ADC1675}"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7"/>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STG, </a:t>
                </a:r>
                <a:fld id="{F039D3F9-3003-438C-9B68-4B5847D28A40}"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1B397D2E-F6BF-4D00-B03A-22B8E1C62506}"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8"/>
        <c:marker>
          <c:symbol val="none"/>
        </c:marker>
        <c:dLbl>
          <c:idx val="0"/>
          <c:spPr>
            <a:noFill/>
            <a:ln>
              <a:noFill/>
            </a:ln>
            <a:effectLst/>
          </c:spPr>
          <c:txPr>
            <a:bodyPr wrap="square" lIns="38100" tIns="19050" rIns="38100" bIns="19050" anchor="ctr">
              <a:spAutoFit/>
            </a:bodyPr>
            <a:lstStyle/>
            <a:p>
              <a:pPr>
                <a:defRPr sz="900">
                  <a:latin typeface="Gotham Medium" pitchFamily="50" charset="0"/>
                </a:defRPr>
              </a:pPr>
              <a:endParaRPr lang="en-US"/>
            </a:p>
          </c:txPr>
          <c:dLblPos val="outEnd"/>
          <c:showLegendKey val="0"/>
          <c:showVal val="1"/>
          <c:showCatName val="1"/>
          <c:showSerName val="0"/>
          <c:showPercent val="1"/>
          <c:showBubbleSize val="0"/>
          <c:extLst>
            <c:ext xmlns:c15="http://schemas.microsoft.com/office/drawing/2012/chart" uri="{CE6537A1-D6FC-4f65-9D91-7224C49458BB}"/>
          </c:extLst>
        </c:dLbl>
      </c:pivotFmt>
      <c:pivotFmt>
        <c:idx val="9"/>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Binary i.o. STG, </a:t>
                </a:r>
                <a:fld id="{45BFA221-2A31-469C-8B2B-2CA3D5F38688}"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F2936919-67CB-4133-AC84-2564D7CFB473}"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10"/>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Binary, </a:t>
                </a:r>
                <a:fld id="{3C3C1F11-C9B7-4D23-A67E-2741F8713514}"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08731E85-1A90-4494-AC08-33662ADC1675}"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11"/>
        <c:dLbl>
          <c:idx val="0"/>
          <c:tx>
            <c:rich>
              <a:bodyPr wrap="square" lIns="38100" tIns="19050" rIns="38100" bIns="19050" anchor="ctr">
                <a:spAutoFit/>
              </a:bodyPr>
              <a:lstStyle/>
              <a:p>
                <a:pPr>
                  <a:defRPr sz="900">
                    <a:latin typeface="Gotham Medium" pitchFamily="50" charset="0"/>
                  </a:defRPr>
                </a:pPr>
                <a:r>
                  <a:rPr lang="en-US" baseline="0">
                    <a:latin typeface="Gotham Medium" pitchFamily="50" charset="0"/>
                  </a:rPr>
                  <a:t>STG, </a:t>
                </a:r>
                <a:fld id="{F039D3F9-3003-438C-9B68-4B5847D28A40}" type="VALUE">
                  <a:rPr lang="en-US" baseline="0">
                    <a:latin typeface="Gotham Medium" pitchFamily="50" charset="0"/>
                  </a:rPr>
                  <a:pPr>
                    <a:defRPr sz="900">
                      <a:latin typeface="Gotham Medium" pitchFamily="50" charset="0"/>
                    </a:defRPr>
                  </a:pPr>
                  <a:t>[VALUE]</a:t>
                </a:fld>
                <a:r>
                  <a:rPr lang="en-US" baseline="0">
                    <a:latin typeface="Gotham Medium" pitchFamily="50" charset="0"/>
                  </a:rPr>
                  <a:t>, </a:t>
                </a:r>
                <a:fld id="{1B397D2E-F6BF-4D00-B03A-22B8E1C62506}" type="PERCENTAGE">
                  <a:rPr lang="en-US" baseline="0">
                    <a:latin typeface="Gotham Medium" pitchFamily="50" charset="0"/>
                  </a:rPr>
                  <a:pPr>
                    <a:defRPr sz="900">
                      <a:latin typeface="Gotham Medium" pitchFamily="50" charset="0"/>
                    </a:defRPr>
                  </a:pPr>
                  <a:t>[PERCENTAGE]</a:t>
                </a:fld>
                <a:endParaRPr lang="en-US" baseline="0">
                  <a:latin typeface="Gotham Medium" pitchFamily="50" charset="0"/>
                </a:endParaRP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s>
    <c:plotArea>
      <c:layout/>
      <c:pieChart>
        <c:varyColors val="1"/>
        <c:ser>
          <c:idx val="0"/>
          <c:order val="0"/>
          <c:tx>
            <c:strRef>
              <c:f>'pivot - steam-binary'!$C$3</c:f>
              <c:strCache>
                <c:ptCount val="1"/>
                <c:pt idx="0">
                  <c:v>Total</c:v>
                </c:pt>
              </c:strCache>
            </c:strRef>
          </c:tx>
          <c:dLbls>
            <c:dLbl>
              <c:idx val="0"/>
              <c:layout>
                <c:manualLayout>
                  <c:x val="-7.3660967705552348E-17"/>
                  <c:y val="2.205696452996956E-2"/>
                </c:manualLayout>
              </c:layout>
              <c:tx>
                <c:rich>
                  <a:bodyPr/>
                  <a:lstStyle/>
                  <a:p>
                    <a:r>
                      <a:rPr lang="en-US" baseline="0">
                        <a:latin typeface="Gotham Medium" pitchFamily="50" charset="0"/>
                      </a:rPr>
                      <a:t>Binary i.o. STG, </a:t>
                    </a:r>
                    <a:fld id="{45BFA221-2A31-469C-8B2B-2CA3D5F38688}" type="VALUE">
                      <a:rPr lang="en-US" baseline="0">
                        <a:latin typeface="Gotham Medium" pitchFamily="50" charset="0"/>
                      </a:rPr>
                      <a:pPr/>
                      <a:t>[VALUE]</a:t>
                    </a:fld>
                    <a:r>
                      <a:rPr lang="en-US" baseline="0">
                        <a:latin typeface="Gotham Medium" pitchFamily="50" charset="0"/>
                      </a:rPr>
                      <a:t>, </a:t>
                    </a:r>
                    <a:fld id="{F2936919-67CB-4133-AC84-2564D7CFB473}" type="PERCENTAGE">
                      <a:rPr lang="en-US" baseline="0">
                        <a:latin typeface="Gotham Medium" pitchFamily="50" charset="0"/>
                      </a:rPr>
                      <a:pPr/>
                      <a:t>[PERCENTAGE]</a:t>
                    </a:fld>
                    <a:endParaRPr lang="en-US" baseline="0">
                      <a:latin typeface="Gotham Medium" pitchFamily="50" charset="0"/>
                    </a:endParaRPr>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CC2-4A92-8525-65B3F8605A36}"/>
                </c:ext>
              </c:extLst>
            </c:dLbl>
            <c:dLbl>
              <c:idx val="1"/>
              <c:tx>
                <c:rich>
                  <a:bodyPr/>
                  <a:lstStyle/>
                  <a:p>
                    <a:r>
                      <a:rPr lang="en-US" baseline="0">
                        <a:latin typeface="Gotham Medium" pitchFamily="50" charset="0"/>
                      </a:rPr>
                      <a:t>Binary, </a:t>
                    </a:r>
                    <a:fld id="{3C3C1F11-C9B7-4D23-A67E-2741F8713514}" type="VALUE">
                      <a:rPr lang="en-US" baseline="0">
                        <a:latin typeface="Gotham Medium" pitchFamily="50" charset="0"/>
                      </a:rPr>
                      <a:pPr/>
                      <a:t>[VALUE]</a:t>
                    </a:fld>
                    <a:r>
                      <a:rPr lang="en-US" baseline="0">
                        <a:latin typeface="Gotham Medium" pitchFamily="50" charset="0"/>
                      </a:rPr>
                      <a:t>, </a:t>
                    </a:r>
                    <a:fld id="{08731E85-1A90-4494-AC08-33662ADC1675}" type="PERCENTAGE">
                      <a:rPr lang="en-US" baseline="0">
                        <a:latin typeface="Gotham Medium" pitchFamily="50" charset="0"/>
                      </a:rPr>
                      <a:pPr/>
                      <a:t>[PERCENTAGE]</a:t>
                    </a:fld>
                    <a:endParaRPr lang="en-US" baseline="0">
                      <a:latin typeface="Gotham Medium" pitchFamily="50" charset="0"/>
                    </a:endParaRP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CC2-4A92-8525-65B3F8605A36}"/>
                </c:ext>
              </c:extLst>
            </c:dLbl>
            <c:dLbl>
              <c:idx val="2"/>
              <c:tx>
                <c:rich>
                  <a:bodyPr/>
                  <a:lstStyle/>
                  <a:p>
                    <a:r>
                      <a:rPr lang="en-US" baseline="0">
                        <a:latin typeface="Gotham Medium" pitchFamily="50" charset="0"/>
                      </a:rPr>
                      <a:t>STG, </a:t>
                    </a:r>
                    <a:fld id="{F039D3F9-3003-438C-9B68-4B5847D28A40}" type="VALUE">
                      <a:rPr lang="en-US" baseline="0">
                        <a:latin typeface="Gotham Medium" pitchFamily="50" charset="0"/>
                      </a:rPr>
                      <a:pPr/>
                      <a:t>[VALUE]</a:t>
                    </a:fld>
                    <a:r>
                      <a:rPr lang="en-US" baseline="0">
                        <a:latin typeface="Gotham Medium" pitchFamily="50" charset="0"/>
                      </a:rPr>
                      <a:t>, </a:t>
                    </a:r>
                    <a:fld id="{1B397D2E-F6BF-4D00-B03A-22B8E1C62506}" type="PERCENTAGE">
                      <a:rPr lang="en-US" baseline="0">
                        <a:latin typeface="Gotham Medium" pitchFamily="50" charset="0"/>
                      </a:rPr>
                      <a:pPr/>
                      <a:t>[PERCENTAGE]</a:t>
                    </a:fld>
                    <a:endParaRPr lang="en-US" baseline="0">
                      <a:latin typeface="Gotham Medium" pitchFamily="50" charset="0"/>
                    </a:endParaRP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CC2-4A92-8525-65B3F8605A36}"/>
                </c:ext>
              </c:extLst>
            </c:dLbl>
            <c:spPr>
              <a:noFill/>
              <a:ln>
                <a:noFill/>
              </a:ln>
              <a:effectLst/>
            </c:spPr>
            <c:txPr>
              <a:bodyPr wrap="square" lIns="38100" tIns="19050" rIns="38100" bIns="19050" anchor="ctr">
                <a:spAutoFit/>
              </a:bodyPr>
              <a:lstStyle/>
              <a:p>
                <a:pPr>
                  <a:defRPr sz="900">
                    <a:latin typeface="Gotham Medium" pitchFamily="50" charset="0"/>
                  </a:defRPr>
                </a:pPr>
                <a:endParaRPr lang="en-US"/>
              </a:p>
            </c:txPr>
            <c:dLblPos val="outEnd"/>
            <c:showLegendKey val="0"/>
            <c:showVal val="1"/>
            <c:showCatName val="1"/>
            <c:showSerName val="0"/>
            <c:showPercent val="1"/>
            <c:showBubbleSize val="0"/>
            <c:showLeaderLines val="1"/>
            <c:extLst>
              <c:ext xmlns:c15="http://schemas.microsoft.com/office/drawing/2012/chart" uri="{CE6537A1-D6FC-4f65-9D91-7224C49458BB}"/>
            </c:extLst>
          </c:dLbls>
          <c:cat>
            <c:multiLvlStrRef>
              <c:f>'pivot - steam-binary'!$A$4:$B$7</c:f>
              <c:multiLvlStrCache>
                <c:ptCount val="3"/>
                <c:lvl>
                  <c:pt idx="0">
                    <c:v>Y</c:v>
                  </c:pt>
                  <c:pt idx="1">
                    <c:v>N</c:v>
                  </c:pt>
                  <c:pt idx="2">
                    <c:v>N</c:v>
                  </c:pt>
                </c:lvl>
                <c:lvl>
                  <c:pt idx="0">
                    <c:v>Binary</c:v>
                  </c:pt>
                  <c:pt idx="2">
                    <c:v>Steam</c:v>
                  </c:pt>
                </c:lvl>
              </c:multiLvlStrCache>
            </c:multiLvlStrRef>
          </c:cat>
          <c:val>
            <c:numRef>
              <c:f>'pivot - steam-binary'!$C$4:$C$7</c:f>
              <c:numCache>
                <c:formatCode>0</c:formatCode>
                <c:ptCount val="3"/>
                <c:pt idx="0">
                  <c:v>305.2</c:v>
                </c:pt>
                <c:pt idx="1">
                  <c:v>662.55</c:v>
                </c:pt>
                <c:pt idx="2">
                  <c:v>1445.8500000000001</c:v>
                </c:pt>
              </c:numCache>
            </c:numRef>
          </c:val>
          <c:extLst>
            <c:ext xmlns:c16="http://schemas.microsoft.com/office/drawing/2014/chart" uri="{C3380CC4-5D6E-409C-BE32-E72D297353CC}">
              <c16:uniqueId val="{00000003-DCC2-4A92-8525-65B3F8605A36}"/>
            </c:ext>
          </c:extLst>
        </c:ser>
        <c:dLbls>
          <c:dLblPos val="bestFit"/>
          <c:showLegendKey val="0"/>
          <c:showVal val="0"/>
          <c:showCatName val="1"/>
          <c:showSerName val="0"/>
          <c:showPercent val="1"/>
          <c:showBubbleSize val="0"/>
          <c:showLeaderLines val="1"/>
        </c:dLbls>
        <c:firstSliceAng val="360"/>
      </c:pieChart>
    </c:plotArea>
    <c:plotVisOnly val="1"/>
    <c:dispBlanksAs val="gap"/>
    <c:showDLblsOverMax val="0"/>
  </c:chart>
  <c:externalData r:id="rId2">
    <c:autoUpdate val="0"/>
  </c:externalData>
  <c:extLst>
    <c:ext xmlns:c14="http://schemas.microsoft.com/office/drawing/2007/8/2/chart" uri="{781A3756-C4B2-4CAC-9D66-4F8BD8637D16}">
      <c14:pivotOptions>
        <c14:dropZoneFilter val="1"/>
        <c14:dropZoneData val="1"/>
        <c14:dropZoneSeries val="1"/>
        <c14:dropZonesVisible val="1"/>
      </c14:pivotOptions>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a:defRPr/>
            </a:pPr>
            <a:r>
              <a:rPr lang="en-US" sz="1800" b="0" i="0" baseline="0" dirty="0">
                <a:effectLst/>
                <a:latin typeface="Gotham Medium" pitchFamily="50" charset="0"/>
              </a:rPr>
              <a:t>2015-2019</a:t>
            </a:r>
            <a:br>
              <a:rPr lang="en-US" sz="1800" b="0" i="0" baseline="0" dirty="0">
                <a:effectLst/>
                <a:latin typeface="Gotham Medium" pitchFamily="50" charset="0"/>
              </a:rPr>
            </a:br>
            <a:r>
              <a:rPr lang="en-US" sz="1800" b="0" i="0" baseline="0" dirty="0">
                <a:effectLst/>
                <a:latin typeface="Gotham Medium" pitchFamily="50" charset="0"/>
              </a:rPr>
              <a:t>Total 2640 MW</a:t>
            </a:r>
            <a:endParaRPr lang="he-IL" dirty="0">
              <a:effectLst/>
              <a:latin typeface="Gotham Medium" pitchFamily="50" charset="0"/>
            </a:endParaRPr>
          </a:p>
        </c:rich>
      </c:tx>
      <c:overlay val="0"/>
    </c:title>
    <c:autoTitleDeleted val="0"/>
    <c:pivotFmts>
      <c:pivotFmt>
        <c:idx val="0"/>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1"/>
          <c:showSerName val="0"/>
          <c:showPercent val="1"/>
          <c:showBubbleSize val="0"/>
          <c:extLst>
            <c:ext xmlns:c15="http://schemas.microsoft.com/office/drawing/2012/chart" uri="{CE6537A1-D6FC-4f65-9D91-7224C49458BB}"/>
          </c:extLst>
        </c:dLbl>
      </c:pivotFmt>
      <c:pivotFmt>
        <c:idx val="1"/>
        <c:dLbl>
          <c:idx val="0"/>
          <c:tx>
            <c:rich>
              <a:bodyPr wrap="square" lIns="38100" tIns="19050" rIns="38100" bIns="19050" anchor="ctr">
                <a:spAutoFit/>
              </a:bodyPr>
              <a:lstStyle/>
              <a:p>
                <a:pPr>
                  <a:defRPr/>
                </a:pPr>
                <a:r>
                  <a:rPr lang="en-US" baseline="0"/>
                  <a:t>Binary from Steam, </a:t>
                </a:r>
                <a:fld id="{32C725C3-8974-45AA-8A63-176FF6D90A12}" type="VALUE">
                  <a:rPr lang="en-US" baseline="0"/>
                  <a:pPr>
                    <a:defRPr/>
                  </a:pPr>
                  <a:t>[VALUE]</a:t>
                </a:fld>
                <a:r>
                  <a:rPr lang="en-US" baseline="0"/>
                  <a:t>, </a:t>
                </a:r>
                <a:fld id="{63CD21C8-75DE-40B4-BBD6-F218A3564660}"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2"/>
        <c:dLbl>
          <c:idx val="0"/>
          <c:tx>
            <c:rich>
              <a:bodyPr wrap="square" lIns="38100" tIns="19050" rIns="38100" bIns="19050" anchor="ctr">
                <a:spAutoFit/>
              </a:bodyPr>
              <a:lstStyle/>
              <a:p>
                <a:pPr>
                  <a:defRPr/>
                </a:pPr>
                <a:r>
                  <a:rPr lang="en-US" baseline="0"/>
                  <a:t>Steam, </a:t>
                </a:r>
                <a:fld id="{F0E9A57A-A06E-4AFE-9A81-362D8E54331C}" type="VALUE">
                  <a:rPr lang="en-US" baseline="0"/>
                  <a:pPr>
                    <a:defRPr/>
                  </a:pPr>
                  <a:t>[VALUE]</a:t>
                </a:fld>
                <a:r>
                  <a:rPr lang="en-US" baseline="0"/>
                  <a:t>, </a:t>
                </a:r>
                <a:fld id="{2B65402C-801D-4842-AC94-06DF6149178D}"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3"/>
        <c:dLbl>
          <c:idx val="0"/>
          <c:tx>
            <c:rich>
              <a:bodyPr wrap="square" lIns="38100" tIns="19050" rIns="38100" bIns="19050" anchor="ctr">
                <a:spAutoFit/>
              </a:bodyPr>
              <a:lstStyle/>
              <a:p>
                <a:pPr>
                  <a:defRPr/>
                </a:pPr>
                <a:r>
                  <a:rPr lang="en-US" baseline="0"/>
                  <a:t>Binary, </a:t>
                </a:r>
                <a:fld id="{557FE849-8261-4FE3-8BAE-92E2F534F650}" type="VALUE">
                  <a:rPr lang="en-US" baseline="0"/>
                  <a:pPr>
                    <a:defRPr/>
                  </a:pPr>
                  <a:t>[VALUE]</a:t>
                </a:fld>
                <a:r>
                  <a:rPr lang="en-US" baseline="0"/>
                  <a:t>, </a:t>
                </a:r>
                <a:fld id="{8F6B319C-0E5A-42BE-8A7E-4763A129E523}"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4"/>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1"/>
          <c:showSerName val="0"/>
          <c:showPercent val="1"/>
          <c:showBubbleSize val="0"/>
          <c:extLst>
            <c:ext xmlns:c15="http://schemas.microsoft.com/office/drawing/2012/chart" uri="{CE6537A1-D6FC-4f65-9D91-7224C49458BB}"/>
          </c:extLst>
        </c:dLbl>
      </c:pivotFmt>
      <c:pivotFmt>
        <c:idx val="5"/>
        <c:dLbl>
          <c:idx val="0"/>
          <c:tx>
            <c:rich>
              <a:bodyPr wrap="square" lIns="38100" tIns="19050" rIns="38100" bIns="19050" anchor="ctr">
                <a:spAutoFit/>
              </a:bodyPr>
              <a:lstStyle/>
              <a:p>
                <a:pPr>
                  <a:defRPr/>
                </a:pPr>
                <a:r>
                  <a:rPr lang="en-US" baseline="0"/>
                  <a:t>Binary from Steam, </a:t>
                </a:r>
                <a:fld id="{32C725C3-8974-45AA-8A63-176FF6D90A12}" type="VALUE">
                  <a:rPr lang="en-US" baseline="0"/>
                  <a:pPr>
                    <a:defRPr/>
                  </a:pPr>
                  <a:t>[VALUE]</a:t>
                </a:fld>
                <a:r>
                  <a:rPr lang="en-US" baseline="0"/>
                  <a:t>, </a:t>
                </a:r>
                <a:fld id="{63CD21C8-75DE-40B4-BBD6-F218A3564660}"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6"/>
        <c:dLbl>
          <c:idx val="0"/>
          <c:tx>
            <c:rich>
              <a:bodyPr wrap="square" lIns="38100" tIns="19050" rIns="38100" bIns="19050" anchor="ctr">
                <a:spAutoFit/>
              </a:bodyPr>
              <a:lstStyle/>
              <a:p>
                <a:pPr>
                  <a:defRPr/>
                </a:pPr>
                <a:r>
                  <a:rPr lang="en-US" baseline="0"/>
                  <a:t>Binary, </a:t>
                </a:r>
                <a:fld id="{557FE849-8261-4FE3-8BAE-92E2F534F650}" type="VALUE">
                  <a:rPr lang="en-US" baseline="0"/>
                  <a:pPr>
                    <a:defRPr/>
                  </a:pPr>
                  <a:t>[VALUE]</a:t>
                </a:fld>
                <a:r>
                  <a:rPr lang="en-US" baseline="0"/>
                  <a:t>, </a:t>
                </a:r>
                <a:fld id="{8F6B319C-0E5A-42BE-8A7E-4763A129E523}"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7"/>
        <c:dLbl>
          <c:idx val="0"/>
          <c:tx>
            <c:rich>
              <a:bodyPr wrap="square" lIns="38100" tIns="19050" rIns="38100" bIns="19050" anchor="ctr">
                <a:spAutoFit/>
              </a:bodyPr>
              <a:lstStyle/>
              <a:p>
                <a:pPr>
                  <a:defRPr/>
                </a:pPr>
                <a:r>
                  <a:rPr lang="en-US" baseline="0"/>
                  <a:t>Steam, </a:t>
                </a:r>
                <a:fld id="{F0E9A57A-A06E-4AFE-9A81-362D8E54331C}" type="VALUE">
                  <a:rPr lang="en-US" baseline="0"/>
                  <a:pPr>
                    <a:defRPr/>
                  </a:pPr>
                  <a:t>[VALUE]</a:t>
                </a:fld>
                <a:r>
                  <a:rPr lang="en-US" baseline="0"/>
                  <a:t>, </a:t>
                </a:r>
                <a:fld id="{2B65402C-801D-4842-AC94-06DF6149178D}"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1"/>
          <c:showSerName val="0"/>
          <c:showPercent val="1"/>
          <c:showBubbleSize val="0"/>
          <c:extLst>
            <c:ext xmlns:c15="http://schemas.microsoft.com/office/drawing/2012/chart" uri="{CE6537A1-D6FC-4f65-9D91-7224C49458BB}"/>
          </c:extLst>
        </c:dLbl>
      </c:pivotFmt>
      <c:pivotFmt>
        <c:idx val="9"/>
        <c:dLbl>
          <c:idx val="0"/>
          <c:tx>
            <c:rich>
              <a:bodyPr wrap="square" lIns="38100" tIns="19050" rIns="38100" bIns="19050" anchor="ctr">
                <a:spAutoFit/>
              </a:bodyPr>
              <a:lstStyle/>
              <a:p>
                <a:pPr>
                  <a:defRPr/>
                </a:pPr>
                <a:r>
                  <a:rPr lang="en-US" baseline="0"/>
                  <a:t>Binary from Steam, </a:t>
                </a:r>
                <a:fld id="{32C725C3-8974-45AA-8A63-176FF6D90A12}" type="VALUE">
                  <a:rPr lang="en-US" baseline="0"/>
                  <a:pPr>
                    <a:defRPr/>
                  </a:pPr>
                  <a:t>[VALUE]</a:t>
                </a:fld>
                <a:r>
                  <a:rPr lang="en-US" baseline="0"/>
                  <a:t>, </a:t>
                </a:r>
                <a:fld id="{63CD21C8-75DE-40B4-BBD6-F218A3564660}"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10"/>
        <c:dLbl>
          <c:idx val="0"/>
          <c:tx>
            <c:rich>
              <a:bodyPr wrap="square" lIns="38100" tIns="19050" rIns="38100" bIns="19050" anchor="ctr">
                <a:spAutoFit/>
              </a:bodyPr>
              <a:lstStyle/>
              <a:p>
                <a:pPr>
                  <a:defRPr/>
                </a:pPr>
                <a:r>
                  <a:rPr lang="en-US" baseline="0"/>
                  <a:t>Binary, </a:t>
                </a:r>
                <a:fld id="{557FE849-8261-4FE3-8BAE-92E2F534F650}" type="VALUE">
                  <a:rPr lang="en-US" baseline="0"/>
                  <a:pPr>
                    <a:defRPr/>
                  </a:pPr>
                  <a:t>[VALUE]</a:t>
                </a:fld>
                <a:r>
                  <a:rPr lang="en-US" baseline="0"/>
                  <a:t>, </a:t>
                </a:r>
                <a:fld id="{8F6B319C-0E5A-42BE-8A7E-4763A129E523}"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
        <c:idx val="11"/>
        <c:dLbl>
          <c:idx val="0"/>
          <c:tx>
            <c:rich>
              <a:bodyPr wrap="square" lIns="38100" tIns="19050" rIns="38100" bIns="19050" anchor="ctr">
                <a:spAutoFit/>
              </a:bodyPr>
              <a:lstStyle/>
              <a:p>
                <a:pPr>
                  <a:defRPr/>
                </a:pPr>
                <a:r>
                  <a:rPr lang="en-US" baseline="0"/>
                  <a:t>Steam, </a:t>
                </a:r>
                <a:fld id="{F0E9A57A-A06E-4AFE-9A81-362D8E54331C}" type="VALUE">
                  <a:rPr lang="en-US" baseline="0"/>
                  <a:pPr>
                    <a:defRPr/>
                  </a:pPr>
                  <a:t>[VALUE]</a:t>
                </a:fld>
                <a:r>
                  <a:rPr lang="en-US" baseline="0"/>
                  <a:t>, </a:t>
                </a:r>
                <a:fld id="{2B65402C-801D-4842-AC94-06DF6149178D}" type="PERCENTAGE">
                  <a:rPr lang="en-US" baseline="0"/>
                  <a:pPr>
                    <a:defRPr/>
                  </a:pPr>
                  <a:t>[PERCENTAGE]</a:t>
                </a:fld>
                <a:endParaRPr lang="en-US" baseline="0"/>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pivotFmt>
    </c:pivotFmts>
    <c:plotArea>
      <c:layout/>
      <c:pieChart>
        <c:varyColors val="1"/>
        <c:ser>
          <c:idx val="0"/>
          <c:order val="0"/>
          <c:tx>
            <c:v>Total</c:v>
          </c:tx>
          <c:dLbls>
            <c:dLbl>
              <c:idx val="0"/>
              <c:tx>
                <c:rich>
                  <a:bodyPr/>
                  <a:lstStyle/>
                  <a:p>
                    <a:r>
                      <a:rPr lang="en-US" baseline="0"/>
                      <a:t>Binary i.o. STG, 412, </a:t>
                    </a:r>
                    <a:fld id="{63CD21C8-75DE-40B4-BBD6-F218A3564660}" type="PERCENTAGE">
                      <a:rPr lang="en-US" baseline="0"/>
                      <a:pPr/>
                      <a:t>[PERCENTAGE]</a:t>
                    </a:fld>
                    <a:endParaRPr lang="en-US" baseline="0"/>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39A-4DCF-9406-2F1E099B99D0}"/>
                </c:ext>
              </c:extLst>
            </c:dLbl>
            <c:dLbl>
              <c:idx val="1"/>
              <c:tx>
                <c:rich>
                  <a:bodyPr/>
                  <a:lstStyle/>
                  <a:p>
                    <a:r>
                      <a:rPr lang="en-US" baseline="0"/>
                      <a:t>Binary, 1113, </a:t>
                    </a:r>
                    <a:fld id="{8F6B319C-0E5A-42BE-8A7E-4763A129E523}" type="PERCENTAGE">
                      <a:rPr lang="en-US" baseline="0"/>
                      <a:pPr/>
                      <a:t>[PERCENTAGE]</a:t>
                    </a:fld>
                    <a:endParaRPr lang="en-US" baseline="0"/>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39A-4DCF-9406-2F1E099B99D0}"/>
                </c:ext>
              </c:extLst>
            </c:dLbl>
            <c:dLbl>
              <c:idx val="2"/>
              <c:tx>
                <c:rich>
                  <a:bodyPr/>
                  <a:lstStyle/>
                  <a:p>
                    <a:r>
                      <a:rPr lang="en-US" baseline="0"/>
                      <a:t>STG, </a:t>
                    </a:r>
                    <a:fld id="{F0E9A57A-A06E-4AFE-9A81-362D8E54331C}" type="VALUE">
                      <a:rPr lang="en-US" baseline="0"/>
                      <a:pPr/>
                      <a:t>[VALUE]</a:t>
                    </a:fld>
                    <a:r>
                      <a:rPr lang="en-US" baseline="0"/>
                      <a:t>, </a:t>
                    </a:r>
                    <a:fld id="{2B65402C-801D-4842-AC94-06DF6149178D}" type="PERCENTAGE">
                      <a:rPr lang="en-US" baseline="0"/>
                      <a:pPr/>
                      <a:t>[PERCENTAGE]</a:t>
                    </a:fld>
                    <a:endParaRPr lang="en-US" baseline="0"/>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39A-4DCF-9406-2F1E099B99D0}"/>
                </c:ext>
              </c:extLst>
            </c:dLbl>
            <c:spPr>
              <a:noFill/>
              <a:ln>
                <a:noFill/>
              </a:ln>
              <a:effectLst/>
            </c:spPr>
            <c:txPr>
              <a:bodyPr wrap="square" lIns="38100" tIns="19050" rIns="38100" bIns="19050" anchor="ctr">
                <a:spAutoFit/>
              </a:bodyPr>
              <a:lstStyle/>
              <a:p>
                <a:pPr>
                  <a:defRPr sz="900">
                    <a:latin typeface="Gotham Medium" pitchFamily="50" charset="0"/>
                  </a:defRPr>
                </a:pPr>
                <a:endParaRPr lang="en-US"/>
              </a:p>
            </c:txPr>
            <c:dLblPos val="outEnd"/>
            <c:showLegendKey val="0"/>
            <c:showVal val="1"/>
            <c:showCatName val="1"/>
            <c:showSerName val="0"/>
            <c:showPercent val="1"/>
            <c:showBubbleSize val="0"/>
            <c:showLeaderLines val="1"/>
            <c:extLst>
              <c:ext xmlns:c15="http://schemas.microsoft.com/office/drawing/2012/chart" uri="{CE6537A1-D6FC-4f65-9D91-7224C49458BB}"/>
            </c:extLst>
          </c:dLbls>
          <c:cat>
            <c:strLit>
              <c:ptCount val="3"/>
              <c:pt idx="0">
                <c:v>Binary Y</c:v>
              </c:pt>
              <c:pt idx="1">
                <c:v>Binary N</c:v>
              </c:pt>
              <c:pt idx="2">
                <c:v>Steam N</c:v>
              </c:pt>
            </c:strLit>
          </c:cat>
          <c:val>
            <c:numLit>
              <c:formatCode>General</c:formatCode>
              <c:ptCount val="3"/>
              <c:pt idx="0">
                <c:v>412.44</c:v>
              </c:pt>
              <c:pt idx="1">
                <c:v>1113.27</c:v>
              </c:pt>
              <c:pt idx="2">
                <c:v>1114</c:v>
              </c:pt>
            </c:numLit>
          </c:val>
          <c:extLst>
            <c:ext xmlns:c16="http://schemas.microsoft.com/office/drawing/2014/chart" uri="{C3380CC4-5D6E-409C-BE32-E72D297353CC}">
              <c16:uniqueId val="{00000003-F39A-4DCF-9406-2F1E099B99D0}"/>
            </c:ext>
          </c:extLst>
        </c:ser>
        <c:dLbls>
          <c:dLblPos val="bestFit"/>
          <c:showLegendKey val="0"/>
          <c:showVal val="1"/>
          <c:showCatName val="0"/>
          <c:showSerName val="0"/>
          <c:showPercent val="0"/>
          <c:showBubbleSize val="0"/>
          <c:showLeaderLines val="1"/>
        </c:dLbls>
        <c:firstSliceAng val="360"/>
      </c:pieChart>
    </c:plotArea>
    <c:plotVisOnly val="1"/>
    <c:dispBlanksAs val="gap"/>
    <c:showDLblsOverMax val="0"/>
  </c:chart>
  <c:externalData r:id="rId2">
    <c:autoUpdate val="0"/>
  </c:externalData>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manualLayout>
          <c:layoutTarget val="inner"/>
          <c:xMode val="edge"/>
          <c:yMode val="edge"/>
          <c:x val="1.3752311203598775E-2"/>
          <c:y val="0.27048362673403042"/>
          <c:w val="0.93539900524641462"/>
          <c:h val="0.59787189279615582"/>
        </c:manualLayout>
      </c:layout>
      <c:barChart>
        <c:barDir val="col"/>
        <c:grouping val="clustered"/>
        <c:varyColors val="0"/>
        <c:ser>
          <c:idx val="0"/>
          <c:order val="0"/>
          <c:tx>
            <c:strRef>
              <c:f>Sheet1!$B$1</c:f>
              <c:strCache>
                <c:ptCount val="1"/>
                <c:pt idx="0">
                  <c:v>Series 1</c:v>
                </c:pt>
              </c:strCache>
            </c:strRef>
          </c:tx>
          <c:spPr>
            <a:solidFill>
              <a:schemeClr val="accent1"/>
            </a:solidFill>
            <a:ln>
              <a:noFill/>
            </a:ln>
          </c:spPr>
          <c:invertIfNegative val="0"/>
          <c:dPt>
            <c:idx val="1"/>
            <c:invertIfNegative val="0"/>
            <c:bubble3D val="0"/>
            <c:extLst>
              <c:ext xmlns:c16="http://schemas.microsoft.com/office/drawing/2014/chart" uri="{C3380CC4-5D6E-409C-BE32-E72D297353CC}">
                <c16:uniqueId val="{00000000-D248-4FEC-BFF4-F9C02C44E23B}"/>
              </c:ext>
            </c:extLst>
          </c:dPt>
          <c:dPt>
            <c:idx val="2"/>
            <c:invertIfNegative val="0"/>
            <c:bubble3D val="0"/>
            <c:extLst>
              <c:ext xmlns:c16="http://schemas.microsoft.com/office/drawing/2014/chart" uri="{C3380CC4-5D6E-409C-BE32-E72D297353CC}">
                <c16:uniqueId val="{00000001-74C3-4857-9348-4C4884F5D1BC}"/>
              </c:ext>
            </c:extLst>
          </c:dPt>
          <c:dPt>
            <c:idx val="3"/>
            <c:invertIfNegative val="0"/>
            <c:bubble3D val="0"/>
            <c:spPr>
              <a:solidFill>
                <a:schemeClr val="accent1"/>
              </a:solidFill>
              <a:ln w="12700">
                <a:noFill/>
                <a:prstDash val="dash"/>
              </a:ln>
            </c:spPr>
            <c:extLst>
              <c:ext xmlns:c16="http://schemas.microsoft.com/office/drawing/2014/chart" uri="{C3380CC4-5D6E-409C-BE32-E72D297353CC}">
                <c16:uniqueId val="{00000003-74C3-4857-9348-4C4884F5D1BC}"/>
              </c:ext>
            </c:extLst>
          </c:dPt>
          <c:dLbls>
            <c:dLbl>
              <c:idx val="3"/>
              <c:tx>
                <c:rich>
                  <a:bodyPr/>
                  <a:lstStyle/>
                  <a:p>
                    <a:fld id="{EE2D346B-FB8D-4FE0-AE4C-D70853CB96AF}"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4C3-4857-9348-4C4884F5D1BC}"/>
                </c:ext>
              </c:extLst>
            </c:dLbl>
            <c:dLbl>
              <c:idx val="4"/>
              <c:layout>
                <c:manualLayout>
                  <c:x val="0"/>
                  <c:y val="-1.4390842438405495E-2"/>
                </c:manualLayout>
              </c:layout>
              <c:tx>
                <c:rich>
                  <a:bodyPr/>
                  <a:lstStyle/>
                  <a:p>
                    <a:r>
                      <a:rPr lang="en-US" dirty="0"/>
                      <a:t>$510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4C3-4857-9348-4C4884F5D1BC}"/>
                </c:ext>
              </c:extLst>
            </c:dLbl>
            <c:numFmt formatCode="&quot;$&quot;#,##0" sourceLinked="0"/>
            <c:spPr>
              <a:noFill/>
              <a:ln>
                <a:noFill/>
              </a:ln>
              <a:effectLst/>
            </c:spPr>
            <c:txPr>
              <a:bodyPr wrap="square" lIns="38100" tIns="19050" rIns="38100" bIns="19050" anchor="ctr">
                <a:spAutoFit/>
              </a:bodyPr>
              <a:lstStyle/>
              <a:p>
                <a:pPr>
                  <a:defRPr>
                    <a:latin typeface="Gotham Black" pitchFamily="50"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Sheet1!$A$6:$A$11</c:f>
              <c:strCache>
                <c:ptCount val="5"/>
                <c:pt idx="0">
                  <c:v>2014</c:v>
                </c:pt>
                <c:pt idx="1">
                  <c:v>2015</c:v>
                </c:pt>
                <c:pt idx="2">
                  <c:v>2016</c:v>
                </c:pt>
                <c:pt idx="3">
                  <c:v>2017</c:v>
                </c:pt>
                <c:pt idx="4">
                  <c:v>2018</c:v>
                </c:pt>
              </c:strCache>
            </c:strRef>
          </c:cat>
          <c:val>
            <c:numRef>
              <c:f>Sheet1!$B$6:$B$11</c:f>
              <c:numCache>
                <c:formatCode>0</c:formatCode>
                <c:ptCount val="5"/>
                <c:pt idx="0">
                  <c:v>382</c:v>
                </c:pt>
                <c:pt idx="1">
                  <c:v>375.92</c:v>
                </c:pt>
                <c:pt idx="2">
                  <c:v>436.29199999999997</c:v>
                </c:pt>
                <c:pt idx="3">
                  <c:v>465.6</c:v>
                </c:pt>
                <c:pt idx="4">
                  <c:v>509.9</c:v>
                </c:pt>
              </c:numCache>
            </c:numRef>
          </c:val>
          <c:extLst>
            <c:ext xmlns:c16="http://schemas.microsoft.com/office/drawing/2014/chart" uri="{C3380CC4-5D6E-409C-BE32-E72D297353CC}">
              <c16:uniqueId val="{00000006-74C3-4857-9348-4C4884F5D1BC}"/>
            </c:ext>
          </c:extLst>
        </c:ser>
        <c:dLbls>
          <c:showLegendKey val="0"/>
          <c:showVal val="0"/>
          <c:showCatName val="0"/>
          <c:showSerName val="0"/>
          <c:showPercent val="0"/>
          <c:showBubbleSize val="0"/>
        </c:dLbls>
        <c:gapWidth val="125"/>
        <c:axId val="737210984"/>
        <c:axId val="737205888"/>
      </c:barChart>
      <c:catAx>
        <c:axId val="737210984"/>
        <c:scaling>
          <c:orientation val="minMax"/>
        </c:scaling>
        <c:delete val="0"/>
        <c:axPos val="b"/>
        <c:numFmt formatCode="General" sourceLinked="1"/>
        <c:majorTickMark val="none"/>
        <c:minorTickMark val="none"/>
        <c:tickLblPos val="nextTo"/>
        <c:spPr>
          <a:ln w="28575">
            <a:solidFill>
              <a:schemeClr val="accent1"/>
            </a:solidFill>
          </a:ln>
        </c:spPr>
        <c:crossAx val="737205888"/>
        <c:crosses val="autoZero"/>
        <c:auto val="1"/>
        <c:lblAlgn val="ctr"/>
        <c:lblOffset val="100"/>
        <c:noMultiLvlLbl val="0"/>
      </c:catAx>
      <c:valAx>
        <c:axId val="737205888"/>
        <c:scaling>
          <c:orientation val="minMax"/>
          <c:max val="600"/>
          <c:min val="100"/>
        </c:scaling>
        <c:delete val="1"/>
        <c:axPos val="l"/>
        <c:numFmt formatCode="0" sourceLinked="1"/>
        <c:majorTickMark val="out"/>
        <c:minorTickMark val="none"/>
        <c:tickLblPos val="nextTo"/>
        <c:crossAx val="737210984"/>
        <c:crosses val="autoZero"/>
        <c:crossBetween val="between"/>
        <c:majorUnit val="50"/>
        <c:minorUnit val="5"/>
      </c:valAx>
    </c:plotArea>
    <c:plotVisOnly val="1"/>
    <c:dispBlanksAs val="gap"/>
    <c:showDLblsOverMax val="0"/>
  </c:chart>
  <c:txPr>
    <a:bodyPr/>
    <a:lstStyle/>
    <a:p>
      <a:pPr>
        <a:defRPr sz="1100">
          <a:latin typeface="Gotham Book" pitchFamily="50"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manualLayout>
          <c:layoutTarget val="inner"/>
          <c:xMode val="edge"/>
          <c:yMode val="edge"/>
          <c:x val="3.1051644738589342E-2"/>
          <c:y val="2.3646618763604143E-2"/>
          <c:w val="0.92029929127984678"/>
          <c:h val="0.71878369104001594"/>
        </c:manualLayout>
      </c:layout>
      <c:barChart>
        <c:barDir val="col"/>
        <c:grouping val="stacked"/>
        <c:varyColors val="0"/>
        <c:ser>
          <c:idx val="0"/>
          <c:order val="0"/>
          <c:tx>
            <c:strRef>
              <c:f>Sheet1!$B$1</c:f>
              <c:strCache>
                <c:ptCount val="1"/>
                <c:pt idx="0">
                  <c:v>Other</c:v>
                </c:pt>
              </c:strCache>
            </c:strRef>
          </c:tx>
          <c:spPr>
            <a:solidFill>
              <a:schemeClr val="bg2"/>
            </a:solidFill>
            <a:ln>
              <a:noFill/>
            </a:ln>
          </c:spPr>
          <c:invertIfNegative val="0"/>
          <c:dPt>
            <c:idx val="1"/>
            <c:invertIfNegative val="0"/>
            <c:bubble3D val="0"/>
            <c:extLst>
              <c:ext xmlns:c16="http://schemas.microsoft.com/office/drawing/2014/chart" uri="{C3380CC4-5D6E-409C-BE32-E72D297353CC}">
                <c16:uniqueId val="{00000007-3187-4BDB-AC57-B51301A9643F}"/>
              </c:ext>
            </c:extLst>
          </c:dPt>
          <c:dPt>
            <c:idx val="2"/>
            <c:invertIfNegative val="0"/>
            <c:bubble3D val="0"/>
            <c:extLst>
              <c:ext xmlns:c16="http://schemas.microsoft.com/office/drawing/2014/chart" uri="{C3380CC4-5D6E-409C-BE32-E72D297353CC}">
                <c16:uniqueId val="{00000000-3187-4BDB-AC57-B51301A9643F}"/>
              </c:ext>
            </c:extLst>
          </c:dPt>
          <c:dPt>
            <c:idx val="3"/>
            <c:invertIfNegative val="0"/>
            <c:bubble3D val="0"/>
            <c:spPr>
              <a:solidFill>
                <a:schemeClr val="bg2"/>
              </a:solidFill>
              <a:ln w="12700">
                <a:noFill/>
                <a:prstDash val="dash"/>
              </a:ln>
            </c:spPr>
            <c:extLst>
              <c:ext xmlns:c16="http://schemas.microsoft.com/office/drawing/2014/chart" uri="{C3380CC4-5D6E-409C-BE32-E72D297353CC}">
                <c16:uniqueId val="{00000001-3187-4BDB-AC57-B51301A9643F}"/>
              </c:ext>
            </c:extLst>
          </c:dPt>
          <c:dLbls>
            <c:dLbl>
              <c:idx val="0"/>
              <c:layout>
                <c:manualLayout>
                  <c:x val="2.7401681902289488E-3"/>
                  <c:y val="-0.3777858519410926"/>
                </c:manualLayout>
              </c:layout>
              <c:tx>
                <c:rich>
                  <a:bodyPr/>
                  <a:lstStyle/>
                  <a:p>
                    <a:r>
                      <a:rPr lang="en-US" dirty="0"/>
                      <a:t>$177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187-4BDB-AC57-B51301A9643F}"/>
                </c:ext>
              </c:extLst>
            </c:dLbl>
            <c:dLbl>
              <c:idx val="1"/>
              <c:layout>
                <c:manualLayout>
                  <c:x val="0"/>
                  <c:y val="-0.56128183716962332"/>
                </c:manualLayout>
              </c:layout>
              <c:tx>
                <c:rich>
                  <a:bodyPr/>
                  <a:lstStyle/>
                  <a:p>
                    <a:r>
                      <a:rPr lang="en-US" dirty="0"/>
                      <a:t>$219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187-4BDB-AC57-B51301A9643F}"/>
                </c:ext>
              </c:extLst>
            </c:dLbl>
            <c:dLbl>
              <c:idx val="2"/>
              <c:layout>
                <c:manualLayout>
                  <c:x val="2.7401681902289488E-3"/>
                  <c:y val="-0.61525124458977942"/>
                </c:manualLayout>
              </c:layout>
              <c:tx>
                <c:rich>
                  <a:bodyPr/>
                  <a:lstStyle/>
                  <a:p>
                    <a:r>
                      <a:rPr lang="en-US" dirty="0"/>
                      <a:t>$226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87-4BDB-AC57-B51301A9643F}"/>
                </c:ext>
              </c:extLst>
            </c:dLbl>
            <c:dLbl>
              <c:idx val="3"/>
              <c:layout>
                <c:manualLayout>
                  <c:x val="-1.1052970701749085E-8"/>
                  <c:y val="-0.47008890939565573"/>
                </c:manualLayout>
              </c:layout>
              <c:tx>
                <c:rich>
                  <a:bodyPr wrap="square" lIns="38100" tIns="19050" rIns="38100" bIns="19050" anchor="ctr">
                    <a:noAutofit/>
                  </a:bodyPr>
                  <a:lstStyle/>
                  <a:p>
                    <a:pPr>
                      <a:defRPr sz="1100">
                        <a:latin typeface="Gotham Black" pitchFamily="50" charset="0"/>
                      </a:defRPr>
                    </a:pPr>
                    <a:r>
                      <a:rPr lang="en-US" dirty="0"/>
                      <a:t>$225</a:t>
                    </a:r>
                  </a:p>
                </c:rich>
              </c:tx>
              <c:numFmt formatCode="&quot;$&quot;#,##0" sourceLinked="0"/>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0316731025617872"/>
                      <c:h val="8.9121620054338019E-2"/>
                    </c:manualLayout>
                  </c15:layout>
                </c:ext>
                <c:ext xmlns:c16="http://schemas.microsoft.com/office/drawing/2014/chart" uri="{C3380CC4-5D6E-409C-BE32-E72D297353CC}">
                  <c16:uniqueId val="{00000001-3187-4BDB-AC57-B51301A9643F}"/>
                </c:ext>
              </c:extLst>
            </c:dLbl>
            <c:dLbl>
              <c:idx val="4"/>
              <c:layout>
                <c:manualLayout>
                  <c:x val="4.3993948464956531E-3"/>
                  <c:y val="-0.33734919925863238"/>
                </c:manualLayout>
              </c:layout>
              <c:tx>
                <c:rich>
                  <a:bodyPr wrap="square" lIns="38100" tIns="19050" rIns="38100" bIns="19050" anchor="ctr">
                    <a:noAutofit/>
                  </a:bodyPr>
                  <a:lstStyle/>
                  <a:p>
                    <a:pPr>
                      <a:defRPr sz="1100">
                        <a:latin typeface="Gotham Black" pitchFamily="50" charset="0"/>
                      </a:defRPr>
                    </a:pPr>
                    <a:fld id="{72857C9C-7A96-43D3-86FE-92AB9B7769E1}" type="VALUE">
                      <a:rPr lang="en-US" smtClean="0"/>
                      <a:pPr>
                        <a:defRPr sz="1100">
                          <a:latin typeface="Gotham Black" pitchFamily="50" charset="0"/>
                        </a:defRPr>
                      </a:pPr>
                      <a:t>[VALUE]</a:t>
                    </a:fld>
                    <a:endParaRPr lang="en-US"/>
                  </a:p>
                </c:rich>
              </c:tx>
              <c:numFmt formatCode="&quot;$&quot;#,##0" sourceLinked="0"/>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4962330325963982"/>
                      <c:h val="0.2100117550314303"/>
                    </c:manualLayout>
                  </c15:layout>
                  <c15:dlblFieldTable/>
                  <c15:showDataLabelsRange val="0"/>
                </c:ext>
                <c:ext xmlns:c16="http://schemas.microsoft.com/office/drawing/2014/chart" uri="{C3380CC4-5D6E-409C-BE32-E72D297353CC}">
                  <c16:uniqueId val="{00000003-3187-4BDB-AC57-B51301A9643F}"/>
                </c:ext>
              </c:extLst>
            </c:dLbl>
            <c:numFmt formatCode="&quot;$&quot;#,##0" sourceLinked="0"/>
            <c:spPr>
              <a:noFill/>
              <a:ln>
                <a:noFill/>
              </a:ln>
              <a:effectLst/>
            </c:spPr>
            <c:txPr>
              <a:bodyPr wrap="square" lIns="38100" tIns="19050" rIns="38100" bIns="19050" anchor="ctr">
                <a:spAutoFit/>
              </a:bodyPr>
              <a:lstStyle/>
              <a:p>
                <a:pPr>
                  <a:defRPr sz="1100">
                    <a:latin typeface="Gotham Black" pitchFamily="50"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Sheet1!$A$6:$A$11</c:f>
              <c:strCache>
                <c:ptCount val="5"/>
                <c:pt idx="0">
                  <c:v>2014</c:v>
                </c:pt>
                <c:pt idx="1">
                  <c:v>2015</c:v>
                </c:pt>
                <c:pt idx="2">
                  <c:v>2016</c:v>
                </c:pt>
                <c:pt idx="3">
                  <c:v>2017</c:v>
                </c:pt>
                <c:pt idx="4">
                  <c:v>2018</c:v>
                </c:pt>
              </c:strCache>
            </c:strRef>
          </c:cat>
          <c:val>
            <c:numRef>
              <c:f>Sheet1!$B$6:$B$11</c:f>
              <c:numCache>
                <c:formatCode>0</c:formatCode>
                <c:ptCount val="5"/>
                <c:pt idx="0">
                  <c:v>177</c:v>
                </c:pt>
                <c:pt idx="1">
                  <c:v>218.72</c:v>
                </c:pt>
                <c:pt idx="2">
                  <c:v>226.29900000000001</c:v>
                </c:pt>
                <c:pt idx="3">
                  <c:v>224.5</c:v>
                </c:pt>
                <c:pt idx="4">
                  <c:v>201.7</c:v>
                </c:pt>
              </c:numCache>
            </c:numRef>
          </c:val>
          <c:extLst>
            <c:ext xmlns:c16="http://schemas.microsoft.com/office/drawing/2014/chart" uri="{C3380CC4-5D6E-409C-BE32-E72D297353CC}">
              <c16:uniqueId val="{00000008-3187-4BDB-AC57-B51301A9643F}"/>
            </c:ext>
          </c:extLst>
        </c:ser>
        <c:dLbls>
          <c:showLegendKey val="0"/>
          <c:showVal val="0"/>
          <c:showCatName val="0"/>
          <c:showSerName val="0"/>
          <c:showPercent val="0"/>
          <c:showBubbleSize val="0"/>
        </c:dLbls>
        <c:gapWidth val="105"/>
        <c:overlap val="100"/>
        <c:axId val="737201576"/>
        <c:axId val="737210200"/>
      </c:barChart>
      <c:catAx>
        <c:axId val="737201576"/>
        <c:scaling>
          <c:orientation val="minMax"/>
        </c:scaling>
        <c:delete val="0"/>
        <c:axPos val="b"/>
        <c:numFmt formatCode="General" sourceLinked="1"/>
        <c:majorTickMark val="none"/>
        <c:minorTickMark val="none"/>
        <c:tickLblPos val="nextTo"/>
        <c:spPr>
          <a:ln w="28575">
            <a:solidFill>
              <a:schemeClr val="accent1"/>
            </a:solidFill>
          </a:ln>
        </c:spPr>
        <c:txPr>
          <a:bodyPr/>
          <a:lstStyle/>
          <a:p>
            <a:pPr>
              <a:defRPr sz="1100">
                <a:latin typeface="Gotham Book" pitchFamily="50" charset="0"/>
              </a:defRPr>
            </a:pPr>
            <a:endParaRPr lang="en-US"/>
          </a:p>
        </c:txPr>
        <c:crossAx val="737210200"/>
        <c:crosses val="autoZero"/>
        <c:auto val="1"/>
        <c:lblAlgn val="ctr"/>
        <c:lblOffset val="100"/>
        <c:noMultiLvlLbl val="0"/>
      </c:catAx>
      <c:valAx>
        <c:axId val="737210200"/>
        <c:scaling>
          <c:orientation val="minMax"/>
          <c:max val="250"/>
          <c:min val="0"/>
        </c:scaling>
        <c:delete val="1"/>
        <c:axPos val="l"/>
        <c:numFmt formatCode="0" sourceLinked="1"/>
        <c:majorTickMark val="out"/>
        <c:minorTickMark val="none"/>
        <c:tickLblPos val="nextTo"/>
        <c:crossAx val="737201576"/>
        <c:crosses val="autoZero"/>
        <c:crossBetween val="between"/>
      </c:valAx>
    </c:plotArea>
    <c:plotVisOnly val="1"/>
    <c:dispBlanksAs val="gap"/>
    <c:showDLblsOverMax val="0"/>
  </c:chart>
  <c:txPr>
    <a:bodyPr/>
    <a:lstStyle/>
    <a:p>
      <a:pPr>
        <a:defRPr sz="14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971546567606089"/>
          <c:y val="0.19750392108137285"/>
          <c:w val="0.41873674892661356"/>
          <c:h val="0.44592596208990426"/>
        </c:manualLayout>
      </c:layout>
      <c:doughnutChart>
        <c:varyColors val="1"/>
        <c:ser>
          <c:idx val="0"/>
          <c:order val="0"/>
          <c:tx>
            <c:strRef>
              <c:f>Sheet1!$B$1</c:f>
              <c:strCache>
                <c:ptCount val="1"/>
                <c:pt idx="0">
                  <c:v>Aug-19</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E52-4B5E-97B6-D88C07B8ED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E52-4B5E-97B6-D88C07B8ED5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E52-4B5E-97B6-D88C07B8ED57}"/>
              </c:ext>
            </c:extLst>
          </c:dPt>
          <c:dPt>
            <c:idx val="3"/>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7-5E52-4B5E-97B6-D88C07B8ED5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E52-4B5E-97B6-D88C07B8ED5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5E52-4B5E-97B6-D88C07B8ED5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5E52-4B5E-97B6-D88C07B8ED57}"/>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5E52-4B5E-97B6-D88C07B8ED57}"/>
              </c:ext>
            </c:extLst>
          </c:dPt>
          <c:dLbls>
            <c:dLbl>
              <c:idx val="0"/>
              <c:layout>
                <c:manualLayout>
                  <c:x val="0.13297766971278635"/>
                  <c:y val="-5.358296122106470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52-4B5E-97B6-D88C07B8ED57}"/>
                </c:ext>
              </c:extLst>
            </c:dLbl>
            <c:dLbl>
              <c:idx val="1"/>
              <c:layout>
                <c:manualLayout>
                  <c:x val="-1.0781973219955649E-2"/>
                  <c:y val="8.802915057746339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52-4B5E-97B6-D88C07B8ED57}"/>
                </c:ext>
              </c:extLst>
            </c:dLbl>
            <c:dLbl>
              <c:idx val="2"/>
              <c:layout>
                <c:manualLayout>
                  <c:x val="-7.5473812539689544E-2"/>
                  <c:y val="8.420179620453020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E52-4B5E-97B6-D88C07B8ED57}"/>
                </c:ext>
              </c:extLst>
            </c:dLbl>
            <c:dLbl>
              <c:idx val="3"/>
              <c:layout>
                <c:manualLayout>
                  <c:x val="-0.12578968756614922"/>
                  <c:y val="3.827354372933190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E52-4B5E-97B6-D88C07B8ED57}"/>
                </c:ext>
              </c:extLst>
            </c:dLbl>
            <c:dLbl>
              <c:idx val="4"/>
              <c:layout>
                <c:manualLayout>
                  <c:x val="-0.12219569649283071"/>
                  <c:y val="-4.210089810226513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5E52-4B5E-97B6-D88C07B8ED57}"/>
                </c:ext>
              </c:extLst>
            </c:dLbl>
            <c:dLbl>
              <c:idx val="5"/>
              <c:layout>
                <c:manualLayout>
                  <c:x val="-0.10781973219955653"/>
                  <c:y val="-6.5065024339864261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5E52-4B5E-97B6-D88C07B8ED57}"/>
                </c:ext>
              </c:extLst>
            </c:dLbl>
            <c:dLbl>
              <c:idx val="6"/>
              <c:layout>
                <c:manualLayout>
                  <c:x val="0.12938367863946773"/>
                  <c:y val="-8.8029150577463411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5E52-4B5E-97B6-D88C07B8ED57}"/>
                </c:ext>
              </c:extLst>
            </c:dLbl>
            <c:dLbl>
              <c:idx val="7"/>
              <c:layout>
                <c:manualLayout>
                  <c:x val="-1.7969955366592814E-2"/>
                  <c:y val="-0.11864798556092894"/>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F-5E52-4B5E-97B6-D88C07B8ED5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accent1"/>
                  </a:solidFill>
                  <a:round/>
                </a:ln>
                <a:effectLst/>
              </c:spPr>
            </c:leaderLines>
            <c:extLst>
              <c:ext xmlns:c15="http://schemas.microsoft.com/office/drawing/2012/chart" uri="{CE6537A1-D6FC-4f65-9D91-7224C49458BB}"/>
            </c:extLst>
          </c:dLbls>
          <c:cat>
            <c:strRef>
              <c:f>Sheet1!$A$2:$A$9</c:f>
              <c:strCache>
                <c:ptCount val="8"/>
                <c:pt idx="0">
                  <c:v>Turkey</c:v>
                </c:pt>
                <c:pt idx="1">
                  <c:v>New Zealand</c:v>
                </c:pt>
                <c:pt idx="2">
                  <c:v>US</c:v>
                </c:pt>
                <c:pt idx="3">
                  <c:v>Bolivia</c:v>
                </c:pt>
                <c:pt idx="4">
                  <c:v>Chile</c:v>
                </c:pt>
                <c:pt idx="5">
                  <c:v>Taiwan</c:v>
                </c:pt>
                <c:pt idx="6">
                  <c:v>Germany</c:v>
                </c:pt>
                <c:pt idx="7">
                  <c:v>Others</c:v>
                </c:pt>
              </c:strCache>
            </c:strRef>
          </c:cat>
          <c:val>
            <c:numRef>
              <c:f>Sheet1!$B$2:$B$9</c:f>
              <c:numCache>
                <c:formatCode>General</c:formatCode>
                <c:ptCount val="8"/>
                <c:pt idx="0">
                  <c:v>89904</c:v>
                </c:pt>
                <c:pt idx="1">
                  <c:v>37685</c:v>
                </c:pt>
                <c:pt idx="2">
                  <c:v>5746</c:v>
                </c:pt>
                <c:pt idx="3">
                  <c:v>6981</c:v>
                </c:pt>
                <c:pt idx="4">
                  <c:v>52277</c:v>
                </c:pt>
                <c:pt idx="5">
                  <c:v>4996</c:v>
                </c:pt>
                <c:pt idx="6">
                  <c:v>1166</c:v>
                </c:pt>
                <c:pt idx="7">
                  <c:v>2057</c:v>
                </c:pt>
              </c:numCache>
            </c:numRef>
          </c:val>
          <c:extLst>
            <c:ext xmlns:c16="http://schemas.microsoft.com/office/drawing/2014/chart" uri="{C3380CC4-5D6E-409C-BE32-E72D297353CC}">
              <c16:uniqueId val="{00000010-5E52-4B5E-97B6-D88C07B8ED57}"/>
            </c:ext>
          </c:extLst>
        </c:ser>
        <c:dLbls>
          <c:showLegendKey val="0"/>
          <c:showVal val="1"/>
          <c:showCatName val="0"/>
          <c:showSerName val="0"/>
          <c:showPercent val="0"/>
          <c:showBubbleSize val="0"/>
          <c:showLeaderLines val="1"/>
        </c:dLbls>
        <c:firstSliceAng val="0"/>
        <c:holeSize val="60"/>
      </c:doughnutChart>
      <c:spPr>
        <a:noFill/>
        <a:ln>
          <a:noFill/>
        </a:ln>
        <a:effectLst/>
      </c:spPr>
    </c:plotArea>
    <c:legend>
      <c:legendPos val="r"/>
      <c:layout>
        <c:manualLayout>
          <c:xMode val="edge"/>
          <c:yMode val="edge"/>
          <c:x val="0.68969933859244592"/>
          <c:y val="0.49405479264629604"/>
          <c:w val="0.27076675960105001"/>
          <c:h val="0.34019574958735388"/>
        </c:manualLayout>
      </c:layout>
      <c:overlay val="0"/>
      <c:spPr>
        <a:noFill/>
        <a:ln>
          <a:noFill/>
        </a:ln>
        <a:effectLst/>
      </c:spPr>
      <c:txPr>
        <a:bodyPr rot="0" spcFirstLastPara="1" vertOverflow="ellipsis" vert="horz" wrap="square" anchor="ctr" anchorCtr="1"/>
        <a:lstStyle/>
        <a:p>
          <a:pPr>
            <a:defRPr lang="en-US" sz="900" b="0" i="0" u="none" strike="noStrike" kern="1200" spc="0" baseline="0">
              <a:solidFill>
                <a:schemeClr val="accent1"/>
              </a:solidFill>
              <a:latin typeface="Gotham Book" pitchFamily="50"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419412737342259E-2"/>
          <c:y val="9.8024436447361016E-2"/>
          <c:w val="0.93828394401519477"/>
          <c:h val="0.78020911219402156"/>
        </c:manualLayout>
      </c:layout>
      <c:barChart>
        <c:barDir val="col"/>
        <c:grouping val="clustered"/>
        <c:varyColors val="0"/>
        <c:ser>
          <c:idx val="1"/>
          <c:order val="0"/>
          <c:tx>
            <c:strRef>
              <c:f>'pivot + chart'!$A$35</c:f>
              <c:strCache>
                <c:ptCount val="1"/>
                <c:pt idx="0">
                  <c:v>Not Ormat</c:v>
                </c:pt>
              </c:strCache>
            </c:strRef>
          </c:tx>
          <c:spPr>
            <a:solidFill>
              <a:schemeClr val="bg2"/>
            </a:solidFill>
            <a:ln>
              <a:noFill/>
            </a:ln>
            <a:effectLst/>
          </c:spPr>
          <c:invertIfNegative val="0"/>
          <c:dLbls>
            <c:dLbl>
              <c:idx val="0"/>
              <c:tx>
                <c:rich>
                  <a:bodyPr/>
                  <a:lstStyle/>
                  <a:p>
                    <a:r>
                      <a:rPr lang="en-US"/>
                      <a:t>Wairaki</a:t>
                    </a:r>
                    <a:br>
                      <a:rPr lang="en-US"/>
                    </a:br>
                    <a:fld id="{90FB374B-C706-449A-B91D-3B78F38BECE2}"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436-4768-8D42-EBB949071429}"/>
                </c:ext>
              </c:extLst>
            </c:dLbl>
            <c:dLbl>
              <c:idx val="4"/>
              <c:tx>
                <c:rich>
                  <a:bodyPr/>
                  <a:lstStyle/>
                  <a:p>
                    <a:r>
                      <a:rPr lang="en-US"/>
                      <a:t>Ohaaki</a:t>
                    </a:r>
                    <a:br>
                      <a:rPr lang="en-US"/>
                    </a:br>
                    <a:fld id="{E7679812-1FAA-44BC-8A94-31659B7FA326}"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436-4768-8D42-EBB949071429}"/>
                </c:ext>
              </c:extLst>
            </c:dLbl>
            <c:dLbl>
              <c:idx val="16"/>
              <c:tx>
                <c:rich>
                  <a:bodyPr/>
                  <a:lstStyle/>
                  <a:p>
                    <a:r>
                      <a:rPr lang="en-US" sz="900"/>
                      <a:t>Kawerau </a:t>
                    </a:r>
                    <a:br>
                      <a:rPr lang="en-US" sz="900"/>
                    </a:br>
                    <a:fld id="{00B745CA-3CC1-4D03-B5D2-20272ECF5135}" type="VALUE">
                      <a:rPr lang="en-US" sz="900"/>
                      <a:pPr/>
                      <a:t>[VALUE]</a:t>
                    </a:fld>
                    <a:r>
                      <a:rPr lang="en-US" sz="900" b="0" i="0" u="none" strike="noStrike" kern="1200" baseline="0">
                        <a:solidFill>
                          <a:srgbClr val="002855"/>
                        </a:solidFill>
                        <a:latin typeface="Gotham Black" pitchFamily="50" charset="0"/>
                      </a:rPr>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436-4768-8D42-EBB949071429}"/>
                </c:ext>
              </c:extLst>
            </c:dLbl>
            <c:dLbl>
              <c:idx val="18"/>
              <c:tx>
                <c:rich>
                  <a:bodyPr/>
                  <a:lstStyle/>
                  <a:p>
                    <a:r>
                      <a:rPr lang="en-US" sz="900"/>
                      <a:t>Rotokawa II</a:t>
                    </a:r>
                    <a:br>
                      <a:rPr lang="en-US" sz="900"/>
                    </a:br>
                    <a:fld id="{8FFA313B-047C-4AE3-BF93-04B8DBFFA2B9}" type="VALUE">
                      <a:rPr lang="en-US" sz="900"/>
                      <a:pPr/>
                      <a:t>[VALUE]</a:t>
                    </a:fld>
                    <a:r>
                      <a:rPr lang="en-US" sz="900" b="0" i="0" u="none" strike="noStrike" kern="1200" baseline="0">
                        <a:solidFill>
                          <a:srgbClr val="002855"/>
                        </a:solidFill>
                        <a:latin typeface="Gotham Black" pitchFamily="50" charset="0"/>
                      </a:rPr>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436-4768-8D42-EBB949071429}"/>
                </c:ext>
              </c:extLst>
            </c:dLbl>
            <c:dLbl>
              <c:idx val="21"/>
              <c:tx>
                <c:rich>
                  <a:bodyPr/>
                  <a:lstStyle/>
                  <a:p>
                    <a:r>
                      <a:rPr lang="en-US"/>
                      <a:t>Te Mihi</a:t>
                    </a:r>
                    <a:br>
                      <a:rPr lang="en-US"/>
                    </a:br>
                    <a:fld id="{F7276BAA-50FF-4BA2-B118-F64BEFEFC1DE}"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436-4768-8D42-EBB94907142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Gotham Black" pitchFamily="50"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'pivot + chart'!$B$34:$AA$34</c:f>
              <c:numCache>
                <c:formatCode>General</c:formatCode>
                <c:ptCount val="26"/>
                <c:pt idx="0">
                  <c:v>1959</c:v>
                </c:pt>
                <c:pt idx="4">
                  <c:v>1986</c:v>
                </c:pt>
                <c:pt idx="5">
                  <c:v>1988</c:v>
                </c:pt>
                <c:pt idx="6">
                  <c:v>1991</c:v>
                </c:pt>
                <c:pt idx="8">
                  <c:v>1996</c:v>
                </c:pt>
                <c:pt idx="9">
                  <c:v>1997</c:v>
                </c:pt>
                <c:pt idx="10">
                  <c:v>1998</c:v>
                </c:pt>
                <c:pt idx="11">
                  <c:v>2000</c:v>
                </c:pt>
                <c:pt idx="12">
                  <c:v>2002</c:v>
                </c:pt>
                <c:pt idx="13">
                  <c:v>2003</c:v>
                </c:pt>
                <c:pt idx="14">
                  <c:v>2005</c:v>
                </c:pt>
                <c:pt idx="15">
                  <c:v>2006</c:v>
                </c:pt>
                <c:pt idx="16">
                  <c:v>2007</c:v>
                </c:pt>
                <c:pt idx="17">
                  <c:v>2008</c:v>
                </c:pt>
                <c:pt idx="18">
                  <c:v>2009</c:v>
                </c:pt>
                <c:pt idx="19">
                  <c:v>2012</c:v>
                </c:pt>
                <c:pt idx="20">
                  <c:v>2013</c:v>
                </c:pt>
                <c:pt idx="21">
                  <c:v>2015</c:v>
                </c:pt>
                <c:pt idx="22">
                  <c:v>2016</c:v>
                </c:pt>
                <c:pt idx="23">
                  <c:v>2017</c:v>
                </c:pt>
                <c:pt idx="24">
                  <c:v>2020</c:v>
                </c:pt>
              </c:numCache>
            </c:numRef>
          </c:cat>
          <c:val>
            <c:numRef>
              <c:f>'pivot + chart'!$B$35:$AA$35</c:f>
              <c:numCache>
                <c:formatCode>General</c:formatCode>
                <c:ptCount val="26"/>
                <c:pt idx="0">
                  <c:v>214</c:v>
                </c:pt>
                <c:pt idx="4">
                  <c:v>108</c:v>
                </c:pt>
                <c:pt idx="16">
                  <c:v>106</c:v>
                </c:pt>
                <c:pt idx="18">
                  <c:v>138</c:v>
                </c:pt>
                <c:pt idx="21">
                  <c:v>166</c:v>
                </c:pt>
              </c:numCache>
            </c:numRef>
          </c:val>
          <c:extLst>
            <c:ext xmlns:c16="http://schemas.microsoft.com/office/drawing/2014/chart" uri="{C3380CC4-5D6E-409C-BE32-E72D297353CC}">
              <c16:uniqueId val="{00000005-E436-4768-8D42-EBB949071429}"/>
            </c:ext>
          </c:extLst>
        </c:ser>
        <c:ser>
          <c:idx val="2"/>
          <c:order val="1"/>
          <c:tx>
            <c:strRef>
              <c:f>'pivot + chart'!$A$36</c:f>
              <c:strCache>
                <c:ptCount val="1"/>
                <c:pt idx="0">
                  <c:v>Ormat </c:v>
                </c:pt>
              </c:strCache>
            </c:strRef>
          </c:tx>
          <c:spPr>
            <a:solidFill>
              <a:schemeClr val="tx2"/>
            </a:solidFill>
            <a:ln>
              <a:noFill/>
            </a:ln>
            <a:effectLst/>
          </c:spPr>
          <c:invertIfNegative val="0"/>
          <c:dPt>
            <c:idx val="24"/>
            <c:invertIfNegative val="0"/>
            <c:bubble3D val="0"/>
            <c:spPr>
              <a:solidFill>
                <a:schemeClr val="tx2"/>
              </a:solidFill>
              <a:ln>
                <a:noFill/>
              </a:ln>
              <a:effectLst/>
            </c:spPr>
            <c:extLst>
              <c:ext xmlns:c16="http://schemas.microsoft.com/office/drawing/2014/chart" uri="{C3380CC4-5D6E-409C-BE32-E72D297353CC}">
                <c16:uniqueId val="{00000007-E436-4768-8D42-EBB949071429}"/>
              </c:ext>
            </c:extLst>
          </c:dPt>
          <c:dPt>
            <c:idx val="25"/>
            <c:invertIfNegative val="0"/>
            <c:bubble3D val="0"/>
            <c:spPr>
              <a:solidFill>
                <a:schemeClr val="tx2"/>
              </a:solidFill>
              <a:ln>
                <a:noFill/>
              </a:ln>
              <a:effectLst/>
            </c:spPr>
            <c:extLst>
              <c:ext xmlns:c16="http://schemas.microsoft.com/office/drawing/2014/chart" uri="{C3380CC4-5D6E-409C-BE32-E72D297353CC}">
                <c16:uniqueId val="{00000009-E436-4768-8D42-EBB949071429}"/>
              </c:ext>
            </c:extLst>
          </c:dPt>
          <c:dLbls>
            <c:dLbl>
              <c:idx val="5"/>
              <c:tx>
                <c:rich>
                  <a:bodyPr/>
                  <a:lstStyle/>
                  <a:p>
                    <a:r>
                      <a:rPr lang="en-US"/>
                      <a:t>TOI</a:t>
                    </a:r>
                    <a:br>
                      <a:rPr lang="en-US"/>
                    </a:br>
                    <a:fld id="{B9DD1C11-8EEE-4C99-8778-8B92E582B667}"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E436-4768-8D42-EBB949071429}"/>
                </c:ext>
              </c:extLst>
            </c:dLbl>
            <c:dLbl>
              <c:idx val="6"/>
              <c:tx>
                <c:rich>
                  <a:bodyPr/>
                  <a:lstStyle/>
                  <a:p>
                    <a:r>
                      <a:rPr lang="en-US"/>
                      <a:t>TG2</a:t>
                    </a:r>
                    <a:br>
                      <a:rPr lang="en-US"/>
                    </a:br>
                    <a:fld id="{375184CF-060E-4A21-A465-F47B2999936C}" type="VALUE">
                      <a:rPr lang="en-US"/>
                      <a:pPr/>
                      <a:t>[VALUE]</a:t>
                    </a:fld>
                    <a:r>
                      <a:rPr lang="en-US"/>
                      <a:t> </a:t>
                    </a:r>
                    <a:r>
                      <a:rPr lang="en-US" sz="800" b="0" i="0" u="none" strike="noStrike" kern="1200" baseline="0">
                        <a:solidFill>
                          <a:srgbClr val="002855"/>
                        </a:solidFill>
                        <a:latin typeface="Gotham Black" pitchFamily="50" charset="0"/>
                      </a:rPr>
                      <a:t>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436-4768-8D42-EBB949071429}"/>
                </c:ext>
              </c:extLst>
            </c:dLbl>
            <c:dLbl>
              <c:idx val="8"/>
              <c:tx>
                <c:rich>
                  <a:bodyPr/>
                  <a:lstStyle/>
                  <a:p>
                    <a:r>
                      <a:rPr lang="en-US"/>
                      <a:t>Rotokawa I</a:t>
                    </a:r>
                    <a:br>
                      <a:rPr lang="en-US"/>
                    </a:br>
                    <a:fld id="{F80280E9-7D38-4325-9020-44FC7C9E2A3E}" type="VALUE">
                      <a:rPr lang="en-US"/>
                      <a:pPr/>
                      <a:t>[VALUE]</a:t>
                    </a:fld>
                    <a:r>
                      <a:rPr lang="en-US" sz="1000" b="0" i="0" u="none" strike="noStrike" kern="1200" baseline="0">
                        <a:solidFill>
                          <a:srgbClr val="002855"/>
                        </a:solidFill>
                        <a:latin typeface="Gotham Black" pitchFamily="50" charset="0"/>
                      </a:rPr>
                      <a:t> </a:t>
                    </a:r>
                    <a:r>
                      <a:rPr lang="en-US" sz="900" b="0" i="0" u="none" strike="noStrike" kern="1200" baseline="0">
                        <a:solidFill>
                          <a:srgbClr val="002855"/>
                        </a:solidFill>
                        <a:latin typeface="Gotham Black" pitchFamily="50" charset="0"/>
                      </a:rPr>
                      <a:t>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E436-4768-8D42-EBB949071429}"/>
                </c:ext>
              </c:extLst>
            </c:dLbl>
            <c:dLbl>
              <c:idx val="9"/>
              <c:tx>
                <c:rich>
                  <a:bodyPr/>
                  <a:lstStyle/>
                  <a:p>
                    <a:r>
                      <a:rPr lang="en-US"/>
                      <a:t>Ngawha I</a:t>
                    </a:r>
                    <a:br>
                      <a:rPr lang="en-US"/>
                    </a:br>
                    <a:fld id="{7F729F9D-A9AD-4008-A206-F92433BD08D3}" type="VALUE">
                      <a:rPr lang="en-US"/>
                      <a:pPr/>
                      <a:t>[VALUE]</a:t>
                    </a:fld>
                    <a:r>
                      <a:rPr lang="en-US" sz="1000" b="0" i="0" u="none" strike="noStrike" kern="1200" baseline="0">
                        <a:solidFill>
                          <a:srgbClr val="002855"/>
                        </a:solidFill>
                        <a:latin typeface="Gotham Black" pitchFamily="50" charset="0"/>
                      </a:rPr>
                      <a:t> </a:t>
                    </a:r>
                    <a:r>
                      <a:rPr lang="en-US" sz="900" b="0" i="0" u="none" strike="noStrike" kern="1200" baseline="0">
                        <a:solidFill>
                          <a:srgbClr val="002855"/>
                        </a:solidFill>
                        <a:latin typeface="Gotham Black" pitchFamily="50" charset="0"/>
                      </a:rPr>
                      <a:t>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E436-4768-8D42-EBB949071429}"/>
                </c:ext>
              </c:extLst>
            </c:dLbl>
            <c:dLbl>
              <c:idx val="10"/>
              <c:tx>
                <c:rich>
                  <a:bodyPr/>
                  <a:lstStyle/>
                  <a:p>
                    <a:r>
                      <a:rPr lang="en-US"/>
                      <a:t>Mokai</a:t>
                    </a:r>
                    <a:br>
                      <a:rPr lang="en-US" baseline="0"/>
                    </a:br>
                    <a:fld id="{1986BC4A-6BC8-4EEC-88F7-2BF2E771144C}" type="VALUE">
                      <a:rPr lang="en-US"/>
                      <a:pPr/>
                      <a:t>[VALUE]</a:t>
                    </a:fld>
                    <a:r>
                      <a:rPr lang="en-US" sz="1000" b="0" i="0" u="none" strike="noStrike" kern="1200" baseline="0">
                        <a:solidFill>
                          <a:srgbClr val="002855"/>
                        </a:solidFill>
                        <a:latin typeface="Gotham Black" pitchFamily="50" charset="0"/>
                      </a:rPr>
                      <a:t> </a:t>
                    </a:r>
                    <a:r>
                      <a:rPr lang="en-US" sz="900" b="0" i="0" u="none" strike="noStrike" kern="1200" baseline="0">
                        <a:solidFill>
                          <a:srgbClr val="002855"/>
                        </a:solidFill>
                        <a:latin typeface="Gotham Black" pitchFamily="50" charset="0"/>
                      </a:rPr>
                      <a:t>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E436-4768-8D42-EBB949071429}"/>
                </c:ext>
              </c:extLst>
            </c:dLbl>
            <c:dLbl>
              <c:idx val="11"/>
              <c:tx>
                <c:rich>
                  <a:bodyPr/>
                  <a:lstStyle/>
                  <a:p>
                    <a:r>
                      <a:rPr lang="en-US"/>
                      <a:t>Rotokawa Ext.</a:t>
                    </a:r>
                    <a:br>
                      <a:rPr lang="en-US"/>
                    </a:br>
                    <a:fld id="{0E5BD4B7-CDD8-490C-9780-56D7037B8FB3}" type="VALUE">
                      <a:rPr lang="en-US"/>
                      <a:pPr/>
                      <a:t>[VALUE]</a:t>
                    </a:fld>
                    <a:r>
                      <a:rPr lang="en-US" sz="1000" b="0" i="0" u="none" strike="noStrike" kern="1200" baseline="0">
                        <a:solidFill>
                          <a:srgbClr val="002855"/>
                        </a:solidFill>
                        <a:latin typeface="Gotham Black" pitchFamily="50" charset="0"/>
                      </a:rPr>
                      <a:t> </a:t>
                    </a:r>
                    <a:r>
                      <a:rPr lang="en-US" sz="900" b="0" i="0" u="none" strike="noStrike" kern="1200" baseline="0">
                        <a:solidFill>
                          <a:srgbClr val="002855"/>
                        </a:solidFill>
                        <a:latin typeface="Gotham Black" pitchFamily="50" charset="0"/>
                      </a:rPr>
                      <a:t>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E436-4768-8D42-EBB949071429}"/>
                </c:ext>
              </c:extLst>
            </c:dLbl>
            <c:dLbl>
              <c:idx val="12"/>
              <c:layout>
                <c:manualLayout>
                  <c:x val="0"/>
                  <c:y val="1.3698630136985464E-3"/>
                </c:manualLayout>
              </c:layout>
              <c:tx>
                <c:rich>
                  <a:bodyPr/>
                  <a:lstStyle/>
                  <a:p>
                    <a:r>
                      <a:rPr lang="fi-FI"/>
                      <a:t>Mokai II</a:t>
                    </a:r>
                    <a:br>
                      <a:rPr lang="fi-FI"/>
                    </a:br>
                    <a:r>
                      <a:rPr lang="fi-FI"/>
                      <a:t>40</a:t>
                    </a:r>
                    <a:r>
                      <a:rPr lang="fi-FI" sz="1000" b="0" i="0" u="none" strike="noStrike" kern="1200" baseline="0">
                        <a:solidFill>
                          <a:srgbClr val="002855"/>
                        </a:solidFill>
                        <a:latin typeface="Gotham Black" pitchFamily="50" charset="0"/>
                      </a:rPr>
                      <a:t> </a:t>
                    </a:r>
                    <a:r>
                      <a:rPr lang="fi-FI" sz="900" b="0" i="0" u="none" strike="noStrike" kern="1200" baseline="0">
                        <a:solidFill>
                          <a:srgbClr val="002855"/>
                        </a:solidFill>
                        <a:latin typeface="Gotham Black" pitchFamily="50" charset="0"/>
                      </a:rPr>
                      <a:t>MW</a:t>
                    </a:r>
                    <a:br>
                      <a:rPr lang="fi-FI" sz="900" b="0" i="0" u="none" strike="noStrike" kern="1200" baseline="0">
                        <a:solidFill>
                          <a:srgbClr val="002855"/>
                        </a:solidFill>
                        <a:latin typeface="Gotham Black" pitchFamily="50" charset="0"/>
                      </a:rPr>
                    </a:br>
                    <a:r>
                      <a:rPr lang="fi-FI" sz="900" b="0" i="0" u="none" strike="noStrike" kern="1200" baseline="0">
                        <a:solidFill>
                          <a:srgbClr val="002855"/>
                        </a:solidFill>
                        <a:latin typeface="Gotham Black" pitchFamily="50" charset="0"/>
                      </a:rPr>
                      <a:t>Wairakei </a:t>
                    </a:r>
                    <a:br>
                      <a:rPr lang="fi-FI" sz="900" b="0" i="0" u="none" strike="noStrike" kern="1200" baseline="0">
                        <a:solidFill>
                          <a:srgbClr val="002855"/>
                        </a:solidFill>
                        <a:latin typeface="Gotham Black" pitchFamily="50" charset="0"/>
                      </a:rPr>
                    </a:br>
                    <a:r>
                      <a:rPr lang="fi-FI" sz="900" b="0" i="0" u="none" strike="noStrike" kern="1200" baseline="0">
                        <a:solidFill>
                          <a:srgbClr val="002855"/>
                        </a:solidFill>
                        <a:latin typeface="Gotham Black" pitchFamily="50" charset="0"/>
                      </a:rPr>
                      <a:t>20 MW</a:t>
                    </a:r>
                    <a:endParaRPr lang="fi-FI"/>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436-4768-8D42-EBB949071429}"/>
                </c:ext>
              </c:extLst>
            </c:dLbl>
            <c:dLbl>
              <c:idx val="13"/>
              <c:layout>
                <c:manualLayout>
                  <c:x val="-7.3746312684366232E-3"/>
                  <c:y val="0"/>
                </c:manualLayout>
              </c:layout>
              <c:tx>
                <c:rich>
                  <a:bodyPr/>
                  <a:lstStyle/>
                  <a:p>
                    <a:r>
                      <a:rPr lang="en-US"/>
                      <a:t>Mokai 1A</a:t>
                    </a:r>
                    <a:br>
                      <a:rPr lang="en-US"/>
                    </a:br>
                    <a:fld id="{01D90127-56F6-4A41-BDD0-935D85FC84AE}"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E436-4768-8D42-EBB949071429}"/>
                </c:ext>
              </c:extLst>
            </c:dLbl>
            <c:dLbl>
              <c:idx val="14"/>
              <c:tx>
                <c:rich>
                  <a:bodyPr/>
                  <a:lstStyle/>
                  <a:p>
                    <a:r>
                      <a:rPr lang="en-US"/>
                      <a:t>KA24</a:t>
                    </a:r>
                    <a:br>
                      <a:rPr lang="en-US"/>
                    </a:br>
                    <a:fld id="{D1C27A64-3B9E-402E-A46E-232FBBC30E69}"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E436-4768-8D42-EBB949071429}"/>
                </c:ext>
              </c:extLst>
            </c:dLbl>
            <c:dLbl>
              <c:idx val="15"/>
              <c:tx>
                <c:rich>
                  <a:bodyPr/>
                  <a:lstStyle/>
                  <a:p>
                    <a:r>
                      <a:rPr lang="en-US" sz="900"/>
                      <a:t>Nghawa Ext.</a:t>
                    </a:r>
                    <a:br>
                      <a:rPr lang="en-US" sz="900"/>
                    </a:br>
                    <a:fld id="{000EA44D-3447-4B30-B1B2-8444B2738196}" type="VALUE">
                      <a:rPr lang="en-US" sz="900"/>
                      <a:pPr/>
                      <a:t>[VALUE]</a:t>
                    </a:fld>
                    <a:r>
                      <a:rPr lang="en-US" sz="900" b="0" i="0" u="none" strike="noStrike" kern="1200" baseline="0">
                        <a:solidFill>
                          <a:srgbClr val="002855"/>
                        </a:solidFill>
                        <a:latin typeface="Gotham Black" pitchFamily="50" charset="0"/>
                      </a:rPr>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E436-4768-8D42-EBB949071429}"/>
                </c:ext>
              </c:extLst>
            </c:dLbl>
            <c:dLbl>
              <c:idx val="17"/>
              <c:tx>
                <c:rich>
                  <a:bodyPr/>
                  <a:lstStyle/>
                  <a:p>
                    <a:r>
                      <a:rPr lang="en-US"/>
                      <a:t>Te Huka</a:t>
                    </a:r>
                    <a:br>
                      <a:rPr lang="en-US"/>
                    </a:br>
                    <a:fld id="{93AF4B5B-7789-47DC-A149-B024D0EA5E5D}"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E436-4768-8D42-EBB949071429}"/>
                </c:ext>
              </c:extLst>
            </c:dLbl>
            <c:dLbl>
              <c:idx val="19"/>
              <c:tx>
                <c:rich>
                  <a:bodyPr/>
                  <a:lstStyle/>
                  <a:p>
                    <a:r>
                      <a:rPr lang="en-US" sz="900"/>
                      <a:t>Norske</a:t>
                    </a:r>
                    <a:r>
                      <a:rPr lang="en-US" sz="900" baseline="0"/>
                      <a:t> Skog</a:t>
                    </a:r>
                    <a:br>
                      <a:rPr lang="en-US" sz="900" baseline="0"/>
                    </a:br>
                    <a:fld id="{DBFF0235-8EF7-4602-8956-B52704A2E62A}" type="VALUE">
                      <a:rPr lang="en-US" sz="900"/>
                      <a:pPr/>
                      <a:t>[VALUE]</a:t>
                    </a:fld>
                    <a:r>
                      <a:rPr lang="en-US" sz="900" b="0" i="0" u="none" strike="noStrike" kern="1200" baseline="0">
                        <a:solidFill>
                          <a:srgbClr val="002855"/>
                        </a:solidFill>
                        <a:latin typeface="Gotham Black" pitchFamily="50" charset="0"/>
                      </a:rPr>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E436-4768-8D42-EBB949071429}"/>
                </c:ext>
              </c:extLst>
            </c:dLbl>
            <c:dLbl>
              <c:idx val="20"/>
              <c:tx>
                <c:rich>
                  <a:bodyPr/>
                  <a:lstStyle/>
                  <a:p>
                    <a:r>
                      <a:rPr lang="en-US"/>
                      <a:t>Ngatamriki</a:t>
                    </a:r>
                    <a:br>
                      <a:rPr lang="en-US"/>
                    </a:br>
                    <a:fld id="{A8D7970C-6A57-4168-9931-D531FA67A5A9}"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E436-4768-8D42-EBB949071429}"/>
                </c:ext>
              </c:extLst>
            </c:dLbl>
            <c:dLbl>
              <c:idx val="22"/>
              <c:tx>
                <c:rich>
                  <a:bodyPr/>
                  <a:lstStyle/>
                  <a:p>
                    <a:r>
                      <a:rPr lang="en-US"/>
                      <a:t>TAOM</a:t>
                    </a:r>
                    <a:br>
                      <a:rPr lang="en-US"/>
                    </a:br>
                    <a:fld id="{99ECA2F1-F8F0-4EBE-BD3E-32CF3ABEFFB3}"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E436-4768-8D42-EBB949071429}"/>
                </c:ext>
              </c:extLst>
            </c:dLbl>
            <c:dLbl>
              <c:idx val="23"/>
              <c:layout>
                <c:manualLayout>
                  <c:x val="1.2291052114059161E-3"/>
                  <c:y val="-4.7945205479452052E-2"/>
                </c:manualLayout>
              </c:layout>
              <c:tx>
                <c:rich>
                  <a:bodyPr/>
                  <a:lstStyle/>
                  <a:p>
                    <a:r>
                      <a:rPr lang="en-US"/>
                      <a:t>Ngawha III</a:t>
                    </a:r>
                    <a:br>
                      <a:rPr lang="en-US"/>
                    </a:br>
                    <a:fld id="{DC7C2512-8B92-4C5A-8026-124DBE2CB311}" type="VALUE">
                      <a:rPr lang="en-US"/>
                      <a:pPr/>
                      <a:t>[VALUE]</a:t>
                    </a:fld>
                    <a:r>
                      <a:rPr lang="en-US"/>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E436-4768-8D42-EBB949071429}"/>
                </c:ext>
              </c:extLst>
            </c:dLbl>
            <c:dLbl>
              <c:idx val="24"/>
              <c:tx>
                <c:rich>
                  <a:bodyPr/>
                  <a:lstStyle/>
                  <a:p>
                    <a:r>
                      <a:rPr lang="en-US" sz="900" b="0" i="0" u="none" strike="noStrike" kern="1200" baseline="0">
                        <a:solidFill>
                          <a:srgbClr val="002855"/>
                        </a:solidFill>
                        <a:latin typeface="Gotham Black" pitchFamily="50" charset="0"/>
                      </a:rPr>
                      <a:t>Ngawha IV </a:t>
                    </a:r>
                    <a:br>
                      <a:rPr lang="en-US" sz="900" b="0" i="0" u="none" strike="noStrike" kern="1200" baseline="0">
                        <a:solidFill>
                          <a:srgbClr val="002855"/>
                        </a:solidFill>
                        <a:latin typeface="Gotham Black" pitchFamily="50" charset="0"/>
                      </a:rPr>
                    </a:br>
                    <a:fld id="{F9FC7E6B-CB16-41AB-8532-CB709B83759E}" type="VALUE">
                      <a:rPr lang="en-US" sz="900"/>
                      <a:pPr/>
                      <a:t>[VALUE]</a:t>
                    </a:fld>
                    <a:r>
                      <a:rPr lang="en-US" sz="900"/>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436-4768-8D42-EBB949071429}"/>
                </c:ext>
              </c:extLst>
            </c:dLbl>
            <c:dLbl>
              <c:idx val="25"/>
              <c:tx>
                <c:rich>
                  <a:bodyPr/>
                  <a:lstStyle/>
                  <a:p>
                    <a:r>
                      <a:rPr lang="en-US" sz="900" b="0" i="0" u="none" strike="noStrike" kern="1200" baseline="0">
                        <a:solidFill>
                          <a:srgbClr val="002855"/>
                        </a:solidFill>
                        <a:latin typeface="Gotham Black" pitchFamily="50" charset="0"/>
                      </a:rPr>
                      <a:t>Tauhara</a:t>
                    </a:r>
                    <a:br>
                      <a:rPr lang="en-US" sz="900" b="0" i="0" u="none" strike="noStrike" kern="1200" baseline="0">
                        <a:solidFill>
                          <a:srgbClr val="002855"/>
                        </a:solidFill>
                        <a:latin typeface="Gotham Black" pitchFamily="50" charset="0"/>
                      </a:rPr>
                    </a:br>
                    <a:fld id="{0DBB0461-B47C-49C3-B64E-F067E4299E04}" type="VALUE">
                      <a:rPr lang="en-US" sz="900"/>
                      <a:pPr/>
                      <a:t>[VALUE]</a:t>
                    </a:fld>
                    <a:r>
                      <a:rPr lang="en-US" sz="900"/>
                      <a:t> MW</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436-4768-8D42-EBB94907142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Gotham Black" pitchFamily="50"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'pivot + chart'!$B$34:$AA$34</c:f>
              <c:numCache>
                <c:formatCode>General</c:formatCode>
                <c:ptCount val="26"/>
                <c:pt idx="0">
                  <c:v>1959</c:v>
                </c:pt>
                <c:pt idx="4">
                  <c:v>1986</c:v>
                </c:pt>
                <c:pt idx="5">
                  <c:v>1988</c:v>
                </c:pt>
                <c:pt idx="6">
                  <c:v>1991</c:v>
                </c:pt>
                <c:pt idx="8">
                  <c:v>1996</c:v>
                </c:pt>
                <c:pt idx="9">
                  <c:v>1997</c:v>
                </c:pt>
                <c:pt idx="10">
                  <c:v>1998</c:v>
                </c:pt>
                <c:pt idx="11">
                  <c:v>2000</c:v>
                </c:pt>
                <c:pt idx="12">
                  <c:v>2002</c:v>
                </c:pt>
                <c:pt idx="13">
                  <c:v>2003</c:v>
                </c:pt>
                <c:pt idx="14">
                  <c:v>2005</c:v>
                </c:pt>
                <c:pt idx="15">
                  <c:v>2006</c:v>
                </c:pt>
                <c:pt idx="16">
                  <c:v>2007</c:v>
                </c:pt>
                <c:pt idx="17">
                  <c:v>2008</c:v>
                </c:pt>
                <c:pt idx="18">
                  <c:v>2009</c:v>
                </c:pt>
                <c:pt idx="19">
                  <c:v>2012</c:v>
                </c:pt>
                <c:pt idx="20">
                  <c:v>2013</c:v>
                </c:pt>
                <c:pt idx="21">
                  <c:v>2015</c:v>
                </c:pt>
                <c:pt idx="22">
                  <c:v>2016</c:v>
                </c:pt>
                <c:pt idx="23">
                  <c:v>2017</c:v>
                </c:pt>
                <c:pt idx="24">
                  <c:v>2020</c:v>
                </c:pt>
              </c:numCache>
            </c:numRef>
          </c:cat>
          <c:val>
            <c:numRef>
              <c:f>'pivot + chart'!$B$36:$AA$36</c:f>
              <c:numCache>
                <c:formatCode>General</c:formatCode>
                <c:ptCount val="26"/>
                <c:pt idx="5">
                  <c:v>2.6</c:v>
                </c:pt>
                <c:pt idx="6">
                  <c:v>4</c:v>
                </c:pt>
                <c:pt idx="8">
                  <c:v>24</c:v>
                </c:pt>
                <c:pt idx="9">
                  <c:v>12</c:v>
                </c:pt>
                <c:pt idx="10">
                  <c:v>60</c:v>
                </c:pt>
                <c:pt idx="11">
                  <c:v>6</c:v>
                </c:pt>
                <c:pt idx="12">
                  <c:v>60</c:v>
                </c:pt>
                <c:pt idx="13">
                  <c:v>7</c:v>
                </c:pt>
                <c:pt idx="14">
                  <c:v>10</c:v>
                </c:pt>
                <c:pt idx="15">
                  <c:v>20</c:v>
                </c:pt>
                <c:pt idx="17">
                  <c:v>30</c:v>
                </c:pt>
                <c:pt idx="19">
                  <c:v>25</c:v>
                </c:pt>
                <c:pt idx="20">
                  <c:v>100</c:v>
                </c:pt>
                <c:pt idx="22">
                  <c:v>30</c:v>
                </c:pt>
                <c:pt idx="23">
                  <c:v>30</c:v>
                </c:pt>
                <c:pt idx="24">
                  <c:v>32</c:v>
                </c:pt>
              </c:numCache>
            </c:numRef>
          </c:val>
          <c:extLst>
            <c:ext xmlns:c16="http://schemas.microsoft.com/office/drawing/2014/chart" uri="{C3380CC4-5D6E-409C-BE32-E72D297353CC}">
              <c16:uniqueId val="{00000019-E436-4768-8D42-EBB949071429}"/>
            </c:ext>
          </c:extLst>
        </c:ser>
        <c:dLbls>
          <c:showLegendKey val="0"/>
          <c:showVal val="0"/>
          <c:showCatName val="0"/>
          <c:showSerName val="0"/>
          <c:showPercent val="0"/>
          <c:showBubbleSize val="0"/>
        </c:dLbls>
        <c:gapWidth val="245"/>
        <c:axId val="462867176"/>
        <c:axId val="462878328"/>
      </c:barChart>
      <c:catAx>
        <c:axId val="46286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Black" pitchFamily="50" charset="0"/>
                <a:ea typeface="+mn-ea"/>
                <a:cs typeface="+mn-cs"/>
              </a:defRPr>
            </a:pPr>
            <a:endParaRPr lang="en-US"/>
          </a:p>
        </c:txPr>
        <c:crossAx val="462878328"/>
        <c:crosses val="autoZero"/>
        <c:auto val="1"/>
        <c:lblAlgn val="ctr"/>
        <c:lblOffset val="100"/>
        <c:noMultiLvlLbl val="0"/>
      </c:catAx>
      <c:valAx>
        <c:axId val="462878328"/>
        <c:scaling>
          <c:orientation val="minMax"/>
        </c:scaling>
        <c:delete val="1"/>
        <c:axPos val="l"/>
        <c:numFmt formatCode="General" sourceLinked="1"/>
        <c:majorTickMark val="none"/>
        <c:minorTickMark val="none"/>
        <c:tickLblPos val="nextTo"/>
        <c:crossAx val="46286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Book"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706C675-59CD-4667-B8A8-AF8BE1A97037}" type="datetimeFigureOut">
              <a:rPr lang="en-US" smtClean="0"/>
              <a:t>11/27/2019</a:t>
            </a:fld>
            <a:endParaRPr lang="en-US"/>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2CC1CC4-BD99-48B6-95F4-2396208988A8}" type="slidenum">
              <a:rPr lang="en-US" smtClean="0"/>
              <a:t>‹#›</a:t>
            </a:fld>
            <a:endParaRPr lang="en-US"/>
          </a:p>
        </p:txBody>
      </p:sp>
    </p:spTree>
    <p:extLst>
      <p:ext uri="{BB962C8B-B14F-4D97-AF65-F5344CB8AC3E}">
        <p14:creationId xmlns:p14="http://schemas.microsoft.com/office/powerpoint/2010/main" val="3458203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0AB36EF-5DFA-4C6A-962B-494A897E8CDB}" type="datetimeFigureOut">
              <a:rPr lang="en-US" smtClean="0"/>
              <a:t>11/27/2019</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18D257D-42B6-4B26-9046-7E4C083221F7}" type="slidenum">
              <a:rPr lang="en-US" smtClean="0"/>
              <a:t>‹#›</a:t>
            </a:fld>
            <a:endParaRPr lang="en-US"/>
          </a:p>
        </p:txBody>
      </p:sp>
    </p:spTree>
    <p:extLst>
      <p:ext uri="{BB962C8B-B14F-4D97-AF65-F5344CB8AC3E}">
        <p14:creationId xmlns:p14="http://schemas.microsoft.com/office/powerpoint/2010/main" val="2791900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8D257D-42B6-4B26-9046-7E4C083221F7}" type="slidenum">
              <a:rPr lang="en-US" smtClean="0"/>
              <a:t>2</a:t>
            </a:fld>
            <a:endParaRPr lang="en-US" dirty="0"/>
          </a:p>
        </p:txBody>
      </p:sp>
    </p:spTree>
    <p:extLst>
      <p:ext uri="{BB962C8B-B14F-4D97-AF65-F5344CB8AC3E}">
        <p14:creationId xmlns:p14="http://schemas.microsoft.com/office/powerpoint/2010/main" val="1034044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Years experience in Geothermal</a:t>
            </a:r>
          </a:p>
          <a:p>
            <a:r>
              <a:rPr lang="en-US" dirty="0"/>
              <a:t>Traded on NYSE, listed</a:t>
            </a:r>
          </a:p>
          <a:p>
            <a:r>
              <a:rPr lang="en-US" dirty="0"/>
              <a:t>600 employees USA, 600 employees Israel, 200 otherwise</a:t>
            </a:r>
          </a:p>
          <a:p>
            <a:r>
              <a:rPr lang="en-US" dirty="0"/>
              <a:t>Own and operate 917 MW – mostly geothermal, lesser recovered, and some solar</a:t>
            </a:r>
          </a:p>
          <a:p>
            <a:endParaRPr lang="en-US" dirty="0"/>
          </a:p>
        </p:txBody>
      </p:sp>
      <p:sp>
        <p:nvSpPr>
          <p:cNvPr id="4" name="Slide Number Placeholder 3"/>
          <p:cNvSpPr>
            <a:spLocks noGrp="1"/>
          </p:cNvSpPr>
          <p:nvPr>
            <p:ph type="sldNum" sz="quarter" idx="10"/>
          </p:nvPr>
        </p:nvSpPr>
        <p:spPr/>
        <p:txBody>
          <a:bodyPr/>
          <a:lstStyle/>
          <a:p>
            <a:fld id="{A18D257D-42B6-4B26-9046-7E4C083221F7}" type="slidenum">
              <a:rPr lang="en-US" smtClean="0"/>
              <a:t>3</a:t>
            </a:fld>
            <a:endParaRPr lang="en-US" dirty="0"/>
          </a:p>
        </p:txBody>
      </p:sp>
    </p:spTree>
    <p:extLst>
      <p:ext uri="{BB962C8B-B14F-4D97-AF65-F5344CB8AC3E}">
        <p14:creationId xmlns:p14="http://schemas.microsoft.com/office/powerpoint/2010/main" val="821301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Geothermal is our main work</a:t>
            </a:r>
          </a:p>
          <a:p>
            <a:pPr marL="171450" indent="-171450">
              <a:buFont typeface="Arial" panose="020B0604020202020204" pitchFamily="34" charset="0"/>
              <a:buChar char="•"/>
            </a:pPr>
            <a:r>
              <a:rPr lang="en-US" dirty="0"/>
              <a:t>Solar PV – slide at the end, will discuss then</a:t>
            </a:r>
          </a:p>
          <a:p>
            <a:pPr marL="171450" indent="-171450">
              <a:buFont typeface="Arial" panose="020B0604020202020204" pitchFamily="34" charset="0"/>
              <a:buChar char="•"/>
            </a:pPr>
            <a:r>
              <a:rPr lang="en-US" dirty="0"/>
              <a:t>Energy storage – in the last 3 years have entered, trying to be a developer and operator</a:t>
            </a:r>
            <a:endParaRPr lang="he-IL" dirty="0"/>
          </a:p>
          <a:p>
            <a:endParaRPr lang="he-IL" dirty="0"/>
          </a:p>
        </p:txBody>
      </p:sp>
      <p:sp>
        <p:nvSpPr>
          <p:cNvPr id="4" name="Slide Number Placeholder 3"/>
          <p:cNvSpPr>
            <a:spLocks noGrp="1"/>
          </p:cNvSpPr>
          <p:nvPr>
            <p:ph type="sldNum" sz="quarter" idx="5"/>
          </p:nvPr>
        </p:nvSpPr>
        <p:spPr/>
        <p:txBody>
          <a:bodyPr/>
          <a:lstStyle/>
          <a:p>
            <a:fld id="{A18D257D-42B6-4B26-9046-7E4C083221F7}" type="slidenum">
              <a:rPr lang="en-US" smtClean="0"/>
              <a:t>4</a:t>
            </a:fld>
            <a:endParaRPr lang="en-US"/>
          </a:p>
        </p:txBody>
      </p:sp>
    </p:spTree>
    <p:extLst>
      <p:ext uri="{BB962C8B-B14F-4D97-AF65-F5344CB8AC3E}">
        <p14:creationId xmlns:p14="http://schemas.microsoft.com/office/powerpoint/2010/main" val="2527902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Want to </a:t>
            </a:r>
            <a:r>
              <a:rPr lang="en-US" dirty="0" err="1"/>
              <a:t>emphasise</a:t>
            </a:r>
            <a:r>
              <a:rPr lang="en-US" dirty="0"/>
              <a:t> market share</a:t>
            </a:r>
          </a:p>
          <a:p>
            <a:pPr marL="171450" indent="-171450">
              <a:buFont typeface="Arial" panose="020B0604020202020204" pitchFamily="34" charset="0"/>
              <a:buChar char="•"/>
            </a:pPr>
            <a:r>
              <a:rPr lang="en-US" dirty="0"/>
              <a:t>Entire geothermal market on left, installed capacity, mostly steam – historically the dominant technology</a:t>
            </a:r>
          </a:p>
          <a:p>
            <a:pPr marL="171450" indent="-171450">
              <a:buFont typeface="Arial" panose="020B0604020202020204" pitchFamily="34" charset="0"/>
              <a:buChar char="•"/>
            </a:pPr>
            <a:r>
              <a:rPr lang="en-US" dirty="0"/>
              <a:t>Binary market 83% market share, </a:t>
            </a:r>
            <a:r>
              <a:rPr lang="en-US" dirty="0" err="1"/>
              <a:t>ormat</a:t>
            </a:r>
            <a:r>
              <a:rPr lang="en-US" dirty="0"/>
              <a:t> is very dominant – very successful</a:t>
            </a:r>
          </a:p>
          <a:p>
            <a:endParaRPr lang="en-US" dirty="0"/>
          </a:p>
        </p:txBody>
      </p:sp>
      <p:sp>
        <p:nvSpPr>
          <p:cNvPr id="4" name="Slide Number Placeholder 3"/>
          <p:cNvSpPr>
            <a:spLocks noGrp="1"/>
          </p:cNvSpPr>
          <p:nvPr>
            <p:ph type="sldNum" sz="quarter" idx="5"/>
          </p:nvPr>
        </p:nvSpPr>
        <p:spPr/>
        <p:txBody>
          <a:bodyPr/>
          <a:lstStyle/>
          <a:p>
            <a:fld id="{A18D257D-42B6-4B26-9046-7E4C083221F7}" type="slidenum">
              <a:rPr lang="en-US" smtClean="0"/>
              <a:t>5</a:t>
            </a:fld>
            <a:endParaRPr lang="en-US"/>
          </a:p>
        </p:txBody>
      </p:sp>
    </p:spTree>
    <p:extLst>
      <p:ext uri="{BB962C8B-B14F-4D97-AF65-F5344CB8AC3E}">
        <p14:creationId xmlns:p14="http://schemas.microsoft.com/office/powerpoint/2010/main" val="3285912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10 years - approximately 50% steam turbines, 50% binary</a:t>
            </a:r>
          </a:p>
          <a:p>
            <a:r>
              <a:rPr lang="en-US" dirty="0"/>
              <a:t>Main markets in the World – Indonesia, Kenya, Turkey, USA and New Zealand</a:t>
            </a:r>
          </a:p>
          <a:p>
            <a:r>
              <a:rPr lang="en-US" dirty="0" err="1"/>
              <a:t>Ormat</a:t>
            </a:r>
            <a:r>
              <a:rPr lang="en-US" dirty="0"/>
              <a:t> very dominant in Turkey and the US (own power plants)</a:t>
            </a:r>
          </a:p>
          <a:p>
            <a:r>
              <a:rPr lang="en-US" dirty="0"/>
              <a:t>Will show NZ in a different slide</a:t>
            </a:r>
          </a:p>
          <a:p>
            <a:endParaRPr lang="en-US" dirty="0"/>
          </a:p>
        </p:txBody>
      </p:sp>
      <p:sp>
        <p:nvSpPr>
          <p:cNvPr id="4" name="Slide Number Placeholder 3"/>
          <p:cNvSpPr>
            <a:spLocks noGrp="1"/>
          </p:cNvSpPr>
          <p:nvPr>
            <p:ph type="sldNum" sz="quarter" idx="5"/>
          </p:nvPr>
        </p:nvSpPr>
        <p:spPr/>
        <p:txBody>
          <a:bodyPr/>
          <a:lstStyle/>
          <a:p>
            <a:fld id="{A18D257D-42B6-4B26-9046-7E4C083221F7}" type="slidenum">
              <a:rPr lang="en-US" smtClean="0"/>
              <a:t>6</a:t>
            </a:fld>
            <a:endParaRPr lang="en-US"/>
          </a:p>
        </p:txBody>
      </p:sp>
    </p:spTree>
    <p:extLst>
      <p:ext uri="{BB962C8B-B14F-4D97-AF65-F5344CB8AC3E}">
        <p14:creationId xmlns:p14="http://schemas.microsoft.com/office/powerpoint/2010/main" val="146702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5 Years, the share of steam turbines has reduced, binary has increased</a:t>
            </a:r>
          </a:p>
          <a:p>
            <a:r>
              <a:rPr lang="en-US" dirty="0"/>
              <a:t>Reason for it we will discuss in the next slide – dominant market – Turkey, USA, Indonesia – not much in NZ!</a:t>
            </a:r>
          </a:p>
          <a:p>
            <a:r>
              <a:rPr lang="en-US" dirty="0"/>
              <a:t>Note first ever geothermal plant </a:t>
            </a:r>
            <a:r>
              <a:rPr lang="en-US"/>
              <a:t>in Honduras</a:t>
            </a:r>
            <a:endParaRPr lang="en-US" dirty="0"/>
          </a:p>
          <a:p>
            <a:endParaRPr lang="en-US" dirty="0"/>
          </a:p>
        </p:txBody>
      </p:sp>
      <p:sp>
        <p:nvSpPr>
          <p:cNvPr id="4" name="Slide Number Placeholder 3"/>
          <p:cNvSpPr>
            <a:spLocks noGrp="1"/>
          </p:cNvSpPr>
          <p:nvPr>
            <p:ph type="sldNum" sz="quarter" idx="5"/>
          </p:nvPr>
        </p:nvSpPr>
        <p:spPr/>
        <p:txBody>
          <a:bodyPr/>
          <a:lstStyle/>
          <a:p>
            <a:fld id="{A18D257D-42B6-4B26-9046-7E4C083221F7}" type="slidenum">
              <a:rPr lang="en-US" smtClean="0"/>
              <a:t>7</a:t>
            </a:fld>
            <a:endParaRPr lang="en-US"/>
          </a:p>
        </p:txBody>
      </p:sp>
    </p:spTree>
    <p:extLst>
      <p:ext uri="{BB962C8B-B14F-4D97-AF65-F5344CB8AC3E}">
        <p14:creationId xmlns:p14="http://schemas.microsoft.com/office/powerpoint/2010/main" val="1752994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Showing how the binary market is growing</a:t>
            </a:r>
          </a:p>
          <a:p>
            <a:r>
              <a:rPr lang="en-US" dirty="0"/>
              <a:t>Pure binary 27% has now increased to 42% - we are seeing growth in the amount of pure binary at the expense of steam turbines.  The ratio of binary where you could choose technology has increased.</a:t>
            </a:r>
          </a:p>
          <a:p>
            <a:endParaRPr lang="en-US" dirty="0"/>
          </a:p>
        </p:txBody>
      </p:sp>
      <p:sp>
        <p:nvSpPr>
          <p:cNvPr id="4" name="Slide Number Placeholder 3"/>
          <p:cNvSpPr>
            <a:spLocks noGrp="1"/>
          </p:cNvSpPr>
          <p:nvPr>
            <p:ph type="sldNum" sz="quarter" idx="5"/>
          </p:nvPr>
        </p:nvSpPr>
        <p:spPr/>
        <p:txBody>
          <a:bodyPr/>
          <a:lstStyle/>
          <a:p>
            <a:fld id="{A18D257D-42B6-4B26-9046-7E4C083221F7}" type="slidenum">
              <a:rPr lang="en-US" smtClean="0"/>
              <a:t>8</a:t>
            </a:fld>
            <a:endParaRPr lang="en-US"/>
          </a:p>
        </p:txBody>
      </p:sp>
    </p:spTree>
    <p:extLst>
      <p:ext uri="{BB962C8B-B14F-4D97-AF65-F5344CB8AC3E}">
        <p14:creationId xmlns:p14="http://schemas.microsoft.com/office/powerpoint/2010/main" val="295483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believe this has mainly happened because of </a:t>
            </a:r>
            <a:r>
              <a:rPr lang="en-US" dirty="0" err="1"/>
              <a:t>Ormat</a:t>
            </a:r>
            <a:r>
              <a:rPr lang="en-US" dirty="0"/>
              <a:t> – only vertically integrated in the World – we took it upon ourselves to develop and install binary technology.</a:t>
            </a:r>
          </a:p>
          <a:p>
            <a:endParaRPr lang="en-US" dirty="0"/>
          </a:p>
          <a:p>
            <a:r>
              <a:rPr lang="en-US" dirty="0"/>
              <a:t>Many companies talk about what potential they have – our track record shows we are proven, very active and doing many things.</a:t>
            </a:r>
          </a:p>
          <a:p>
            <a:endParaRPr lang="en-US" dirty="0"/>
          </a:p>
          <a:p>
            <a:r>
              <a:rPr lang="en-US" dirty="0"/>
              <a:t>Technology wise - used to be focused on low and medium enthalpy, now it is a real option for high enthalpy</a:t>
            </a:r>
          </a:p>
          <a:p>
            <a:endParaRPr lang="en-US" dirty="0"/>
          </a:p>
          <a:p>
            <a:r>
              <a:rPr lang="en-US" dirty="0"/>
              <a:t>Geothermal is a niche market so opportunity to do it.</a:t>
            </a:r>
          </a:p>
          <a:p>
            <a:endParaRPr lang="en-US" dirty="0"/>
          </a:p>
        </p:txBody>
      </p:sp>
      <p:sp>
        <p:nvSpPr>
          <p:cNvPr id="4" name="Slide Number Placeholder 3"/>
          <p:cNvSpPr>
            <a:spLocks noGrp="1"/>
          </p:cNvSpPr>
          <p:nvPr>
            <p:ph type="sldNum" sz="quarter" idx="5"/>
          </p:nvPr>
        </p:nvSpPr>
        <p:spPr/>
        <p:txBody>
          <a:bodyPr/>
          <a:lstStyle/>
          <a:p>
            <a:fld id="{A18D257D-42B6-4B26-9046-7E4C083221F7}" type="slidenum">
              <a:rPr lang="en-US" smtClean="0"/>
              <a:t>9</a:t>
            </a:fld>
            <a:endParaRPr lang="en-US"/>
          </a:p>
        </p:txBody>
      </p:sp>
    </p:spTree>
    <p:extLst>
      <p:ext uri="{BB962C8B-B14F-4D97-AF65-F5344CB8AC3E}">
        <p14:creationId xmlns:p14="http://schemas.microsoft.com/office/powerpoint/2010/main" val="1120258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Worldwide activities across many geological settings – exciting. </a:t>
            </a:r>
          </a:p>
          <a:p>
            <a:pPr marL="171450" indent="-171450">
              <a:buFont typeface="Arial" panose="020B0604020202020204" pitchFamily="34" charset="0"/>
              <a:buChar char="•"/>
            </a:pPr>
            <a:r>
              <a:rPr lang="en-US" dirty="0"/>
              <a:t>Kenya started 8 MW, 1999 and now grown to 150 MW</a:t>
            </a:r>
          </a:p>
          <a:p>
            <a:pPr marL="171450" indent="-171450">
              <a:buFont typeface="Arial" panose="020B0604020202020204" pitchFamily="34" charset="0"/>
              <a:buChar char="•"/>
            </a:pPr>
            <a:r>
              <a:rPr lang="en-US" dirty="0"/>
              <a:t>Sales of electricity is with long-term PPA’s – income is over a long horizon, helps with financial</a:t>
            </a:r>
          </a:p>
          <a:p>
            <a:pPr marL="171450" indent="-171450">
              <a:buFont typeface="Arial" panose="020B0604020202020204" pitchFamily="34" charset="0"/>
              <a:buChar char="•"/>
            </a:pPr>
            <a:r>
              <a:rPr lang="en-US" dirty="0"/>
              <a:t>Chasing a lot of opportunities all around the World to create the project pipeline, for example I’m responsible for resource exploration and development in Indonesia – great to be able to take our worldwide expertise to develop these projects </a:t>
            </a:r>
          </a:p>
          <a:p>
            <a:pPr marL="171450" indent="-171450">
              <a:buFont typeface="Arial" panose="020B0604020202020204" pitchFamily="34" charset="0"/>
              <a:buChar char="•"/>
            </a:pPr>
            <a:endParaRPr lang="en-US" dirty="0"/>
          </a:p>
          <a:p>
            <a:r>
              <a:rPr lang="en-US" sz="1200" kern="1200" dirty="0">
                <a:solidFill>
                  <a:schemeClr val="tx1"/>
                </a:solidFill>
                <a:effectLst/>
                <a:latin typeface="+mn-lt"/>
                <a:ea typeface="+mn-ea"/>
                <a:cs typeface="+mn-cs"/>
              </a:rPr>
              <a:t>I would maybe add mention of </a:t>
            </a:r>
          </a:p>
          <a:p>
            <a:pPr lvl="0"/>
            <a:r>
              <a:rPr lang="en-US" sz="1200" kern="1200" dirty="0">
                <a:solidFill>
                  <a:schemeClr val="tx1"/>
                </a:solidFill>
                <a:effectLst/>
                <a:latin typeface="+mn-lt"/>
                <a:ea typeface="+mn-ea"/>
                <a:cs typeface="+mn-cs"/>
              </a:rPr>
              <a:t>First ever Honduras powerplant in 2017</a:t>
            </a:r>
          </a:p>
          <a:p>
            <a:pPr lvl="0"/>
            <a:r>
              <a:rPr lang="en-US" sz="1200" kern="1200" dirty="0" err="1">
                <a:solidFill>
                  <a:schemeClr val="tx1"/>
                </a:solidFill>
                <a:effectLst/>
                <a:latin typeface="+mn-lt"/>
                <a:ea typeface="+mn-ea"/>
                <a:cs typeface="+mn-cs"/>
              </a:rPr>
              <a:t>Ormat’s</a:t>
            </a:r>
            <a:r>
              <a:rPr lang="en-US" sz="1200" kern="1200" dirty="0">
                <a:solidFill>
                  <a:schemeClr val="tx1"/>
                </a:solidFill>
                <a:effectLst/>
                <a:latin typeface="+mn-lt"/>
                <a:ea typeface="+mn-ea"/>
                <a:cs typeface="+mn-cs"/>
              </a:rPr>
              <a:t> first hybrid solar/geothermal at Tungsten Mountain 2019</a:t>
            </a:r>
          </a:p>
          <a:p>
            <a:pPr lvl="0"/>
            <a:r>
              <a:rPr lang="en-US" sz="1200" kern="1200" dirty="0" err="1">
                <a:solidFill>
                  <a:schemeClr val="tx1"/>
                </a:solidFill>
                <a:effectLst/>
                <a:latin typeface="+mn-lt"/>
                <a:ea typeface="+mn-ea"/>
                <a:cs typeface="+mn-cs"/>
              </a:rPr>
              <a:t>McGinniss</a:t>
            </a:r>
            <a:r>
              <a:rPr lang="en-US" sz="1200" kern="1200" dirty="0">
                <a:solidFill>
                  <a:schemeClr val="tx1"/>
                </a:solidFill>
                <a:effectLst/>
                <a:latin typeface="+mn-lt"/>
                <a:ea typeface="+mn-ea"/>
                <a:cs typeface="+mn-cs"/>
              </a:rPr>
              <a:t> Hills expansions to </a:t>
            </a:r>
            <a:r>
              <a:rPr lang="en-US" sz="1200" kern="1200" dirty="0" err="1">
                <a:solidFill>
                  <a:schemeClr val="tx1"/>
                </a:solidFill>
                <a:effectLst/>
                <a:latin typeface="+mn-lt"/>
                <a:ea typeface="+mn-ea"/>
                <a:cs typeface="+mn-cs"/>
              </a:rPr>
              <a:t>miniminze</a:t>
            </a:r>
            <a:r>
              <a:rPr lang="en-US" sz="1200" kern="1200" dirty="0">
                <a:solidFill>
                  <a:schemeClr val="tx1"/>
                </a:solidFill>
                <a:effectLst/>
                <a:latin typeface="+mn-lt"/>
                <a:ea typeface="+mn-ea"/>
                <a:cs typeface="+mn-cs"/>
              </a:rPr>
              <a:t> reservoir risk (138 MW capacity)</a:t>
            </a:r>
          </a:p>
          <a:p>
            <a:pPr lvl="1"/>
            <a:r>
              <a:rPr lang="en-US" sz="1200" kern="1200" dirty="0">
                <a:solidFill>
                  <a:schemeClr val="tx1"/>
                </a:solidFill>
                <a:effectLst/>
                <a:latin typeface="+mn-lt"/>
                <a:ea typeface="+mn-ea"/>
                <a:cs typeface="+mn-cs"/>
              </a:rPr>
              <a:t>2012 Phase 1</a:t>
            </a:r>
          </a:p>
          <a:p>
            <a:pPr lvl="1"/>
            <a:r>
              <a:rPr lang="en-US" sz="1200" kern="1200" dirty="0">
                <a:solidFill>
                  <a:schemeClr val="tx1"/>
                </a:solidFill>
                <a:effectLst/>
                <a:latin typeface="+mn-lt"/>
                <a:ea typeface="+mn-ea"/>
                <a:cs typeface="+mn-cs"/>
              </a:rPr>
              <a:t>2015 Phase 2</a:t>
            </a:r>
          </a:p>
          <a:p>
            <a:pPr lvl="1"/>
            <a:r>
              <a:rPr lang="en-US" sz="1200" kern="1200" dirty="0">
                <a:solidFill>
                  <a:schemeClr val="tx1"/>
                </a:solidFill>
                <a:effectLst/>
                <a:latin typeface="+mn-lt"/>
                <a:ea typeface="+mn-ea"/>
                <a:cs typeface="+mn-cs"/>
              </a:rPr>
              <a:t>2018 Phase 3</a:t>
            </a:r>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18D257D-42B6-4B26-9046-7E4C083221F7}" type="slidenum">
              <a:rPr lang="en-US" smtClean="0"/>
              <a:t>10</a:t>
            </a:fld>
            <a:endParaRPr lang="en-US" dirty="0"/>
          </a:p>
        </p:txBody>
      </p:sp>
    </p:spTree>
    <p:extLst>
      <p:ext uri="{BB962C8B-B14F-4D97-AF65-F5344CB8AC3E}">
        <p14:creationId xmlns:p14="http://schemas.microsoft.com/office/powerpoint/2010/main" val="89073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Selling equipment successfully</a:t>
            </a:r>
          </a:p>
          <a:p>
            <a:pPr marL="171450" indent="-171450">
              <a:buFont typeface="Arial" panose="020B0604020202020204" pitchFamily="34" charset="0"/>
              <a:buChar char="•"/>
            </a:pPr>
            <a:r>
              <a:rPr lang="en-US" dirty="0"/>
              <a:t>What we do is match our customers needs - Turkey supplying equipment, NZ EPC contracts</a:t>
            </a:r>
          </a:p>
          <a:p>
            <a:pPr marL="171450" indent="-171450">
              <a:buFont typeface="Arial" panose="020B0604020202020204" pitchFamily="34" charset="0"/>
              <a:buChar char="•"/>
            </a:pPr>
            <a:r>
              <a:rPr lang="en-US" dirty="0"/>
              <a:t>Lots of experience with pumps, we are now open for business for pumps</a:t>
            </a:r>
          </a:p>
          <a:p>
            <a:endParaRPr lang="en-US" dirty="0"/>
          </a:p>
        </p:txBody>
      </p:sp>
      <p:sp>
        <p:nvSpPr>
          <p:cNvPr id="4" name="Slide Number Placeholder 3"/>
          <p:cNvSpPr>
            <a:spLocks noGrp="1"/>
          </p:cNvSpPr>
          <p:nvPr>
            <p:ph type="sldNum" sz="quarter" idx="10"/>
          </p:nvPr>
        </p:nvSpPr>
        <p:spPr/>
        <p:txBody>
          <a:bodyPr/>
          <a:lstStyle/>
          <a:p>
            <a:fld id="{A18D257D-42B6-4B26-9046-7E4C083221F7}" type="slidenum">
              <a:rPr lang="en-US" smtClean="0"/>
              <a:t>11</a:t>
            </a:fld>
            <a:endParaRPr lang="en-US" dirty="0"/>
          </a:p>
        </p:txBody>
      </p:sp>
    </p:spTree>
    <p:extLst>
      <p:ext uri="{BB962C8B-B14F-4D97-AF65-F5344CB8AC3E}">
        <p14:creationId xmlns:p14="http://schemas.microsoft.com/office/powerpoint/2010/main" val="3728149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Mix of gross and net in here</a:t>
            </a:r>
          </a:p>
          <a:p>
            <a:pPr marL="171450" indent="-171450">
              <a:buFont typeface="Arial" panose="020B0604020202020204" pitchFamily="34" charset="0"/>
              <a:buChar char="•"/>
            </a:pPr>
            <a:r>
              <a:rPr lang="en-US" dirty="0"/>
              <a:t>Key theme is: a few large steam turbine developments, but </a:t>
            </a:r>
            <a:r>
              <a:rPr lang="en-US" dirty="0" err="1"/>
              <a:t>Ormat</a:t>
            </a:r>
            <a:r>
              <a:rPr lang="en-US" dirty="0"/>
              <a:t> has enabled a lot of development in NZ in staged manners – with fast build times.</a:t>
            </a:r>
          </a:p>
        </p:txBody>
      </p:sp>
      <p:sp>
        <p:nvSpPr>
          <p:cNvPr id="4" name="Slide Number Placeholder 3"/>
          <p:cNvSpPr>
            <a:spLocks noGrp="1"/>
          </p:cNvSpPr>
          <p:nvPr>
            <p:ph type="sldNum" sz="quarter" idx="5"/>
          </p:nvPr>
        </p:nvSpPr>
        <p:spPr/>
        <p:txBody>
          <a:bodyPr/>
          <a:lstStyle/>
          <a:p>
            <a:fld id="{A18D257D-42B6-4B26-9046-7E4C083221F7}" type="slidenum">
              <a:rPr lang="en-US" smtClean="0"/>
              <a:t>12</a:t>
            </a:fld>
            <a:endParaRPr lang="en-US"/>
          </a:p>
        </p:txBody>
      </p:sp>
    </p:spTree>
    <p:extLst>
      <p:ext uri="{BB962C8B-B14F-4D97-AF65-F5344CB8AC3E}">
        <p14:creationId xmlns:p14="http://schemas.microsoft.com/office/powerpoint/2010/main" val="3248516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Ormat has always been at the forefront of binary geothermal technology. In the last five years Ormat excelled in its OEC size and efficiency. The size of a single OEC grew from 25 MW to 50 MW while also being able to utilize efficiently any possible geothermal heat source. The main improvements were:</a:t>
            </a:r>
          </a:p>
          <a:p>
            <a:endParaRPr lang="en-US" dirty="0"/>
          </a:p>
          <a:p>
            <a:r>
              <a:rPr lang="en-US" dirty="0"/>
              <a:t>Turbine:</a:t>
            </a:r>
          </a:p>
          <a:p>
            <a:pPr lvl="1">
              <a:lnSpc>
                <a:spcPts val="2000"/>
              </a:lnSpc>
            </a:pPr>
            <a:r>
              <a:rPr lang="en-US" sz="1400" dirty="0"/>
              <a:t>Turbine efficiency grew up by 2.5%</a:t>
            </a:r>
            <a:r>
              <a:rPr lang="en-US" sz="1400" i="1" dirty="0"/>
              <a:t>.</a:t>
            </a:r>
            <a:r>
              <a:rPr lang="en-US" sz="1400" dirty="0"/>
              <a:t> On top of our well-established overhang turbine, we developed a “between bearing” turbine that allows more stages and higher capacity, up to 25 MW per turbine. New blades geometry was implemented for better turbine efficiency</a:t>
            </a:r>
          </a:p>
          <a:p>
            <a:pPr lvl="1">
              <a:lnSpc>
                <a:spcPts val="2000"/>
              </a:lnSpc>
            </a:pPr>
            <a:r>
              <a:rPr lang="en-US" sz="1400" dirty="0"/>
              <a:t>Heat exchangers design improvement resulted in increased efficiency of 1.25% </a:t>
            </a:r>
          </a:p>
          <a:p>
            <a:pPr lvl="1">
              <a:lnSpc>
                <a:spcPts val="2000"/>
              </a:lnSpc>
            </a:pPr>
            <a:r>
              <a:rPr lang="en-US" sz="1400" dirty="0"/>
              <a:t>Air cooled condenser design improvement resulted in increased efficiency of 1.25%</a:t>
            </a:r>
          </a:p>
        </p:txBody>
      </p:sp>
      <p:sp>
        <p:nvSpPr>
          <p:cNvPr id="4" name="Slide Number Placeholder 3"/>
          <p:cNvSpPr>
            <a:spLocks noGrp="1"/>
          </p:cNvSpPr>
          <p:nvPr>
            <p:ph type="sldNum" sz="quarter" idx="5"/>
          </p:nvPr>
        </p:nvSpPr>
        <p:spPr/>
        <p:txBody>
          <a:bodyPr/>
          <a:lstStyle/>
          <a:p>
            <a:fld id="{A18D257D-42B6-4B26-9046-7E4C083221F7}" type="slidenum">
              <a:rPr lang="en-US" smtClean="0"/>
              <a:t>13</a:t>
            </a:fld>
            <a:endParaRPr lang="en-US"/>
          </a:p>
        </p:txBody>
      </p:sp>
    </p:spTree>
    <p:extLst>
      <p:ext uri="{BB962C8B-B14F-4D97-AF65-F5344CB8AC3E}">
        <p14:creationId xmlns:p14="http://schemas.microsoft.com/office/powerpoint/2010/main" val="2030844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the day produce less geothermal power whilst it is hot – helps supply high-value PPA geothermal supply by powering auxiliary.</a:t>
            </a:r>
          </a:p>
          <a:p>
            <a:endParaRPr lang="en-US" dirty="0"/>
          </a:p>
        </p:txBody>
      </p:sp>
      <p:sp>
        <p:nvSpPr>
          <p:cNvPr id="4" name="Slide Number Placeholder 3"/>
          <p:cNvSpPr>
            <a:spLocks noGrp="1"/>
          </p:cNvSpPr>
          <p:nvPr>
            <p:ph type="sldNum" sz="quarter" idx="5"/>
          </p:nvPr>
        </p:nvSpPr>
        <p:spPr/>
        <p:txBody>
          <a:bodyPr/>
          <a:lstStyle/>
          <a:p>
            <a:fld id="{A18D257D-42B6-4B26-9046-7E4C083221F7}" type="slidenum">
              <a:rPr lang="en-US" smtClean="0"/>
              <a:t>14</a:t>
            </a:fld>
            <a:endParaRPr lang="en-US"/>
          </a:p>
        </p:txBody>
      </p:sp>
    </p:spTree>
    <p:extLst>
      <p:ext uri="{BB962C8B-B14F-4D97-AF65-F5344CB8AC3E}">
        <p14:creationId xmlns:p14="http://schemas.microsoft.com/office/powerpoint/2010/main" val="2423503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980315-CB3D-4BD5-8A8E-85212256B6B3}" type="slidenum">
              <a:rPr lang="en-US" smtClean="0"/>
              <a:t>15</a:t>
            </a:fld>
            <a:endParaRPr lang="en-US" dirty="0"/>
          </a:p>
        </p:txBody>
      </p:sp>
    </p:spTree>
    <p:extLst>
      <p:ext uri="{BB962C8B-B14F-4D97-AF65-F5344CB8AC3E}">
        <p14:creationId xmlns:p14="http://schemas.microsoft.com/office/powerpoint/2010/main" val="625411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Cover (no photo)">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E748F0-7C4C-497D-8C2D-9ADFB84D05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0100" y="0"/>
            <a:ext cx="11391900" cy="6858000"/>
          </a:xfrm>
          <a:prstGeom prst="rect">
            <a:avLst/>
          </a:prstGeom>
        </p:spPr>
      </p:pic>
      <p:sp>
        <p:nvSpPr>
          <p:cNvPr id="26" name="Footer Placeholder 11"/>
          <p:cNvSpPr txBox="1">
            <a:spLocks/>
          </p:cNvSpPr>
          <p:nvPr userDrawn="1"/>
        </p:nvSpPr>
        <p:spPr>
          <a:xfrm>
            <a:off x="9618133" y="6483893"/>
            <a:ext cx="1952980" cy="179373"/>
          </a:xfrm>
          <a:prstGeom prst="rect">
            <a:avLst/>
          </a:prstGeom>
        </p:spPr>
        <p:txBody>
          <a:bodyPr vert="horz" lIns="0" tIns="0" rIns="0" bIns="0" rtlCol="0" anchor="ctr"/>
          <a:lstStyle>
            <a:defPPr>
              <a:defRPr lang="en-US"/>
            </a:defPPr>
            <a:lvl1pPr marL="0" algn="ctr" defTabSz="914400" rtl="0" eaLnBrk="1" latinLnBrk="0" hangingPunct="1">
              <a:defRPr lang="en-US" sz="700" b="0" kern="1200" noProof="0" dirty="0" smtClean="0">
                <a:solidFill>
                  <a:schemeClr val="tx1"/>
                </a:solidFill>
                <a:latin typeface="Gotham Book"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solidFill>
                  <a:schemeClr val="bg1"/>
                </a:solidFill>
              </a:rPr>
              <a:t>Copyright © 2019 Ormat </a:t>
            </a:r>
            <a:r>
              <a:rPr lang="en-US" sz="700" b="0" kern="1200" noProof="0" dirty="0">
                <a:solidFill>
                  <a:schemeClr val="bg1"/>
                </a:solidFill>
                <a:latin typeface="Gotham Book" pitchFamily="50" charset="0"/>
                <a:ea typeface="+mn-ea"/>
                <a:cs typeface="+mn-cs"/>
              </a:rPr>
              <a:t>Technologies</a:t>
            </a:r>
            <a:r>
              <a:rPr lang="en-US" sz="700" dirty="0">
                <a:solidFill>
                  <a:schemeClr val="bg1"/>
                </a:solidFill>
              </a:rPr>
              <a:t>, Inc. </a:t>
            </a:r>
          </a:p>
        </p:txBody>
      </p:sp>
      <p:sp>
        <p:nvSpPr>
          <p:cNvPr id="10" name="Title 1"/>
          <p:cNvSpPr>
            <a:spLocks noGrp="1"/>
          </p:cNvSpPr>
          <p:nvPr>
            <p:ph type="ctrTitle" hasCustomPrompt="1"/>
          </p:nvPr>
        </p:nvSpPr>
        <p:spPr>
          <a:xfrm>
            <a:off x="1332412" y="448578"/>
            <a:ext cx="8198666" cy="1397155"/>
          </a:xfrm>
        </p:spPr>
        <p:txBody>
          <a:bodyPr anchor="t"/>
          <a:lstStyle>
            <a:lvl1pPr algn="l">
              <a:lnSpc>
                <a:spcPct val="100000"/>
              </a:lnSpc>
              <a:defRPr sz="3000" cap="all" baseline="0">
                <a:solidFill>
                  <a:schemeClr val="bg1"/>
                </a:solidFill>
                <a:latin typeface="Gotham Black" pitchFamily="50" charset="0"/>
              </a:defRPr>
            </a:lvl1pPr>
          </a:lstStyle>
          <a:p>
            <a:r>
              <a:rPr lang="en-US" dirty="0"/>
              <a:t>Ormat </a:t>
            </a:r>
            <a:br>
              <a:rPr lang="en-US" dirty="0"/>
            </a:br>
            <a:br>
              <a:rPr lang="en-US" dirty="0"/>
            </a:br>
            <a:endParaRPr lang="en-US" dirty="0"/>
          </a:p>
        </p:txBody>
      </p:sp>
      <p:sp>
        <p:nvSpPr>
          <p:cNvPr id="11" name="Subtitle 2"/>
          <p:cNvSpPr>
            <a:spLocks noGrp="1"/>
          </p:cNvSpPr>
          <p:nvPr>
            <p:ph type="subTitle" idx="1" hasCustomPrompt="1"/>
          </p:nvPr>
        </p:nvSpPr>
        <p:spPr>
          <a:xfrm>
            <a:off x="1332411" y="2145963"/>
            <a:ext cx="8198667" cy="502920"/>
          </a:xfrm>
        </p:spPr>
        <p:txBody>
          <a:bodyPr lIns="0" bIns="45720">
            <a:noAutofit/>
          </a:bodyPr>
          <a:lstStyle>
            <a:lvl1pPr marL="0" marR="0" indent="0" algn="l" defTabSz="914400" rtl="0" eaLnBrk="1" fontAlgn="auto" latinLnBrk="0" hangingPunct="1">
              <a:lnSpc>
                <a:spcPts val="2000"/>
              </a:lnSpc>
              <a:spcBef>
                <a:spcPts val="0"/>
              </a:spcBef>
              <a:spcAft>
                <a:spcPts val="0"/>
              </a:spcAft>
              <a:buClr>
                <a:schemeClr val="accent3"/>
              </a:buClr>
              <a:buSzPct val="120000"/>
              <a:buFont typeface="Arial" panose="020B0604020202020204" pitchFamily="34" charset="0"/>
              <a:buNone/>
              <a:tabLst/>
              <a:defRPr lang="en-US" sz="1800" kern="1200" cap="all"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000"/>
              </a:lnSpc>
              <a:spcBef>
                <a:spcPts val="0"/>
              </a:spcBef>
              <a:spcAft>
                <a:spcPts val="0"/>
              </a:spcAft>
              <a:buClr>
                <a:schemeClr val="accent3"/>
              </a:buClr>
              <a:buSzPct val="120000"/>
              <a:buFont typeface="Arial" panose="020B0604020202020204" pitchFamily="34" charset="0"/>
              <a:buNone/>
              <a:tabLst/>
              <a:defRPr/>
            </a:pPr>
            <a:r>
              <a:rPr lang="en-US" dirty="0"/>
              <a:t>STYLE CLICK TO EDIT MASTER SUBTITLE </a:t>
            </a:r>
          </a:p>
          <a:p>
            <a:endParaRPr lang="en-US" dirty="0"/>
          </a:p>
        </p:txBody>
      </p:sp>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793750" cy="6858000"/>
          </a:xfrm>
          <a:prstGeom prst="rect">
            <a:avLst/>
          </a:prstGeom>
        </p:spPr>
      </p:pic>
      <p:pic>
        <p:nvPicPr>
          <p:cNvPr id="12"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00986" y="318213"/>
            <a:ext cx="1645920" cy="1645920"/>
          </a:xfrm>
          <a:prstGeom prst="rect">
            <a:avLst/>
          </a:prstGeom>
          <a:ln>
            <a:noFill/>
          </a:ln>
        </p:spPr>
      </p:pic>
    </p:spTree>
    <p:extLst>
      <p:ext uri="{BB962C8B-B14F-4D97-AF65-F5344CB8AC3E}">
        <p14:creationId xmlns:p14="http://schemas.microsoft.com/office/powerpoint/2010/main" val="32116187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Cover (no photo)">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D08F73-C361-4B34-9567-35E670D7C25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0100" y="0"/>
            <a:ext cx="11391900" cy="6858000"/>
          </a:xfrm>
          <a:prstGeom prst="rect">
            <a:avLst/>
          </a:prstGeom>
        </p:spPr>
      </p:pic>
      <p:sp>
        <p:nvSpPr>
          <p:cNvPr id="26" name="Footer Placeholder 11"/>
          <p:cNvSpPr txBox="1">
            <a:spLocks/>
          </p:cNvSpPr>
          <p:nvPr userDrawn="1"/>
        </p:nvSpPr>
        <p:spPr>
          <a:xfrm>
            <a:off x="9618133" y="6483893"/>
            <a:ext cx="1952980" cy="179373"/>
          </a:xfrm>
          <a:prstGeom prst="rect">
            <a:avLst/>
          </a:prstGeom>
        </p:spPr>
        <p:txBody>
          <a:bodyPr vert="horz" lIns="0" tIns="0" rIns="0" bIns="0" rtlCol="0" anchor="ctr"/>
          <a:lstStyle>
            <a:defPPr>
              <a:defRPr lang="en-US"/>
            </a:defPPr>
            <a:lvl1pPr marL="0" algn="ctr" defTabSz="914400" rtl="0" eaLnBrk="1" latinLnBrk="0" hangingPunct="1">
              <a:defRPr lang="en-US" sz="700" b="0" kern="1200" noProof="0" dirty="0" smtClean="0">
                <a:solidFill>
                  <a:schemeClr val="tx1"/>
                </a:solidFill>
                <a:latin typeface="Gotham Book"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solidFill>
                  <a:schemeClr val="bg1"/>
                </a:solidFill>
              </a:rPr>
              <a:t>Copyright © 2019 Ormat </a:t>
            </a:r>
            <a:r>
              <a:rPr lang="en-US" sz="700" b="0" kern="1200" noProof="0" dirty="0">
                <a:solidFill>
                  <a:schemeClr val="bg1"/>
                </a:solidFill>
                <a:latin typeface="Gotham Book" pitchFamily="50" charset="0"/>
                <a:ea typeface="+mn-ea"/>
                <a:cs typeface="+mn-cs"/>
              </a:rPr>
              <a:t>Technologies</a:t>
            </a:r>
            <a:r>
              <a:rPr lang="en-US" sz="700" dirty="0">
                <a:solidFill>
                  <a:schemeClr val="bg1"/>
                </a:solidFill>
              </a:rPr>
              <a:t>, Inc. </a:t>
            </a:r>
          </a:p>
        </p:txBody>
      </p:sp>
      <p:sp>
        <p:nvSpPr>
          <p:cNvPr id="10" name="Title 1"/>
          <p:cNvSpPr>
            <a:spLocks noGrp="1"/>
          </p:cNvSpPr>
          <p:nvPr>
            <p:ph type="ctrTitle" hasCustomPrompt="1"/>
          </p:nvPr>
        </p:nvSpPr>
        <p:spPr>
          <a:xfrm>
            <a:off x="1332412" y="448578"/>
            <a:ext cx="8198666" cy="1397155"/>
          </a:xfrm>
        </p:spPr>
        <p:txBody>
          <a:bodyPr anchor="t"/>
          <a:lstStyle>
            <a:lvl1pPr algn="l">
              <a:lnSpc>
                <a:spcPct val="100000"/>
              </a:lnSpc>
              <a:defRPr sz="3000" cap="all" baseline="0">
                <a:solidFill>
                  <a:schemeClr val="bg1"/>
                </a:solidFill>
                <a:latin typeface="Gotham Black" pitchFamily="50" charset="0"/>
              </a:defRPr>
            </a:lvl1pPr>
          </a:lstStyle>
          <a:p>
            <a:r>
              <a:rPr lang="en-US" dirty="0"/>
              <a:t>Ormat </a:t>
            </a:r>
            <a:br>
              <a:rPr lang="en-US" dirty="0"/>
            </a:br>
            <a:br>
              <a:rPr lang="en-US" dirty="0"/>
            </a:br>
            <a:endParaRPr lang="en-US" dirty="0"/>
          </a:p>
        </p:txBody>
      </p:sp>
      <p:sp>
        <p:nvSpPr>
          <p:cNvPr id="11" name="Subtitle 2"/>
          <p:cNvSpPr>
            <a:spLocks noGrp="1"/>
          </p:cNvSpPr>
          <p:nvPr>
            <p:ph type="subTitle" idx="1" hasCustomPrompt="1"/>
          </p:nvPr>
        </p:nvSpPr>
        <p:spPr>
          <a:xfrm>
            <a:off x="1332411" y="2145963"/>
            <a:ext cx="8198667" cy="502920"/>
          </a:xfrm>
        </p:spPr>
        <p:txBody>
          <a:bodyPr lIns="0" bIns="45720">
            <a:noAutofit/>
          </a:bodyPr>
          <a:lstStyle>
            <a:lvl1pPr marL="0" marR="0" indent="0" algn="l" defTabSz="914400" rtl="0" eaLnBrk="1" fontAlgn="auto" latinLnBrk="0" hangingPunct="1">
              <a:lnSpc>
                <a:spcPts val="2000"/>
              </a:lnSpc>
              <a:spcBef>
                <a:spcPts val="0"/>
              </a:spcBef>
              <a:spcAft>
                <a:spcPts val="0"/>
              </a:spcAft>
              <a:buClr>
                <a:schemeClr val="accent3"/>
              </a:buClr>
              <a:buSzPct val="120000"/>
              <a:buFont typeface="Arial" panose="020B0604020202020204" pitchFamily="34" charset="0"/>
              <a:buNone/>
              <a:tabLst/>
              <a:defRPr lang="en-US" sz="1800" kern="1200" cap="all"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000"/>
              </a:lnSpc>
              <a:spcBef>
                <a:spcPts val="0"/>
              </a:spcBef>
              <a:spcAft>
                <a:spcPts val="0"/>
              </a:spcAft>
              <a:buClr>
                <a:schemeClr val="accent3"/>
              </a:buClr>
              <a:buSzPct val="120000"/>
              <a:buFont typeface="Arial" panose="020B0604020202020204" pitchFamily="34" charset="0"/>
              <a:buNone/>
              <a:tabLst/>
              <a:defRPr/>
            </a:pPr>
            <a:r>
              <a:rPr lang="en-US" dirty="0"/>
              <a:t>STYLE CLICK TO EDIT MASTER SUBTITLE </a:t>
            </a:r>
          </a:p>
          <a:p>
            <a:endParaRPr lang="en-US" dirty="0"/>
          </a:p>
        </p:txBody>
      </p:sp>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793750" cy="6858000"/>
          </a:xfrm>
          <a:prstGeom prst="rect">
            <a:avLst/>
          </a:prstGeom>
        </p:spPr>
      </p:pic>
      <p:pic>
        <p:nvPicPr>
          <p:cNvPr id="12"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00986" y="318213"/>
            <a:ext cx="1645920" cy="1645920"/>
          </a:xfrm>
          <a:prstGeom prst="rect">
            <a:avLst/>
          </a:prstGeom>
          <a:ln>
            <a:noFill/>
          </a:ln>
        </p:spPr>
      </p:pic>
    </p:spTree>
    <p:extLst>
      <p:ext uri="{BB962C8B-B14F-4D97-AF65-F5344CB8AC3E}">
        <p14:creationId xmlns:p14="http://schemas.microsoft.com/office/powerpoint/2010/main" val="27169998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ver (no photo)">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855133" cy="6858000"/>
          </a:xfrm>
          <a:prstGeom prst="rect">
            <a:avLst/>
          </a:prstGeom>
        </p:spPr>
      </p:pic>
      <p:pic>
        <p:nvPicPr>
          <p:cNvPr id="12"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00986" y="318213"/>
            <a:ext cx="1645920" cy="1645920"/>
          </a:xfrm>
          <a:prstGeom prst="rect">
            <a:avLst/>
          </a:prstGeom>
          <a:ln>
            <a:noFill/>
          </a:ln>
        </p:spPr>
      </p:pic>
      <p:sp>
        <p:nvSpPr>
          <p:cNvPr id="9" name="Footer Placeholder 11"/>
          <p:cNvSpPr txBox="1">
            <a:spLocks/>
          </p:cNvSpPr>
          <p:nvPr userDrawn="1"/>
        </p:nvSpPr>
        <p:spPr>
          <a:xfrm>
            <a:off x="9592733" y="6483894"/>
            <a:ext cx="1978380" cy="153973"/>
          </a:xfrm>
          <a:prstGeom prst="rect">
            <a:avLst/>
          </a:prstGeom>
        </p:spPr>
        <p:txBody>
          <a:bodyPr vert="horz" lIns="0" tIns="0" rIns="0" bIns="0" rtlCol="0" anchor="ctr"/>
          <a:lstStyle>
            <a:defPPr>
              <a:defRPr lang="en-US"/>
            </a:defPPr>
            <a:lvl1pPr marL="0" algn="ctr" defTabSz="914400" rtl="0" eaLnBrk="1" latinLnBrk="0" hangingPunct="1">
              <a:defRPr lang="en-US" sz="700" b="0" kern="1200" noProof="0" dirty="0" smtClean="0">
                <a:solidFill>
                  <a:schemeClr val="tx1"/>
                </a:solidFill>
                <a:latin typeface="Gotham Book"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solidFill>
                  <a:schemeClr val="bg1"/>
                </a:solidFill>
              </a:rPr>
              <a:t>Copyright © 2019 Ormat </a:t>
            </a:r>
            <a:r>
              <a:rPr lang="en-US" sz="700" b="0" kern="1200" noProof="0" dirty="0">
                <a:solidFill>
                  <a:schemeClr val="bg1"/>
                </a:solidFill>
                <a:latin typeface="Gotham Book" pitchFamily="50" charset="0"/>
                <a:ea typeface="+mn-ea"/>
                <a:cs typeface="+mn-cs"/>
              </a:rPr>
              <a:t>Technologies</a:t>
            </a:r>
            <a:r>
              <a:rPr lang="en-US" sz="700" dirty="0">
                <a:solidFill>
                  <a:schemeClr val="bg1"/>
                </a:solidFill>
              </a:rPr>
              <a:t>, Inc. </a:t>
            </a:r>
          </a:p>
        </p:txBody>
      </p:sp>
      <p:sp>
        <p:nvSpPr>
          <p:cNvPr id="13" name="Title 1">
            <a:extLst>
              <a:ext uri="{FF2B5EF4-FFF2-40B4-BE49-F238E27FC236}">
                <a16:creationId xmlns:a16="http://schemas.microsoft.com/office/drawing/2014/main" id="{23B7C14B-1DE8-496E-932B-888354EAE23B}"/>
              </a:ext>
            </a:extLst>
          </p:cNvPr>
          <p:cNvSpPr>
            <a:spLocks noGrp="1"/>
          </p:cNvSpPr>
          <p:nvPr>
            <p:ph type="ctrTitle" hasCustomPrompt="1"/>
          </p:nvPr>
        </p:nvSpPr>
        <p:spPr>
          <a:xfrm>
            <a:off x="1332412" y="4088910"/>
            <a:ext cx="8198666" cy="1397155"/>
          </a:xfrm>
        </p:spPr>
        <p:txBody>
          <a:bodyPr anchor="t"/>
          <a:lstStyle>
            <a:lvl1pPr algn="l">
              <a:lnSpc>
                <a:spcPct val="100000"/>
              </a:lnSpc>
              <a:defRPr sz="3000" cap="all" baseline="0">
                <a:solidFill>
                  <a:schemeClr val="bg1"/>
                </a:solidFill>
                <a:latin typeface="Gotham Black" pitchFamily="50" charset="0"/>
              </a:defRPr>
            </a:lvl1pPr>
          </a:lstStyle>
          <a:p>
            <a:r>
              <a:rPr lang="en-US" dirty="0"/>
              <a:t>Ormat </a:t>
            </a:r>
            <a:br>
              <a:rPr lang="en-US" dirty="0"/>
            </a:br>
            <a:br>
              <a:rPr lang="en-US" dirty="0"/>
            </a:br>
            <a:endParaRPr lang="en-US" dirty="0"/>
          </a:p>
        </p:txBody>
      </p:sp>
      <p:sp>
        <p:nvSpPr>
          <p:cNvPr id="14" name="Subtitle 2">
            <a:extLst>
              <a:ext uri="{FF2B5EF4-FFF2-40B4-BE49-F238E27FC236}">
                <a16:creationId xmlns:a16="http://schemas.microsoft.com/office/drawing/2014/main" id="{9DCE8FC0-C06A-4084-ACFF-3F117D39496D}"/>
              </a:ext>
            </a:extLst>
          </p:cNvPr>
          <p:cNvSpPr>
            <a:spLocks noGrp="1"/>
          </p:cNvSpPr>
          <p:nvPr>
            <p:ph type="subTitle" idx="1" hasCustomPrompt="1"/>
          </p:nvPr>
        </p:nvSpPr>
        <p:spPr>
          <a:xfrm>
            <a:off x="1332411" y="5786295"/>
            <a:ext cx="8198667" cy="502920"/>
          </a:xfrm>
        </p:spPr>
        <p:txBody>
          <a:bodyPr lIns="0" bIns="45720">
            <a:noAutofit/>
          </a:bodyPr>
          <a:lstStyle>
            <a:lvl1pPr marL="0" marR="0" indent="0" algn="l" defTabSz="914400" rtl="0" eaLnBrk="1" fontAlgn="auto" latinLnBrk="0" hangingPunct="1">
              <a:lnSpc>
                <a:spcPts val="2000"/>
              </a:lnSpc>
              <a:spcBef>
                <a:spcPts val="0"/>
              </a:spcBef>
              <a:spcAft>
                <a:spcPts val="0"/>
              </a:spcAft>
              <a:buClr>
                <a:schemeClr val="accent3"/>
              </a:buClr>
              <a:buSzPct val="120000"/>
              <a:buFont typeface="Arial" panose="020B0604020202020204" pitchFamily="34" charset="0"/>
              <a:buNone/>
              <a:tabLst/>
              <a:defRPr lang="en-US" sz="1800" kern="1200" cap="all"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000"/>
              </a:lnSpc>
              <a:spcBef>
                <a:spcPts val="0"/>
              </a:spcBef>
              <a:spcAft>
                <a:spcPts val="0"/>
              </a:spcAft>
              <a:buClr>
                <a:schemeClr val="accent3"/>
              </a:buClr>
              <a:buSzPct val="120000"/>
              <a:buFont typeface="Arial" panose="020B0604020202020204" pitchFamily="34" charset="0"/>
              <a:buNone/>
              <a:tabLst/>
              <a:defRPr/>
            </a:pPr>
            <a:r>
              <a:rPr lang="en-US" dirty="0"/>
              <a:t>STYLE CLICK TO EDIT MASTER SUBTITLE </a:t>
            </a:r>
          </a:p>
          <a:p>
            <a:endParaRPr lang="en-US" dirty="0"/>
          </a:p>
        </p:txBody>
      </p:sp>
    </p:spTree>
    <p:extLst>
      <p:ext uri="{BB962C8B-B14F-4D97-AF65-F5344CB8AC3E}">
        <p14:creationId xmlns:p14="http://schemas.microsoft.com/office/powerpoint/2010/main" val="4083437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9E06340-8A43-4750-972F-E6DAEF0E7E41}" type="slidenum">
              <a:rPr lang="en-US" smtClean="0"/>
              <a:pPr/>
              <a:t>‹#›</a:t>
            </a:fld>
            <a:endParaRPr lang="en-US" dirty="0"/>
          </a:p>
        </p:txBody>
      </p:sp>
      <p:sp>
        <p:nvSpPr>
          <p:cNvPr id="4" name="Title 1"/>
          <p:cNvSpPr>
            <a:spLocks noGrp="1"/>
          </p:cNvSpPr>
          <p:nvPr>
            <p:ph type="ctrTitle" hasCustomPrompt="1"/>
          </p:nvPr>
        </p:nvSpPr>
        <p:spPr>
          <a:xfrm>
            <a:off x="1332411" y="1111497"/>
            <a:ext cx="10513616" cy="992150"/>
          </a:xfrm>
        </p:spPr>
        <p:txBody>
          <a:bodyPr anchor="t"/>
          <a:lstStyle>
            <a:lvl1pPr algn="l">
              <a:lnSpc>
                <a:spcPct val="100000"/>
              </a:lnSpc>
              <a:defRPr sz="3000" cap="all" baseline="0">
                <a:solidFill>
                  <a:schemeClr val="bg1"/>
                </a:solidFill>
                <a:latin typeface="Gotham Black" pitchFamily="50" charset="0"/>
              </a:defRPr>
            </a:lvl1pPr>
          </a:lstStyle>
          <a:p>
            <a:r>
              <a:rPr lang="en-US" dirty="0"/>
              <a:t>CLICK TO EDIT MASTER TITLE </a:t>
            </a:r>
            <a:br>
              <a:rPr lang="en-US" dirty="0"/>
            </a:br>
            <a:r>
              <a:rPr lang="en-US" dirty="0"/>
              <a:t>STYLE</a:t>
            </a:r>
          </a:p>
        </p:txBody>
      </p:sp>
      <p:sp>
        <p:nvSpPr>
          <p:cNvPr id="5" name="Subtitle 2"/>
          <p:cNvSpPr>
            <a:spLocks noGrp="1"/>
          </p:cNvSpPr>
          <p:nvPr>
            <p:ph type="subTitle" idx="1" hasCustomPrompt="1"/>
          </p:nvPr>
        </p:nvSpPr>
        <p:spPr>
          <a:xfrm>
            <a:off x="1332411" y="2340047"/>
            <a:ext cx="10527936" cy="502920"/>
          </a:xfrm>
        </p:spPr>
        <p:txBody>
          <a:bodyPr lIns="0" bIns="45720">
            <a:noAutofit/>
          </a:bodyPr>
          <a:lstStyle>
            <a:lvl1pPr marL="0" indent="0" algn="l" defTabSz="914400" rtl="0" eaLnBrk="1" latinLnBrk="0" hangingPunct="1">
              <a:lnSpc>
                <a:spcPts val="2000"/>
              </a:lnSpc>
              <a:spcBef>
                <a:spcPts val="0"/>
              </a:spcBef>
              <a:buClr>
                <a:schemeClr val="accent3"/>
              </a:buClr>
              <a:buSzPct val="120000"/>
              <a:buFont typeface="Arial" panose="020B0604020202020204" pitchFamily="34" charset="0"/>
              <a:buNone/>
              <a:defRPr lang="en-US" sz="1800" kern="1200" cap="all"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a:t>
            </a:r>
          </a:p>
          <a:p>
            <a:r>
              <a:rPr lang="en-US" dirty="0"/>
              <a:t>STYLE</a:t>
            </a:r>
          </a:p>
        </p:txBody>
      </p:sp>
    </p:spTree>
    <p:extLst>
      <p:ext uri="{BB962C8B-B14F-4D97-AF65-F5344CB8AC3E}">
        <p14:creationId xmlns:p14="http://schemas.microsoft.com/office/powerpoint/2010/main" val="1242286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41120" y="327798"/>
            <a:ext cx="10564093" cy="626508"/>
          </a:xfrm>
        </p:spPr>
        <p:txBody>
          <a:bodyPr/>
          <a:lstStyle>
            <a:lvl1pPr>
              <a:defRPr cap="all" baseline="0"/>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A9E06340-8A43-4750-972F-E6DAEF0E7E41}" type="slidenum">
              <a:rPr lang="en-US" smtClean="0"/>
              <a:pPr/>
              <a:t>‹#›</a:t>
            </a:fld>
            <a:endParaRPr lang="en-US" dirty="0"/>
          </a:p>
        </p:txBody>
      </p:sp>
      <p:sp>
        <p:nvSpPr>
          <p:cNvPr id="4" name="Content Placeholder 2"/>
          <p:cNvSpPr>
            <a:spLocks noGrp="1"/>
          </p:cNvSpPr>
          <p:nvPr>
            <p:ph idx="1"/>
          </p:nvPr>
        </p:nvSpPr>
        <p:spPr>
          <a:xfrm>
            <a:off x="1341120" y="1101870"/>
            <a:ext cx="10682628" cy="5127483"/>
          </a:xfrm>
        </p:spPr>
        <p:txBody>
          <a:bodyPr lIns="0"/>
          <a:lstStyle>
            <a:lvl2pPr>
              <a:defRPr lang="en-US" sz="1600" kern="1200" dirty="0" smtClean="0">
                <a:solidFill>
                  <a:schemeClr val="accent1"/>
                </a:solidFill>
                <a:latin typeface="Gotham Book" pitchFamily="50" charset="0"/>
                <a:ea typeface="+mn-ea"/>
                <a:cs typeface="+mn-cs"/>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651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49830" y="327798"/>
            <a:ext cx="10673918" cy="626508"/>
          </a:xfrm>
        </p:spPr>
        <p:txBody>
          <a:bodyPr/>
          <a:lstStyle>
            <a:lvl1pPr>
              <a:defRPr cap="all" baseline="0"/>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A9E06340-8A43-4750-972F-E6DAEF0E7E41}" type="slidenum">
              <a:rPr lang="en-US" smtClean="0"/>
              <a:pPr/>
              <a:t>‹#›</a:t>
            </a:fld>
            <a:endParaRPr lang="en-US" dirty="0"/>
          </a:p>
        </p:txBody>
      </p:sp>
    </p:spTree>
    <p:extLst>
      <p:ext uri="{BB962C8B-B14F-4D97-AF65-F5344CB8AC3E}">
        <p14:creationId xmlns:p14="http://schemas.microsoft.com/office/powerpoint/2010/main" val="3648391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32412" y="327798"/>
            <a:ext cx="10357934" cy="626508"/>
          </a:xfrm>
        </p:spPr>
        <p:txBody>
          <a:bodyPr/>
          <a:lstStyle>
            <a:lvl1pPr>
              <a:defRPr cap="all" baseline="0"/>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A9E06340-8A43-4750-972F-E6DAEF0E7E41}" type="slidenum">
              <a:rPr lang="en-US" smtClean="0"/>
              <a:pPr/>
              <a:t>‹#›</a:t>
            </a:fld>
            <a:endParaRPr lang="en-US" dirty="0"/>
          </a:p>
        </p:txBody>
      </p:sp>
      <p:sp>
        <p:nvSpPr>
          <p:cNvPr id="5" name="Text Placeholder 4"/>
          <p:cNvSpPr>
            <a:spLocks noGrp="1"/>
          </p:cNvSpPr>
          <p:nvPr>
            <p:ph type="body" sz="quarter" idx="11"/>
          </p:nvPr>
        </p:nvSpPr>
        <p:spPr>
          <a:xfrm>
            <a:off x="1332412" y="1125130"/>
            <a:ext cx="5029200" cy="50851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4"/>
          <p:cNvSpPr>
            <a:spLocks noGrp="1"/>
          </p:cNvSpPr>
          <p:nvPr>
            <p:ph type="body" sz="quarter" idx="12"/>
          </p:nvPr>
        </p:nvSpPr>
        <p:spPr>
          <a:xfrm>
            <a:off x="6661146" y="1124193"/>
            <a:ext cx="5029200" cy="50851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8150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2" name="Text Placeholder 11"/>
          <p:cNvSpPr>
            <a:spLocks noGrp="1"/>
          </p:cNvSpPr>
          <p:nvPr>
            <p:ph type="body" sz="quarter" idx="14"/>
          </p:nvPr>
        </p:nvSpPr>
        <p:spPr>
          <a:xfrm>
            <a:off x="6663548" y="1125130"/>
            <a:ext cx="5029200" cy="5085175"/>
          </a:xfrm>
        </p:spPr>
        <p:txBody>
          <a:bodyPr>
            <a:normAutofit/>
          </a:bodyPr>
          <a:lstStyle>
            <a:lvl1pPr marL="0" indent="0">
              <a:lnSpc>
                <a:spcPts val="1400"/>
              </a:lnSpc>
              <a:buNone/>
              <a:defRPr sz="900">
                <a:latin typeface="Gotham Book" pitchFamily="50" charset="0"/>
              </a:defRPr>
            </a:lvl1pPr>
            <a:lvl2pPr>
              <a:defRPr sz="900">
                <a:latin typeface="Gotham Book" pitchFamily="50" charset="0"/>
              </a:defRPr>
            </a:lvl2pPr>
            <a:lvl3pPr>
              <a:defRPr sz="900">
                <a:latin typeface="Gotham Book" pitchFamily="50" charset="0"/>
              </a:defRPr>
            </a:lvl3pPr>
            <a:lvl4pPr>
              <a:defRPr sz="900">
                <a:latin typeface="Gotham Book" pitchFamily="50" charset="0"/>
              </a:defRPr>
            </a:lvl4pPr>
            <a:lvl5pPr>
              <a:defRPr sz="900">
                <a:latin typeface="Gotham Book" pitchFamily="50" charset="0"/>
              </a:defRPr>
            </a:lvl5pPr>
          </a:lstStyle>
          <a:p>
            <a:pPr lvl="0"/>
            <a:r>
              <a:rPr lang="en-US" dirty="0"/>
              <a:t>Click to edit Master text styles</a:t>
            </a:r>
          </a:p>
        </p:txBody>
      </p:sp>
      <p:sp>
        <p:nvSpPr>
          <p:cNvPr id="2" name="Title 1"/>
          <p:cNvSpPr>
            <a:spLocks noGrp="1"/>
          </p:cNvSpPr>
          <p:nvPr>
            <p:ph type="title"/>
          </p:nvPr>
        </p:nvSpPr>
        <p:spPr>
          <a:xfrm>
            <a:off x="1341120" y="327798"/>
            <a:ext cx="10351008" cy="626508"/>
          </a:xfrm>
        </p:spPr>
        <p:txBody>
          <a:bodyPr/>
          <a:lstStyle>
            <a:lvl1pPr>
              <a:defRPr cap="all" baseline="0"/>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A9E06340-8A43-4750-972F-E6DAEF0E7E41}" type="slidenum">
              <a:rPr lang="en-US" smtClean="0"/>
              <a:pPr/>
              <a:t>‹#›</a:t>
            </a:fld>
            <a:endParaRPr lang="en-US" dirty="0"/>
          </a:p>
        </p:txBody>
      </p:sp>
      <p:sp>
        <p:nvSpPr>
          <p:cNvPr id="5" name="Text Placeholder 4"/>
          <p:cNvSpPr>
            <a:spLocks noGrp="1"/>
          </p:cNvSpPr>
          <p:nvPr>
            <p:ph type="body" sz="quarter" idx="11"/>
          </p:nvPr>
        </p:nvSpPr>
        <p:spPr>
          <a:xfrm>
            <a:off x="1341120" y="1125130"/>
            <a:ext cx="5029200" cy="5085175"/>
          </a:xfrm>
        </p:spPr>
        <p:txBody>
          <a:bodyPr>
            <a:normAutofit/>
          </a:bodyPr>
          <a:lstStyle>
            <a:lvl1pPr marL="0" indent="0" algn="just">
              <a:lnSpc>
                <a:spcPts val="1400"/>
              </a:lnSpc>
              <a:buNone/>
              <a:defRPr sz="900">
                <a:latin typeface="Gotham Book" pitchFamily="50" charset="0"/>
              </a:defRPr>
            </a:lvl1pPr>
          </a:lstStyle>
          <a:p>
            <a:pPr lvl="0"/>
            <a:r>
              <a:rPr lang="en-US" dirty="0"/>
              <a:t>Click to edit Master text styles</a:t>
            </a:r>
          </a:p>
        </p:txBody>
      </p:sp>
    </p:spTree>
    <p:extLst>
      <p:ext uri="{BB962C8B-B14F-4D97-AF65-F5344CB8AC3E}">
        <p14:creationId xmlns:p14="http://schemas.microsoft.com/office/powerpoint/2010/main" val="2035880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5636C7-9CBF-4011-8B4A-CFBD241A5E91}" type="slidenum">
              <a:rPr lang="en-US" smtClean="0">
                <a:solidFill>
                  <a:srgbClr val="4D4D4D"/>
                </a:solidFill>
              </a:rPr>
              <a:pPr/>
              <a:t>‹#›</a:t>
            </a:fld>
            <a:endParaRPr lang="en-US" dirty="0">
              <a:solidFill>
                <a:srgbClr val="4D4D4D"/>
              </a:solidFill>
            </a:endParaRPr>
          </a:p>
        </p:txBody>
      </p:sp>
    </p:spTree>
    <p:extLst>
      <p:ext uri="{BB962C8B-B14F-4D97-AF65-F5344CB8AC3E}">
        <p14:creationId xmlns:p14="http://schemas.microsoft.com/office/powerpoint/2010/main" val="1322912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636C7-9CBF-4011-8B4A-CFBD241A5E91}" type="slidenum">
              <a:rPr lang="en-US" smtClean="0"/>
              <a:t>‹#›</a:t>
            </a:fld>
            <a:endParaRPr lang="en-US" dirty="0"/>
          </a:p>
        </p:txBody>
      </p:sp>
    </p:spTree>
    <p:extLst>
      <p:ext uri="{BB962C8B-B14F-4D97-AF65-F5344CB8AC3E}">
        <p14:creationId xmlns:p14="http://schemas.microsoft.com/office/powerpoint/2010/main" val="3327341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5636C7-9CBF-4011-8B4A-CFBD241A5E91}" type="slidenum">
              <a:rPr lang="en-US" smtClean="0"/>
              <a:t>‹#›</a:t>
            </a:fld>
            <a:endParaRPr lang="en-US" dirty="0"/>
          </a:p>
        </p:txBody>
      </p:sp>
    </p:spTree>
    <p:extLst>
      <p:ext uri="{BB962C8B-B14F-4D97-AF65-F5344CB8AC3E}">
        <p14:creationId xmlns:p14="http://schemas.microsoft.com/office/powerpoint/2010/main" val="307125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11597593" y="6483901"/>
            <a:ext cx="426155" cy="162137"/>
          </a:xfrm>
          <a:prstGeom prst="rect">
            <a:avLst/>
          </a:prstGeom>
        </p:spPr>
        <p:txBody>
          <a:bodyPr vert="horz" lIns="91440" tIns="45720" rIns="91440" bIns="45720" rtlCol="0" anchor="ctr"/>
          <a:lstStyle>
            <a:lvl1pPr marL="0" algn="ctr" defTabSz="914400" rtl="0" eaLnBrk="1" latinLnBrk="0" hangingPunct="1">
              <a:defRPr lang="en-US" sz="700" b="0" kern="1200" noProof="0" smtClean="0">
                <a:solidFill>
                  <a:schemeClr val="tx1"/>
                </a:solidFill>
                <a:latin typeface="Gotham Book" pitchFamily="50" charset="0"/>
                <a:ea typeface="+mn-ea"/>
                <a:cs typeface="+mn-cs"/>
              </a:defRPr>
            </a:lvl1pPr>
          </a:lstStyle>
          <a:p>
            <a:fld id="{A9E06340-8A43-4750-972F-E6DAEF0E7E41}" type="slidenum">
              <a:rPr lang="en-US" smtClean="0"/>
              <a:pPr/>
              <a:t>‹#›</a:t>
            </a:fld>
            <a:endParaRPr lang="en-US" dirty="0"/>
          </a:p>
        </p:txBody>
      </p:sp>
      <p:sp>
        <p:nvSpPr>
          <p:cNvPr id="2" name="Title Placeholder 1"/>
          <p:cNvSpPr>
            <a:spLocks noGrp="1"/>
          </p:cNvSpPr>
          <p:nvPr>
            <p:ph type="title"/>
          </p:nvPr>
        </p:nvSpPr>
        <p:spPr>
          <a:xfrm>
            <a:off x="1342725" y="327798"/>
            <a:ext cx="10418549" cy="626508"/>
          </a:xfrm>
          <a:prstGeom prst="rect">
            <a:avLst/>
          </a:prstGeom>
        </p:spPr>
        <p:txBody>
          <a:bodyPr vert="horz" lIns="0" tIns="0" rIns="0" bIns="0" rtlCol="0" anchor="t">
            <a:noAutofit/>
          </a:bodyPr>
          <a:lstStyle/>
          <a:p>
            <a:r>
              <a:rPr lang="en-US" dirty="0">
                <a:solidFill>
                  <a:schemeClr val="accent1"/>
                </a:solidFill>
              </a:rPr>
              <a:t>HEADLINE</a:t>
            </a:r>
            <a:br>
              <a:rPr lang="en-US" dirty="0">
                <a:solidFill>
                  <a:schemeClr val="accent1"/>
                </a:solidFill>
              </a:rPr>
            </a:br>
            <a:r>
              <a:rPr lang="en-US" dirty="0">
                <a:solidFill>
                  <a:schemeClr val="accent1"/>
                </a:solidFill>
              </a:rPr>
              <a:t>AGAIN</a:t>
            </a:r>
            <a:endParaRPr lang="en-US" dirty="0"/>
          </a:p>
        </p:txBody>
      </p:sp>
      <p:sp>
        <p:nvSpPr>
          <p:cNvPr id="3" name="Text Placeholder 2"/>
          <p:cNvSpPr>
            <a:spLocks noGrp="1"/>
          </p:cNvSpPr>
          <p:nvPr>
            <p:ph type="body" idx="1"/>
          </p:nvPr>
        </p:nvSpPr>
        <p:spPr>
          <a:xfrm>
            <a:off x="1342725" y="1100674"/>
            <a:ext cx="10418549" cy="5111731"/>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11" name="Footer Placeholder 11"/>
          <p:cNvSpPr txBox="1">
            <a:spLocks/>
          </p:cNvSpPr>
          <p:nvPr userDrawn="1"/>
        </p:nvSpPr>
        <p:spPr>
          <a:xfrm>
            <a:off x="9558867" y="6483895"/>
            <a:ext cx="2012246" cy="162143"/>
          </a:xfrm>
          <a:prstGeom prst="rect">
            <a:avLst/>
          </a:prstGeom>
        </p:spPr>
        <p:txBody>
          <a:bodyPr vert="horz" lIns="0" tIns="0" rIns="0" bIns="0" rtlCol="0" anchor="ctr"/>
          <a:lstStyle>
            <a:defPPr>
              <a:defRPr lang="en-US"/>
            </a:defPPr>
            <a:lvl1pPr marL="0" algn="ctr" defTabSz="914400" rtl="0" eaLnBrk="1" latinLnBrk="0" hangingPunct="1">
              <a:defRPr lang="en-US" sz="700" b="0" kern="1200" noProof="0" dirty="0" smtClean="0">
                <a:solidFill>
                  <a:schemeClr val="tx1"/>
                </a:solidFill>
                <a:latin typeface="Gotham Book"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Copyright © 2019 Ormat </a:t>
            </a:r>
            <a:r>
              <a:rPr lang="en-US" sz="700" b="0" kern="1200" noProof="0" dirty="0">
                <a:solidFill>
                  <a:schemeClr val="tx1"/>
                </a:solidFill>
                <a:latin typeface="Gotham Book" pitchFamily="50" charset="0"/>
                <a:ea typeface="+mn-ea"/>
                <a:cs typeface="+mn-cs"/>
              </a:rPr>
              <a:t>Technologies</a:t>
            </a:r>
            <a:r>
              <a:rPr lang="en-US" sz="700" dirty="0"/>
              <a:t>, Inc. </a:t>
            </a:r>
          </a:p>
        </p:txBody>
      </p:sp>
      <p:pic>
        <p:nvPicPr>
          <p:cNvPr id="7" name="Picture 6">
            <a:extLst>
              <a:ext uri="{FF2B5EF4-FFF2-40B4-BE49-F238E27FC236}">
                <a16:creationId xmlns:a16="http://schemas.microsoft.com/office/drawing/2014/main" id="{D2437BEC-C092-4E9A-AE5E-8463D040809F}"/>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0" y="0"/>
            <a:ext cx="914400" cy="6858000"/>
          </a:xfrm>
          <a:prstGeom prst="rect">
            <a:avLst/>
          </a:prstGeom>
        </p:spPr>
      </p:pic>
    </p:spTree>
    <p:extLst>
      <p:ext uri="{BB962C8B-B14F-4D97-AF65-F5344CB8AC3E}">
        <p14:creationId xmlns:p14="http://schemas.microsoft.com/office/powerpoint/2010/main" val="856193806"/>
      </p:ext>
    </p:extLst>
  </p:cSld>
  <p:clrMap bg1="lt1" tx1="dk1" bg2="lt2" tx2="dk2" accent1="accent1" accent2="accent2" accent3="accent3" accent4="accent4" accent5="accent5" accent6="accent6" hlink="hlink" folHlink="folHlink"/>
  <p:sldLayoutIdLst>
    <p:sldLayoutId id="2147483689" r:id="rId1"/>
    <p:sldLayoutId id="2147483715" r:id="rId2"/>
    <p:sldLayoutId id="2147483703" r:id="rId3"/>
    <p:sldLayoutId id="2147483681" r:id="rId4"/>
    <p:sldLayoutId id="2147483679" r:id="rId5"/>
    <p:sldLayoutId id="2147483680" r:id="rId6"/>
    <p:sldLayoutId id="2147483687" r:id="rId7"/>
    <p:sldLayoutId id="2147483688" r:id="rId8"/>
    <p:sldLayoutId id="2147483712" r:id="rId9"/>
    <p:sldLayoutId id="2147483713" r:id="rId10"/>
    <p:sldLayoutId id="2147483714" r:id="rId11"/>
  </p:sldLayoutIdLst>
  <p:hf hdr="0" ftr="0" dt="0"/>
  <p:txStyles>
    <p:titleStyle>
      <a:lvl1pPr algn="l" defTabSz="914400" rtl="0" eaLnBrk="1" latinLnBrk="0" hangingPunct="1">
        <a:lnSpc>
          <a:spcPts val="2400"/>
        </a:lnSpc>
        <a:spcBef>
          <a:spcPct val="0"/>
        </a:spcBef>
        <a:buNone/>
        <a:defRPr sz="2000" kern="1200" cap="all" baseline="0">
          <a:solidFill>
            <a:schemeClr val="accent1"/>
          </a:solidFill>
          <a:latin typeface="+mj-lt"/>
          <a:ea typeface="+mj-ea"/>
          <a:cs typeface="+mj-cs"/>
        </a:defRPr>
      </a:lvl1pPr>
    </p:titleStyle>
    <p:bodyStyle>
      <a:lvl1pPr marL="228600" indent="-228600" algn="l" defTabSz="914400" rtl="0" eaLnBrk="1" latinLnBrk="0" hangingPunct="1">
        <a:lnSpc>
          <a:spcPts val="2400"/>
        </a:lnSpc>
        <a:spcBef>
          <a:spcPts val="1000"/>
        </a:spcBef>
        <a:buClr>
          <a:schemeClr val="accent3"/>
        </a:buClr>
        <a:buSzPct val="120000"/>
        <a:buFont typeface="Arial" panose="020B0604020202020204" pitchFamily="34" charset="0"/>
        <a:buChar char="•"/>
        <a:defRPr sz="1800" kern="1200">
          <a:solidFill>
            <a:schemeClr val="accent1"/>
          </a:solidFill>
          <a:latin typeface="+mn-lt"/>
          <a:ea typeface="+mn-ea"/>
          <a:cs typeface="+mj-cs"/>
        </a:defRPr>
      </a:lvl1pPr>
      <a:lvl2pPr marL="457200" indent="-228600" algn="l" defTabSz="914400" rtl="0" eaLnBrk="1" latinLnBrk="0" hangingPunct="1">
        <a:lnSpc>
          <a:spcPts val="2400"/>
        </a:lnSpc>
        <a:spcBef>
          <a:spcPts val="500"/>
        </a:spcBef>
        <a:buClr>
          <a:schemeClr val="accent3"/>
        </a:buClr>
        <a:buSzPct val="100000"/>
        <a:buFont typeface="Calibri" panose="020F0502020204030204" pitchFamily="34" charset="0"/>
        <a:buChar char="•"/>
        <a:defRPr sz="1600" kern="1200">
          <a:solidFill>
            <a:schemeClr val="accent1"/>
          </a:solidFill>
          <a:latin typeface="Gotham Book" pitchFamily="50" charset="0"/>
          <a:ea typeface="+mn-ea"/>
          <a:cs typeface="+mn-cs"/>
        </a:defRPr>
      </a:lvl2pPr>
      <a:lvl3pPr marL="744538" indent="-228600" algn="l" defTabSz="914400" rtl="0" eaLnBrk="1" latinLnBrk="0" hangingPunct="1">
        <a:lnSpc>
          <a:spcPts val="2400"/>
        </a:lnSpc>
        <a:spcBef>
          <a:spcPts val="500"/>
        </a:spcBef>
        <a:buClr>
          <a:schemeClr val="accent3"/>
        </a:buClr>
        <a:buSzPct val="100000"/>
        <a:buFont typeface="Calibri" panose="020F0502020204030204" pitchFamily="34" charset="0"/>
        <a:buChar char="•"/>
        <a:defRPr sz="1400" kern="1200">
          <a:solidFill>
            <a:schemeClr val="accent1"/>
          </a:solidFill>
          <a:latin typeface="Gotham Book" pitchFamily="50" charset="0"/>
          <a:ea typeface="+mn-ea"/>
          <a:cs typeface="+mn-cs"/>
        </a:defRPr>
      </a:lvl3pPr>
      <a:lvl4pPr marL="1084263" indent="-228600" algn="l" defTabSz="914400" rtl="0" eaLnBrk="1" latinLnBrk="0" hangingPunct="1">
        <a:lnSpc>
          <a:spcPts val="2400"/>
        </a:lnSpc>
        <a:spcBef>
          <a:spcPts val="500"/>
        </a:spcBef>
        <a:buClr>
          <a:schemeClr val="accent3"/>
        </a:buClr>
        <a:buSzPct val="100000"/>
        <a:buFont typeface="Calibri" panose="020F0502020204030204" pitchFamily="34" charset="0"/>
        <a:buChar char="•"/>
        <a:tabLst>
          <a:tab pos="1084263" algn="l"/>
        </a:tabLst>
        <a:defRPr sz="1200" kern="1200">
          <a:solidFill>
            <a:schemeClr val="accent1"/>
          </a:solidFill>
          <a:latin typeface="Gotham Book" pitchFamily="50" charset="0"/>
          <a:ea typeface="+mn-ea"/>
          <a:cs typeface="+mn-cs"/>
        </a:defRPr>
      </a:lvl4pPr>
      <a:lvl5pPr marL="1430338" indent="-228600" algn="l" defTabSz="914400" rtl="0" eaLnBrk="1" latinLnBrk="0" hangingPunct="1">
        <a:lnSpc>
          <a:spcPts val="2400"/>
        </a:lnSpc>
        <a:spcBef>
          <a:spcPts val="500"/>
        </a:spcBef>
        <a:buClr>
          <a:schemeClr val="accent3"/>
        </a:buClr>
        <a:buSzPct val="100000"/>
        <a:buFont typeface="Calibri" panose="020F0502020204030204" pitchFamily="34" charset="0"/>
        <a:buChar char="•"/>
        <a:tabLst>
          <a:tab pos="1541463" algn="l"/>
        </a:tabLst>
        <a:defRPr sz="1000" kern="1200">
          <a:solidFill>
            <a:schemeClr val="accent1"/>
          </a:solidFill>
          <a:latin typeface="Gotham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jpe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11.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dirty="0"/>
            </a:br>
            <a:r>
              <a:rPr lang="en-US" dirty="0" err="1"/>
              <a:t>Ormat</a:t>
            </a:r>
            <a:r>
              <a:rPr lang="en-US" dirty="0"/>
              <a:t> company update</a:t>
            </a:r>
          </a:p>
        </p:txBody>
      </p:sp>
      <p:sp>
        <p:nvSpPr>
          <p:cNvPr id="3" name="Subtitle 2"/>
          <p:cNvSpPr>
            <a:spLocks noGrp="1"/>
          </p:cNvSpPr>
          <p:nvPr>
            <p:ph type="subTitle" idx="1"/>
          </p:nvPr>
        </p:nvSpPr>
        <p:spPr/>
        <p:txBody>
          <a:bodyPr/>
          <a:lstStyle/>
          <a:p>
            <a:r>
              <a:rPr lang="en-US" dirty="0"/>
              <a:t>Simon Addison</a:t>
            </a:r>
          </a:p>
          <a:p>
            <a:r>
              <a:rPr lang="en-US" dirty="0"/>
              <a:t>Resource manager – Indonesia</a:t>
            </a:r>
          </a:p>
          <a:p>
            <a:r>
              <a:rPr lang="en-US" dirty="0"/>
              <a:t>NZ Geothermal Workshop 2019</a:t>
            </a:r>
          </a:p>
          <a:p>
            <a:endParaRPr lang="en-US" dirty="0"/>
          </a:p>
          <a:p>
            <a:endParaRPr lang="en-US" dirty="0"/>
          </a:p>
        </p:txBody>
      </p:sp>
    </p:spTree>
    <p:extLst>
      <p:ext uri="{BB962C8B-B14F-4D97-AF65-F5344CB8AC3E}">
        <p14:creationId xmlns:p14="http://schemas.microsoft.com/office/powerpoint/2010/main" val="3889236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Safe Harbor Statement</a:t>
            </a:r>
          </a:p>
        </p:txBody>
      </p:sp>
      <p:sp>
        <p:nvSpPr>
          <p:cNvPr id="3" name="Slide Number Placeholder 2"/>
          <p:cNvSpPr>
            <a:spLocks noGrp="1"/>
          </p:cNvSpPr>
          <p:nvPr>
            <p:ph type="sldNum" sz="quarter" idx="10"/>
          </p:nvPr>
        </p:nvSpPr>
        <p:spPr/>
        <p:txBody>
          <a:bodyPr/>
          <a:lstStyle/>
          <a:p>
            <a:fld id="{A9E06340-8A43-4750-972F-E6DAEF0E7E41}" type="slidenum">
              <a:rPr lang="en-US" smtClean="0"/>
              <a:pPr/>
              <a:t>2</a:t>
            </a:fld>
            <a:endParaRPr lang="en-US" dirty="0"/>
          </a:p>
        </p:txBody>
      </p:sp>
      <p:sp>
        <p:nvSpPr>
          <p:cNvPr id="4" name="Content Placeholder 3"/>
          <p:cNvSpPr>
            <a:spLocks noGrp="1"/>
          </p:cNvSpPr>
          <p:nvPr>
            <p:ph idx="1"/>
          </p:nvPr>
        </p:nvSpPr>
        <p:spPr>
          <a:xfrm>
            <a:off x="1341120" y="909859"/>
            <a:ext cx="4754880" cy="5322306"/>
          </a:xfrm>
        </p:spPr>
        <p:txBody>
          <a:bodyPr>
            <a:noAutofit/>
          </a:bodyPr>
          <a:lstStyle/>
          <a:p>
            <a:pPr marL="0" indent="0" algn="just">
              <a:lnSpc>
                <a:spcPts val="1300"/>
              </a:lnSpc>
              <a:buNone/>
            </a:pPr>
            <a:r>
              <a:rPr lang="en-US" sz="900" dirty="0">
                <a:latin typeface="+mj-lt"/>
              </a:rPr>
              <a:t>This presentation includes Forward-Looking Statements and the disclaimer should be read carefully</a:t>
            </a:r>
          </a:p>
          <a:p>
            <a:pPr marL="0" indent="0" algn="just">
              <a:lnSpc>
                <a:spcPts val="1300"/>
              </a:lnSpc>
              <a:buNone/>
            </a:pPr>
            <a:r>
              <a:rPr lang="en-US" sz="900" dirty="0">
                <a:latin typeface="+mj-lt"/>
              </a:rPr>
              <a:t>Forward-Looking Statements</a:t>
            </a:r>
          </a:p>
          <a:p>
            <a:pPr marL="0" indent="0" algn="just">
              <a:lnSpc>
                <a:spcPts val="1300"/>
              </a:lnSpc>
              <a:buNone/>
            </a:pPr>
            <a:r>
              <a:rPr lang="en-US" sz="900" dirty="0">
                <a:cs typeface="+mn-cs"/>
              </a:rPr>
              <a:t>This presentation, and information provided during any discussion accompanying this presentation, may contain “forward-looking statements” within the meaning of the Private Securities Litigation Reform Act of 1995.  These statements involve estimates, expectations, projections, goals, objectives, assumptions and risks, and activities, events and developments that may or will occur in the future. When used in or during the course of this presentation, the words “may”, “will”, “could”, “should”, “expects”, “plans”, “anticipates”, “believes”, “estimates”, “predicts”, “projects”, “thinks”, “forecasts”, “guidance”, “continue”, “goal”, “outlook”, “potential,” “prospect” or “target”, or the negative of these terms or other comparable terminology are intended to identify forward-looking statements, although not all forward-looking statements contain such words or expressions.  Such forward-looking statements include, but are not limited to: </a:t>
            </a:r>
          </a:p>
          <a:p>
            <a:pPr marL="0" indent="0" algn="just">
              <a:lnSpc>
                <a:spcPts val="1300"/>
              </a:lnSpc>
              <a:buNone/>
            </a:pPr>
            <a:r>
              <a:rPr lang="en-US" sz="900" dirty="0">
                <a:cs typeface="+mn-cs"/>
              </a:rPr>
              <a:t>statements about Ormat Technologies, Inc.’s and its affiliates’ (“Ormat”) business strategy;</a:t>
            </a:r>
          </a:p>
          <a:p>
            <a:pPr marL="0" indent="0" algn="just">
              <a:lnSpc>
                <a:spcPts val="1300"/>
              </a:lnSpc>
              <a:buNone/>
            </a:pPr>
            <a:r>
              <a:rPr lang="en-US" sz="900" dirty="0">
                <a:cs typeface="+mn-cs"/>
              </a:rPr>
              <a:t>statements about Ormat’s competitive strengths;</a:t>
            </a:r>
          </a:p>
          <a:p>
            <a:pPr marL="0" indent="0" algn="just">
              <a:lnSpc>
                <a:spcPts val="1300"/>
              </a:lnSpc>
              <a:buNone/>
            </a:pPr>
            <a:r>
              <a:rPr lang="en-US" sz="900" dirty="0">
                <a:cs typeface="+mn-cs"/>
              </a:rPr>
              <a:t>statements about Ormat’s development and operation of electricity generation, storage and energy management assets, including distributed energy resources;</a:t>
            </a:r>
          </a:p>
          <a:p>
            <a:pPr marL="0" indent="0" algn="just">
              <a:lnSpc>
                <a:spcPts val="1300"/>
              </a:lnSpc>
              <a:buNone/>
            </a:pPr>
            <a:r>
              <a:rPr lang="en-US" sz="900" dirty="0">
                <a:cs typeface="+mn-cs"/>
              </a:rPr>
              <a:t>statements about Ormat’s other plans, expectations, objectives and targets;</a:t>
            </a:r>
          </a:p>
          <a:p>
            <a:pPr marL="0" indent="0" algn="just">
              <a:lnSpc>
                <a:spcPts val="1300"/>
              </a:lnSpc>
              <a:buNone/>
            </a:pPr>
            <a:r>
              <a:rPr lang="en-US" sz="900" dirty="0">
                <a:cs typeface="+mn-cs"/>
              </a:rPr>
              <a:t>statements about Ormat’s views on market and industry developments and economic conditions, and the growth of the markets in which Ormat conducts its business; and</a:t>
            </a:r>
          </a:p>
          <a:p>
            <a:pPr marL="115888" indent="-115888" algn="just">
              <a:lnSpc>
                <a:spcPts val="1300"/>
              </a:lnSpc>
              <a:buFont typeface="Arial" panose="020B0604020202020204" pitchFamily="34" charset="0"/>
              <a:buChar char="•"/>
            </a:pPr>
            <a:endParaRPr lang="en-US" sz="900" dirty="0">
              <a:cs typeface="+mn-cs"/>
            </a:endParaRPr>
          </a:p>
        </p:txBody>
      </p:sp>
      <p:sp>
        <p:nvSpPr>
          <p:cNvPr id="6" name="Content Placeholder 5"/>
          <p:cNvSpPr>
            <a:spLocks noGrp="1"/>
          </p:cNvSpPr>
          <p:nvPr>
            <p:ph sz="half" idx="4294967295"/>
          </p:nvPr>
        </p:nvSpPr>
        <p:spPr>
          <a:xfrm>
            <a:off x="6623166" y="1154704"/>
            <a:ext cx="4974427" cy="4998446"/>
          </a:xfrm>
        </p:spPr>
        <p:txBody>
          <a:bodyPr>
            <a:noAutofit/>
          </a:bodyPr>
          <a:lstStyle/>
          <a:p>
            <a:pPr marL="0" indent="0" algn="just">
              <a:lnSpc>
                <a:spcPts val="1300"/>
              </a:lnSpc>
              <a:buNone/>
            </a:pPr>
            <a:r>
              <a:rPr lang="en-US" sz="900" dirty="0"/>
              <a:t>statements about the growth and diversification of </a:t>
            </a:r>
            <a:r>
              <a:rPr lang="en-US" sz="900" dirty="0" err="1"/>
              <a:t>Ormat’s</a:t>
            </a:r>
            <a:r>
              <a:rPr lang="en-US" sz="900" dirty="0"/>
              <a:t> customer base and </a:t>
            </a:r>
            <a:r>
              <a:rPr lang="en-US" sz="900" dirty="0" err="1"/>
              <a:t>Ormat’s</a:t>
            </a:r>
            <a:r>
              <a:rPr lang="en-US" sz="900" dirty="0"/>
              <a:t> future revenues, expenses, earnings, capital expenditures, regional market penetration, electricity generation, and other operational performance metrics, including statements about “target” or  “targeted”</a:t>
            </a:r>
          </a:p>
          <a:p>
            <a:pPr marL="0" indent="0" algn="just">
              <a:lnSpc>
                <a:spcPts val="1300"/>
              </a:lnSpc>
              <a:buNone/>
            </a:pPr>
            <a:r>
              <a:rPr lang="en-US" sz="900" dirty="0"/>
              <a:t>amounts for 2020 growth (MW) or 2022 operational performance metrics such as growth (MW), revenue by segment, segment breakdown and domestic/international geographic breakdown, among others.  All of these and other forward-looking statements made in or during the course of this presentation are made only as of the date hereof and Ormat undertakes no obligation to update or revise any forward-looking statements, whether as a result of new information, future developments or otherwise, except as required by law. Forward-looking statements about “target” or “targeted” amounts represent current goals of Ormat’s management and are neither estimates of Ormat’s actual results nor financial projections or forecasts that have been prepared in accordance with Securities and Exchange Commission (“SEC”) rules or guidelines adopted by the American Institute of Certified Public Accountants. These forward-looking statements are not intended to be a guarantee of future results, but instead constitute Ormat’s current expectations based on assumptions that Ormat currently believes are reasonable. You are cautioned not to place undue reliance on the expectations, projections and other forward-looking statements made in or during the course of this presentation as actual future results and developments may differ materially from such expectations, projections and forward-looking statements due to a number of risks, uncertainties and other factors, many of which are beyond Ormat’s control. </a:t>
            </a:r>
          </a:p>
          <a:p>
            <a:pPr marL="0" indent="0" algn="just">
              <a:lnSpc>
                <a:spcPts val="1300"/>
              </a:lnSpc>
              <a:buNone/>
            </a:pPr>
            <a:r>
              <a:rPr lang="en-US" sz="900" dirty="0"/>
              <a:t>These risks, uncertainties and other factors include, but are not limited to, the risks, uncertainties and other factors described in Ormat Technologies, Inc.'s Form 10-K filed with the SEC on March 01, 2019 and from time to time, in Ormat’s quarterly reports on Form 10-Q that are filed with the SEC.</a:t>
            </a:r>
          </a:p>
        </p:txBody>
      </p:sp>
    </p:spTree>
    <p:extLst>
      <p:ext uri="{BB962C8B-B14F-4D97-AF65-F5344CB8AC3E}">
        <p14:creationId xmlns:p14="http://schemas.microsoft.com/office/powerpoint/2010/main" val="3886159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637576" y="1684487"/>
          <a:ext cx="7830076" cy="4471721"/>
        </p:xfrm>
        <a:graphic>
          <a:graphicData uri="http://schemas.openxmlformats.org/drawingml/2006/table">
            <a:tbl>
              <a:tblPr firstRow="1" bandRow="1">
                <a:tableStyleId>{5C22544A-7EE6-4342-B048-85BDC9FD1C3A}</a:tableStyleId>
              </a:tblPr>
              <a:tblGrid>
                <a:gridCol w="1957519">
                  <a:extLst>
                    <a:ext uri="{9D8B030D-6E8A-4147-A177-3AD203B41FA5}">
                      <a16:colId xmlns:a16="http://schemas.microsoft.com/office/drawing/2014/main" val="20000"/>
                    </a:ext>
                  </a:extLst>
                </a:gridCol>
                <a:gridCol w="1957519">
                  <a:extLst>
                    <a:ext uri="{9D8B030D-6E8A-4147-A177-3AD203B41FA5}">
                      <a16:colId xmlns:a16="http://schemas.microsoft.com/office/drawing/2014/main" val="20001"/>
                    </a:ext>
                  </a:extLst>
                </a:gridCol>
                <a:gridCol w="1957519">
                  <a:extLst>
                    <a:ext uri="{9D8B030D-6E8A-4147-A177-3AD203B41FA5}">
                      <a16:colId xmlns:a16="http://schemas.microsoft.com/office/drawing/2014/main" val="20002"/>
                    </a:ext>
                  </a:extLst>
                </a:gridCol>
                <a:gridCol w="1957519">
                  <a:extLst>
                    <a:ext uri="{9D8B030D-6E8A-4147-A177-3AD203B41FA5}">
                      <a16:colId xmlns:a16="http://schemas.microsoft.com/office/drawing/2014/main" val="20003"/>
                    </a:ext>
                  </a:extLst>
                </a:gridCol>
              </a:tblGrid>
              <a:tr h="4471721">
                <a:tc>
                  <a:txBody>
                    <a:bodyPr/>
                    <a:lstStyle/>
                    <a:p>
                      <a:endParaRPr lang="en-US" dirty="0"/>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pSp>
        <p:nvGrpSpPr>
          <p:cNvPr id="8" name="Group 7">
            <a:extLst>
              <a:ext uri="{FF2B5EF4-FFF2-40B4-BE49-F238E27FC236}">
                <a16:creationId xmlns:a16="http://schemas.microsoft.com/office/drawing/2014/main" id="{951FB98D-E22C-4715-98AF-D6F3092A8296}"/>
              </a:ext>
            </a:extLst>
          </p:cNvPr>
          <p:cNvGrpSpPr/>
          <p:nvPr/>
        </p:nvGrpSpPr>
        <p:grpSpPr>
          <a:xfrm>
            <a:off x="1369887" y="702426"/>
            <a:ext cx="6787859" cy="738664"/>
            <a:chOff x="2617698" y="693257"/>
            <a:chExt cx="6787859" cy="738664"/>
          </a:xfrm>
        </p:grpSpPr>
        <p:sp>
          <p:nvSpPr>
            <p:cNvPr id="34" name="Rectangle 33"/>
            <p:cNvSpPr/>
            <p:nvPr/>
          </p:nvSpPr>
          <p:spPr>
            <a:xfrm>
              <a:off x="2646465" y="1102143"/>
              <a:ext cx="6400800" cy="2546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638997" y="784415"/>
              <a:ext cx="6766560" cy="2489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2617698" y="693257"/>
              <a:ext cx="6750421" cy="738664"/>
            </a:xfrm>
            <a:prstGeom prst="rect">
              <a:avLst/>
            </a:prstGeom>
          </p:spPr>
          <p:txBody>
            <a:bodyPr wrap="square">
              <a:spAutoFit/>
            </a:bodyPr>
            <a:lstStyle/>
            <a:p>
              <a:pPr>
                <a:lnSpc>
                  <a:spcPct val="150000"/>
                </a:lnSpc>
              </a:pPr>
              <a:r>
                <a:rPr lang="en-US" sz="1400" dirty="0"/>
                <a:t>Market leader with proven track record in the geothermal energy sector </a:t>
              </a:r>
            </a:p>
            <a:p>
              <a:pPr>
                <a:lnSpc>
                  <a:spcPct val="150000"/>
                </a:lnSpc>
              </a:pPr>
              <a:r>
                <a:rPr lang="en-US" sz="1400" dirty="0"/>
                <a:t>Our mission is to become a leading global renewable energy provider</a:t>
              </a:r>
            </a:p>
          </p:txBody>
        </p:sp>
      </p:grpSp>
      <p:sp>
        <p:nvSpPr>
          <p:cNvPr id="31" name="Rectangle 30"/>
          <p:cNvSpPr/>
          <p:nvPr/>
        </p:nvSpPr>
        <p:spPr>
          <a:xfrm>
            <a:off x="6590469" y="3474688"/>
            <a:ext cx="1886094" cy="297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4594037" y="1692087"/>
            <a:ext cx="1921063" cy="14424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4629006" y="4494648"/>
            <a:ext cx="1886094" cy="1578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8"/>
          <p:cNvSpPr>
            <a:spLocks noGrp="1"/>
          </p:cNvSpPr>
          <p:nvPr>
            <p:ph type="title"/>
          </p:nvPr>
        </p:nvSpPr>
        <p:spPr/>
        <p:txBody>
          <a:bodyPr/>
          <a:lstStyle/>
          <a:p>
            <a:r>
              <a:rPr lang="en-US" dirty="0"/>
              <a:t>Introduction to Ormat</a:t>
            </a:r>
          </a:p>
        </p:txBody>
      </p:sp>
      <p:sp>
        <p:nvSpPr>
          <p:cNvPr id="3" name="Slide Number Placeholder 2"/>
          <p:cNvSpPr>
            <a:spLocks noGrp="1"/>
          </p:cNvSpPr>
          <p:nvPr>
            <p:ph type="sldNum" sz="quarter" idx="10"/>
          </p:nvPr>
        </p:nvSpPr>
        <p:spPr/>
        <p:txBody>
          <a:bodyPr/>
          <a:lstStyle/>
          <a:p>
            <a:fld id="{276EFCC4-4C9E-4853-B412-37CC62CC6E5D}" type="slidenum">
              <a:rPr lang="en-US" smtClean="0"/>
              <a:pPr/>
              <a:t>3</a:t>
            </a:fld>
            <a:endParaRPr lang="en-US" dirty="0"/>
          </a:p>
        </p:txBody>
      </p:sp>
      <p:grpSp>
        <p:nvGrpSpPr>
          <p:cNvPr id="29" name="Group 28">
            <a:extLst>
              <a:ext uri="{FF2B5EF4-FFF2-40B4-BE49-F238E27FC236}">
                <a16:creationId xmlns:a16="http://schemas.microsoft.com/office/drawing/2014/main" id="{2319E75C-3B6E-4E10-B0AE-79ABF76D0B07}"/>
              </a:ext>
            </a:extLst>
          </p:cNvPr>
          <p:cNvGrpSpPr/>
          <p:nvPr/>
        </p:nvGrpSpPr>
        <p:grpSpPr>
          <a:xfrm>
            <a:off x="6842223" y="1457403"/>
            <a:ext cx="2511528" cy="4779550"/>
            <a:chOff x="6797567" y="1457403"/>
            <a:chExt cx="2511528" cy="4779550"/>
          </a:xfrm>
        </p:grpSpPr>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97567" y="4198424"/>
              <a:ext cx="2468880" cy="2038529"/>
            </a:xfrm>
            <a:prstGeom prst="rect">
              <a:avLst/>
            </a:prstGeom>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97567" y="1457403"/>
              <a:ext cx="2468880" cy="2033666"/>
            </a:xfrm>
            <a:prstGeom prst="rect">
              <a:avLst/>
            </a:prstGeom>
            <a:solidFill>
              <a:schemeClr val="bg1"/>
            </a:solidFill>
            <a:ln>
              <a:noFill/>
            </a:ln>
          </p:spPr>
        </p:pic>
        <p:sp>
          <p:nvSpPr>
            <p:cNvPr id="18" name="TextBox 17"/>
            <p:cNvSpPr txBox="1"/>
            <p:nvPr/>
          </p:nvSpPr>
          <p:spPr>
            <a:xfrm>
              <a:off x="6842208" y="3574919"/>
              <a:ext cx="2466887" cy="646331"/>
            </a:xfrm>
            <a:prstGeom prst="rect">
              <a:avLst/>
            </a:prstGeom>
            <a:noFill/>
            <a:ln>
              <a:noFill/>
            </a:ln>
          </p:spPr>
          <p:txBody>
            <a:bodyPr wrap="square" lIns="0" tIns="0" rIns="0" bIns="0" rtlCol="0">
              <a:spAutoFit/>
            </a:bodyPr>
            <a:lstStyle/>
            <a:p>
              <a:r>
                <a:rPr lang="en-US" sz="1400" dirty="0">
                  <a:latin typeface="Gotham Book" pitchFamily="50" charset="0"/>
                </a:rPr>
                <a:t>Own &amp; Operate </a:t>
              </a:r>
              <a:br>
                <a:rPr lang="en-US" sz="1400" dirty="0">
                  <a:latin typeface="Gotham Book" pitchFamily="50" charset="0"/>
                </a:rPr>
              </a:br>
              <a:r>
                <a:rPr lang="en-US" sz="2800" dirty="0">
                  <a:latin typeface="+mj-lt"/>
                </a:rPr>
                <a:t>917</a:t>
              </a:r>
              <a:r>
                <a:rPr lang="en-US" sz="1400" dirty="0">
                  <a:latin typeface="+mj-lt"/>
                </a:rPr>
                <a:t> MW</a:t>
              </a:r>
              <a:endParaRPr lang="en-US" dirty="0">
                <a:latin typeface="+mj-lt"/>
              </a:endParaRPr>
            </a:p>
          </p:txBody>
        </p:sp>
      </p:grpSp>
      <p:grpSp>
        <p:nvGrpSpPr>
          <p:cNvPr id="21" name="Group 20">
            <a:extLst>
              <a:ext uri="{FF2B5EF4-FFF2-40B4-BE49-F238E27FC236}">
                <a16:creationId xmlns:a16="http://schemas.microsoft.com/office/drawing/2014/main" id="{C45F52CD-ED27-4A0F-B082-2D29D6FE880F}"/>
              </a:ext>
            </a:extLst>
          </p:cNvPr>
          <p:cNvGrpSpPr/>
          <p:nvPr/>
        </p:nvGrpSpPr>
        <p:grpSpPr>
          <a:xfrm>
            <a:off x="1369887" y="1429914"/>
            <a:ext cx="2503699" cy="4785759"/>
            <a:chOff x="1340775" y="1451194"/>
            <a:chExt cx="2503699" cy="4785759"/>
          </a:xfrm>
        </p:grpSpPr>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40775" y="1451194"/>
              <a:ext cx="2468880" cy="4354872"/>
            </a:xfrm>
            <a:prstGeom prst="rect">
              <a:avLst/>
            </a:prstGeom>
            <a:ln>
              <a:noFill/>
            </a:ln>
          </p:spPr>
        </p:pic>
        <p:sp>
          <p:nvSpPr>
            <p:cNvPr id="20" name="TextBox 19"/>
            <p:cNvSpPr txBox="1"/>
            <p:nvPr/>
          </p:nvSpPr>
          <p:spPr>
            <a:xfrm>
              <a:off x="1340775" y="5806066"/>
              <a:ext cx="2503699" cy="430887"/>
            </a:xfrm>
            <a:prstGeom prst="rect">
              <a:avLst/>
            </a:prstGeom>
            <a:noFill/>
            <a:ln>
              <a:noFill/>
            </a:ln>
          </p:spPr>
          <p:txBody>
            <a:bodyPr wrap="square" lIns="0" tIns="0" rIns="0" bIns="0" rtlCol="0">
              <a:spAutoFit/>
            </a:bodyPr>
            <a:lstStyle/>
            <a:p>
              <a:r>
                <a:rPr lang="en-US" sz="2800" dirty="0">
                  <a:latin typeface="+mj-lt"/>
                </a:rPr>
                <a:t>54</a:t>
              </a:r>
              <a:r>
                <a:rPr lang="en-US" sz="1400" dirty="0">
                  <a:latin typeface="+mj-lt"/>
                </a:rPr>
                <a:t> Years </a:t>
              </a:r>
              <a:r>
                <a:rPr lang="en-US" sz="1400" dirty="0">
                  <a:latin typeface="Gotham Book" pitchFamily="50" charset="0"/>
                </a:rPr>
                <a:t>of Experience</a:t>
              </a:r>
            </a:p>
          </p:txBody>
        </p:sp>
      </p:grpSp>
      <p:grpSp>
        <p:nvGrpSpPr>
          <p:cNvPr id="28" name="Group 27">
            <a:extLst>
              <a:ext uri="{FF2B5EF4-FFF2-40B4-BE49-F238E27FC236}">
                <a16:creationId xmlns:a16="http://schemas.microsoft.com/office/drawing/2014/main" id="{B2B54AB6-2EBB-4016-B116-0F650ADAAA90}"/>
              </a:ext>
            </a:extLst>
          </p:cNvPr>
          <p:cNvGrpSpPr/>
          <p:nvPr/>
        </p:nvGrpSpPr>
        <p:grpSpPr>
          <a:xfrm>
            <a:off x="4095034" y="1460775"/>
            <a:ext cx="2477226" cy="4776178"/>
            <a:chOff x="4064998" y="1460775"/>
            <a:chExt cx="2477226" cy="4776178"/>
          </a:xfrm>
        </p:grpSpPr>
        <p:sp>
          <p:nvSpPr>
            <p:cNvPr id="16" name="TextBox 15"/>
            <p:cNvSpPr txBox="1"/>
            <p:nvPr/>
          </p:nvSpPr>
          <p:spPr>
            <a:xfrm>
              <a:off x="4064998" y="1460775"/>
              <a:ext cx="2468068" cy="430887"/>
            </a:xfrm>
            <a:prstGeom prst="rect">
              <a:avLst/>
            </a:prstGeom>
            <a:noFill/>
            <a:ln>
              <a:noFill/>
            </a:ln>
          </p:spPr>
          <p:txBody>
            <a:bodyPr wrap="square" lIns="0" tIns="0" rIns="0" bIns="0" rtlCol="0">
              <a:spAutoFit/>
            </a:bodyPr>
            <a:lstStyle/>
            <a:p>
              <a:r>
                <a:rPr lang="en-US" sz="2800" dirty="0">
                  <a:latin typeface="+mj-lt"/>
                </a:rPr>
                <a:t>US$3.9B </a:t>
              </a:r>
              <a:r>
                <a:rPr lang="en-US" sz="1400" dirty="0">
                  <a:latin typeface="Gotham Book" pitchFamily="50" charset="0"/>
                </a:rPr>
                <a:t>Market Cap*</a:t>
              </a:r>
              <a:endParaRPr lang="en-US" sz="900" dirty="0">
                <a:latin typeface="Gotham Book" pitchFamily="50" charset="0"/>
              </a:endParaRPr>
            </a:p>
          </p:txBody>
        </p:sp>
        <p:pic>
          <p:nvPicPr>
            <p:cNvPr id="25" name="Picture 2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073344" y="1932427"/>
              <a:ext cx="2468880" cy="4304526"/>
            </a:xfrm>
            <a:prstGeom prst="rect">
              <a:avLst/>
            </a:prstGeom>
          </p:spPr>
        </p:pic>
      </p:grpSp>
      <p:grpSp>
        <p:nvGrpSpPr>
          <p:cNvPr id="32" name="Group 31">
            <a:extLst>
              <a:ext uri="{FF2B5EF4-FFF2-40B4-BE49-F238E27FC236}">
                <a16:creationId xmlns:a16="http://schemas.microsoft.com/office/drawing/2014/main" id="{D0CCD07B-B16F-4274-9762-E57A1C15A54B}"/>
              </a:ext>
            </a:extLst>
          </p:cNvPr>
          <p:cNvGrpSpPr/>
          <p:nvPr/>
        </p:nvGrpSpPr>
        <p:grpSpPr>
          <a:xfrm>
            <a:off x="9571170" y="1439571"/>
            <a:ext cx="2468880" cy="4799414"/>
            <a:chOff x="9571170" y="1439571"/>
            <a:chExt cx="2468880" cy="4799414"/>
          </a:xfrm>
        </p:grpSpPr>
        <p:pic>
          <p:nvPicPr>
            <p:cNvPr id="13" name="Picture 12"/>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571170" y="1932427"/>
              <a:ext cx="2468880" cy="4306558"/>
            </a:xfrm>
            <a:prstGeom prst="rect">
              <a:avLst/>
            </a:prstGeom>
          </p:spPr>
        </p:pic>
        <p:sp>
          <p:nvSpPr>
            <p:cNvPr id="24" name="TextBox 23"/>
            <p:cNvSpPr txBox="1"/>
            <p:nvPr/>
          </p:nvSpPr>
          <p:spPr>
            <a:xfrm>
              <a:off x="9591288" y="1439571"/>
              <a:ext cx="2432459" cy="430887"/>
            </a:xfrm>
            <a:prstGeom prst="rect">
              <a:avLst/>
            </a:prstGeom>
            <a:noFill/>
            <a:ln>
              <a:noFill/>
            </a:ln>
          </p:spPr>
          <p:txBody>
            <a:bodyPr wrap="square" lIns="0" tIns="0" rIns="0" bIns="0" rtlCol="0">
              <a:spAutoFit/>
            </a:bodyPr>
            <a:lstStyle/>
            <a:p>
              <a:r>
                <a:rPr lang="en-US" sz="2800" dirty="0">
                  <a:latin typeface="+mj-lt"/>
                </a:rPr>
                <a:t>~1,400 </a:t>
              </a:r>
              <a:r>
                <a:rPr lang="en-US" sz="1400" dirty="0">
                  <a:latin typeface="Gotham Book" pitchFamily="50" charset="0"/>
                </a:rPr>
                <a:t>Employees</a:t>
              </a:r>
            </a:p>
          </p:txBody>
        </p:sp>
      </p:grpSp>
      <p:sp>
        <p:nvSpPr>
          <p:cNvPr id="27" name="Rectangle 26">
            <a:extLst>
              <a:ext uri="{FF2B5EF4-FFF2-40B4-BE49-F238E27FC236}">
                <a16:creationId xmlns:a16="http://schemas.microsoft.com/office/drawing/2014/main" id="{282F4FF6-DECB-422B-9004-0AFF8918B2A5}"/>
              </a:ext>
            </a:extLst>
          </p:cNvPr>
          <p:cNvSpPr/>
          <p:nvPr/>
        </p:nvSpPr>
        <p:spPr>
          <a:xfrm>
            <a:off x="1305956" y="6492878"/>
            <a:ext cx="1055097" cy="215444"/>
          </a:xfrm>
          <a:prstGeom prst="rect">
            <a:avLst/>
          </a:prstGeom>
        </p:spPr>
        <p:txBody>
          <a:bodyPr wrap="none">
            <a:spAutoFit/>
          </a:bodyPr>
          <a:lstStyle/>
          <a:p>
            <a:r>
              <a:rPr lang="en-US" sz="800" dirty="0">
                <a:latin typeface="Gotham Book" pitchFamily="50" charset="0"/>
              </a:rPr>
              <a:t>*</a:t>
            </a:r>
            <a:r>
              <a:rPr lang="en-US" altLang="en-US" sz="800" dirty="0">
                <a:latin typeface="Gotham Book" pitchFamily="50" charset="0"/>
              </a:rPr>
              <a:t>November 18, 2019</a:t>
            </a:r>
          </a:p>
        </p:txBody>
      </p:sp>
    </p:spTree>
    <p:extLst>
      <p:ext uri="{BB962C8B-B14F-4D97-AF65-F5344CB8AC3E}">
        <p14:creationId xmlns:p14="http://schemas.microsoft.com/office/powerpoint/2010/main" val="17707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 50 YEARS OF ORMAT: successful track record, worldwide</a:t>
            </a:r>
          </a:p>
        </p:txBody>
      </p:sp>
      <p:sp>
        <p:nvSpPr>
          <p:cNvPr id="3" name="Slide Number Placeholder 2"/>
          <p:cNvSpPr>
            <a:spLocks noGrp="1"/>
          </p:cNvSpPr>
          <p:nvPr>
            <p:ph type="sldNum" sz="quarter" idx="10"/>
          </p:nvPr>
        </p:nvSpPr>
        <p:spPr/>
        <p:txBody>
          <a:bodyPr/>
          <a:lstStyle/>
          <a:p>
            <a:fld id="{A9E06340-8A43-4750-972F-E6DAEF0E7E41}" type="slidenum">
              <a:rPr lang="en-US" smtClean="0"/>
              <a:pPr/>
              <a:t>4</a:t>
            </a:fld>
            <a:endParaRPr lang="en-US" dirty="0"/>
          </a:p>
        </p:txBody>
      </p:sp>
      <p:pic>
        <p:nvPicPr>
          <p:cNvPr id="14" name="Content Placeholder 13" descr="A large green field with trees in the background&#10;&#10;Description generated with very high confidence">
            <a:extLst>
              <a:ext uri="{FF2B5EF4-FFF2-40B4-BE49-F238E27FC236}">
                <a16:creationId xmlns:a16="http://schemas.microsoft.com/office/drawing/2014/main" id="{0B2E2996-5E74-47F8-AF55-D5C2C7CD3549}"/>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1341121" y="1101870"/>
            <a:ext cx="5208172" cy="2601402"/>
          </a:xfrm>
        </p:spPr>
      </p:pic>
      <p:sp>
        <p:nvSpPr>
          <p:cNvPr id="7" name="Text Box 8"/>
          <p:cNvSpPr txBox="1">
            <a:spLocks noChangeArrowheads="1"/>
          </p:cNvSpPr>
          <p:nvPr/>
        </p:nvSpPr>
        <p:spPr bwMode="auto">
          <a:xfrm>
            <a:off x="1341118" y="1274345"/>
            <a:ext cx="3348000" cy="540000"/>
          </a:xfrm>
          <a:prstGeom prst="rect">
            <a:avLst/>
          </a:prstGeom>
          <a:solidFill>
            <a:schemeClr val="tx1"/>
          </a:solidFill>
        </p:spPr>
        <p:txBody>
          <a:bodyPr wrap="square" lIns="45720" rIns="45720" rtlCol="0">
            <a:spAutoFit/>
          </a:bodyPr>
          <a:lstStyle>
            <a:defPPr>
              <a:defRPr lang="en-US"/>
            </a:defPPr>
            <a:lvl1pPr>
              <a:defRPr sz="700">
                <a:solidFill>
                  <a:schemeClr val="bg1"/>
                </a:solidFill>
              </a:defRPr>
            </a:lvl1pPr>
          </a:lstStyle>
          <a:p>
            <a:r>
              <a:rPr lang="en-US" altLang="he-IL" sz="1400" dirty="0"/>
              <a:t>Geothermal Power Plants</a:t>
            </a:r>
          </a:p>
          <a:p>
            <a:r>
              <a:rPr lang="en-US" altLang="he-IL" sz="1400" dirty="0">
                <a:latin typeface="Gotham Book" pitchFamily="50" charset="0"/>
              </a:rPr>
              <a:t>2,700 MW, 140 power plants</a:t>
            </a:r>
          </a:p>
        </p:txBody>
      </p:sp>
      <p:pic>
        <p:nvPicPr>
          <p:cNvPr id="5" name="Picture 4" descr="A large stadium&#10;&#10;Description generated with high confidence">
            <a:extLst>
              <a:ext uri="{FF2B5EF4-FFF2-40B4-BE49-F238E27FC236}">
                <a16:creationId xmlns:a16="http://schemas.microsoft.com/office/drawing/2014/main" id="{61C5285C-9B1F-4476-AEF8-37426FFB8E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754721" y="3818944"/>
            <a:ext cx="5268686" cy="2437518"/>
          </a:xfrm>
          <a:prstGeom prst="rect">
            <a:avLst/>
          </a:prstGeom>
        </p:spPr>
      </p:pic>
      <p:sp>
        <p:nvSpPr>
          <p:cNvPr id="8" name="Text Box 7"/>
          <p:cNvSpPr txBox="1">
            <a:spLocks noChangeArrowheads="1"/>
          </p:cNvSpPr>
          <p:nvPr/>
        </p:nvSpPr>
        <p:spPr bwMode="auto">
          <a:xfrm>
            <a:off x="6754719" y="3963235"/>
            <a:ext cx="3348000" cy="540000"/>
          </a:xfrm>
          <a:prstGeom prst="rect">
            <a:avLst/>
          </a:prstGeom>
          <a:solidFill>
            <a:schemeClr val="tx1"/>
          </a:solidFill>
        </p:spPr>
        <p:txBody>
          <a:bodyPr wrap="square" lIns="45720" rIns="45720" rtlCol="0">
            <a:noAutofit/>
          </a:bodyPr>
          <a:lstStyle>
            <a:defPPr>
              <a:defRPr lang="en-US"/>
            </a:defPPr>
            <a:lvl1pPr>
              <a:defRPr sz="1400">
                <a:solidFill>
                  <a:schemeClr val="bg1"/>
                </a:solidFill>
              </a:defRPr>
            </a:lvl1pPr>
          </a:lstStyle>
          <a:p>
            <a:r>
              <a:rPr lang="en-US" altLang="he-IL" dirty="0"/>
              <a:t>Solar PV</a:t>
            </a:r>
          </a:p>
        </p:txBody>
      </p:sp>
      <p:pic>
        <p:nvPicPr>
          <p:cNvPr id="11" name="Picture 10">
            <a:extLst>
              <a:ext uri="{FF2B5EF4-FFF2-40B4-BE49-F238E27FC236}">
                <a16:creationId xmlns:a16="http://schemas.microsoft.com/office/drawing/2014/main" id="{BC0D0915-C6A3-4BCC-9370-41F221DB3C9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41120" y="3818944"/>
            <a:ext cx="5208172" cy="2437518"/>
          </a:xfrm>
          <a:prstGeom prst="rect">
            <a:avLst/>
          </a:prstGeom>
        </p:spPr>
      </p:pic>
      <p:pic>
        <p:nvPicPr>
          <p:cNvPr id="20" name="Picture 19">
            <a:extLst>
              <a:ext uri="{FF2B5EF4-FFF2-40B4-BE49-F238E27FC236}">
                <a16:creationId xmlns:a16="http://schemas.microsoft.com/office/drawing/2014/main" id="{C398CB51-8DDF-4776-86F2-D2BCC01C985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341118" y="3818945"/>
            <a:ext cx="5208172" cy="2437518"/>
          </a:xfrm>
          <a:prstGeom prst="rect">
            <a:avLst/>
          </a:prstGeom>
        </p:spPr>
      </p:pic>
      <p:sp>
        <p:nvSpPr>
          <p:cNvPr id="12" name="Text Box 7">
            <a:extLst>
              <a:ext uri="{FF2B5EF4-FFF2-40B4-BE49-F238E27FC236}">
                <a16:creationId xmlns:a16="http://schemas.microsoft.com/office/drawing/2014/main" id="{347AA48A-8B26-42B9-960C-8B6DE6F14F36}"/>
              </a:ext>
            </a:extLst>
          </p:cNvPr>
          <p:cNvSpPr txBox="1">
            <a:spLocks noChangeArrowheads="1"/>
          </p:cNvSpPr>
          <p:nvPr/>
        </p:nvSpPr>
        <p:spPr bwMode="auto">
          <a:xfrm>
            <a:off x="1341118" y="3966907"/>
            <a:ext cx="3348000" cy="523220"/>
          </a:xfrm>
          <a:prstGeom prst="rect">
            <a:avLst/>
          </a:prstGeom>
          <a:solidFill>
            <a:schemeClr val="tx1"/>
          </a:solidFill>
        </p:spPr>
        <p:txBody>
          <a:bodyPr wrap="square" lIns="45720" rIns="45720" rtlCol="0">
            <a:spAutoFit/>
          </a:bodyPr>
          <a:lstStyle>
            <a:defPPr>
              <a:defRPr lang="en-US"/>
            </a:defPPr>
            <a:lvl1pPr>
              <a:defRPr sz="1400">
                <a:solidFill>
                  <a:schemeClr val="bg1"/>
                </a:solidFill>
              </a:defRPr>
            </a:lvl1pPr>
          </a:lstStyle>
          <a:p>
            <a:r>
              <a:rPr lang="en-US" altLang="he-IL" dirty="0"/>
              <a:t>Energy Storage </a:t>
            </a:r>
          </a:p>
          <a:p>
            <a:r>
              <a:rPr lang="en-US" altLang="he-IL" dirty="0">
                <a:latin typeface="Gotham Book" pitchFamily="50" charset="0"/>
              </a:rPr>
              <a:t>84 MW*, 6 projects</a:t>
            </a:r>
          </a:p>
        </p:txBody>
      </p:sp>
      <p:pic>
        <p:nvPicPr>
          <p:cNvPr id="13" name="Picture 12">
            <a:extLst>
              <a:ext uri="{FF2B5EF4-FFF2-40B4-BE49-F238E27FC236}">
                <a16:creationId xmlns:a16="http://schemas.microsoft.com/office/drawing/2014/main" id="{196F2256-04E3-4E21-835B-EDBE4D96B5DB}"/>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6754721" y="1101869"/>
            <a:ext cx="5268686" cy="2601401"/>
          </a:xfrm>
          <a:prstGeom prst="rect">
            <a:avLst/>
          </a:prstGeom>
        </p:spPr>
      </p:pic>
      <p:sp>
        <p:nvSpPr>
          <p:cNvPr id="15" name="Text Box 10">
            <a:extLst>
              <a:ext uri="{FF2B5EF4-FFF2-40B4-BE49-F238E27FC236}">
                <a16:creationId xmlns:a16="http://schemas.microsoft.com/office/drawing/2014/main" id="{127B85AE-2ED9-4FA8-8EA0-A6FA4E366524}"/>
              </a:ext>
            </a:extLst>
          </p:cNvPr>
          <p:cNvSpPr txBox="1">
            <a:spLocks noChangeArrowheads="1"/>
          </p:cNvSpPr>
          <p:nvPr/>
        </p:nvSpPr>
        <p:spPr bwMode="auto">
          <a:xfrm>
            <a:off x="6754721" y="1274346"/>
            <a:ext cx="3348000" cy="540000"/>
          </a:xfrm>
          <a:prstGeom prst="rect">
            <a:avLst/>
          </a:prstGeom>
          <a:solidFill>
            <a:schemeClr val="tx1"/>
          </a:solidFill>
        </p:spPr>
        <p:txBody>
          <a:bodyPr wrap="square" lIns="45720" rIns="45720" rtlCol="0">
            <a:spAutoFit/>
          </a:bodyPr>
          <a:lstStyle>
            <a:defPPr>
              <a:defRPr lang="en-US"/>
            </a:defPPr>
            <a:lvl1pPr>
              <a:defRPr sz="1400">
                <a:solidFill>
                  <a:schemeClr val="bg1"/>
                </a:solidFill>
              </a:defRPr>
            </a:lvl1pPr>
          </a:lstStyle>
          <a:p>
            <a:r>
              <a:rPr lang="en-US" altLang="he-IL" dirty="0"/>
              <a:t>Recovered Energy Generation</a:t>
            </a:r>
          </a:p>
          <a:p>
            <a:r>
              <a:rPr lang="en-US" altLang="he-IL" dirty="0">
                <a:latin typeface="Gotham Book" pitchFamily="50" charset="0"/>
              </a:rPr>
              <a:t>180 MW, 40 power plants</a:t>
            </a:r>
          </a:p>
        </p:txBody>
      </p:sp>
      <p:sp>
        <p:nvSpPr>
          <p:cNvPr id="21" name="TextBox 20">
            <a:extLst>
              <a:ext uri="{FF2B5EF4-FFF2-40B4-BE49-F238E27FC236}">
                <a16:creationId xmlns:a16="http://schemas.microsoft.com/office/drawing/2014/main" id="{DC7DEE2C-E196-4715-A696-8064B09C0153}"/>
              </a:ext>
            </a:extLst>
          </p:cNvPr>
          <p:cNvSpPr txBox="1"/>
          <p:nvPr/>
        </p:nvSpPr>
        <p:spPr>
          <a:xfrm>
            <a:off x="1341115" y="5883669"/>
            <a:ext cx="3708000" cy="230832"/>
          </a:xfrm>
          <a:prstGeom prst="rect">
            <a:avLst/>
          </a:prstGeom>
          <a:solidFill>
            <a:schemeClr val="bg1"/>
          </a:solidFill>
          <a:ln>
            <a:solidFill>
              <a:schemeClr val="bg1"/>
            </a:solidFill>
          </a:ln>
        </p:spPr>
        <p:txBody>
          <a:bodyPr wrap="square" lIns="164592" rtlCol="0">
            <a:spAutoFit/>
          </a:bodyPr>
          <a:lstStyle/>
          <a:p>
            <a:r>
              <a:rPr lang="en-US" sz="900" dirty="0"/>
              <a:t>Plumsted Battery Energy Storage Facility, New Jersey, USA</a:t>
            </a:r>
          </a:p>
        </p:txBody>
      </p:sp>
      <p:sp>
        <p:nvSpPr>
          <p:cNvPr id="22" name="TextBox 21">
            <a:extLst>
              <a:ext uri="{FF2B5EF4-FFF2-40B4-BE49-F238E27FC236}">
                <a16:creationId xmlns:a16="http://schemas.microsoft.com/office/drawing/2014/main" id="{6550828B-E289-4AEE-8224-5493353E1802}"/>
              </a:ext>
            </a:extLst>
          </p:cNvPr>
          <p:cNvSpPr txBox="1"/>
          <p:nvPr/>
        </p:nvSpPr>
        <p:spPr>
          <a:xfrm>
            <a:off x="1341116" y="3357025"/>
            <a:ext cx="3708000" cy="230832"/>
          </a:xfrm>
          <a:prstGeom prst="rect">
            <a:avLst/>
          </a:prstGeom>
          <a:solidFill>
            <a:schemeClr val="bg1"/>
          </a:solidFill>
          <a:ln>
            <a:solidFill>
              <a:schemeClr val="bg1"/>
            </a:solidFill>
          </a:ln>
        </p:spPr>
        <p:txBody>
          <a:bodyPr wrap="square" lIns="164592" rtlCol="0">
            <a:spAutoFit/>
          </a:bodyPr>
          <a:lstStyle/>
          <a:p>
            <a:r>
              <a:rPr lang="en-US" sz="900" dirty="0" err="1"/>
              <a:t>Amatitlan</a:t>
            </a:r>
            <a:r>
              <a:rPr lang="en-US" sz="900" dirty="0"/>
              <a:t> geothermal power plant, Guatemala </a:t>
            </a:r>
          </a:p>
        </p:txBody>
      </p:sp>
      <p:sp>
        <p:nvSpPr>
          <p:cNvPr id="23" name="TextBox 22">
            <a:extLst>
              <a:ext uri="{FF2B5EF4-FFF2-40B4-BE49-F238E27FC236}">
                <a16:creationId xmlns:a16="http://schemas.microsoft.com/office/drawing/2014/main" id="{BBADEB85-C545-4B99-98A2-5B3F149CF67E}"/>
              </a:ext>
            </a:extLst>
          </p:cNvPr>
          <p:cNvSpPr txBox="1"/>
          <p:nvPr/>
        </p:nvSpPr>
        <p:spPr>
          <a:xfrm>
            <a:off x="6754719" y="3342714"/>
            <a:ext cx="3708000" cy="230832"/>
          </a:xfrm>
          <a:prstGeom prst="rect">
            <a:avLst/>
          </a:prstGeom>
          <a:solidFill>
            <a:schemeClr val="bg1"/>
          </a:solidFill>
          <a:ln>
            <a:solidFill>
              <a:schemeClr val="bg1"/>
            </a:solidFill>
          </a:ln>
        </p:spPr>
        <p:txBody>
          <a:bodyPr wrap="square" lIns="164592" rtlCol="0">
            <a:spAutoFit/>
          </a:bodyPr>
          <a:lstStyle/>
          <a:p>
            <a:r>
              <a:rPr lang="en-US" sz="900" dirty="0"/>
              <a:t>OREG IV (</a:t>
            </a:r>
            <a:r>
              <a:rPr lang="en-US" sz="900" dirty="0" err="1"/>
              <a:t>Peetz</a:t>
            </a:r>
            <a:r>
              <a:rPr lang="en-US" sz="900" dirty="0"/>
              <a:t>) REG power plant, Colorado, USA</a:t>
            </a:r>
          </a:p>
        </p:txBody>
      </p:sp>
      <p:sp>
        <p:nvSpPr>
          <p:cNvPr id="24" name="TextBox 23">
            <a:extLst>
              <a:ext uri="{FF2B5EF4-FFF2-40B4-BE49-F238E27FC236}">
                <a16:creationId xmlns:a16="http://schemas.microsoft.com/office/drawing/2014/main" id="{3FFAD540-9C69-40CF-8E5B-9DC36B245FCC}"/>
              </a:ext>
            </a:extLst>
          </p:cNvPr>
          <p:cNvSpPr txBox="1"/>
          <p:nvPr/>
        </p:nvSpPr>
        <p:spPr>
          <a:xfrm>
            <a:off x="6754719" y="5883669"/>
            <a:ext cx="3708000" cy="230832"/>
          </a:xfrm>
          <a:prstGeom prst="rect">
            <a:avLst/>
          </a:prstGeom>
          <a:solidFill>
            <a:schemeClr val="bg1"/>
          </a:solidFill>
          <a:ln>
            <a:solidFill>
              <a:schemeClr val="bg1"/>
            </a:solidFill>
          </a:ln>
        </p:spPr>
        <p:txBody>
          <a:bodyPr wrap="square" lIns="164592" rtlCol="0">
            <a:spAutoFit/>
          </a:bodyPr>
          <a:lstStyle/>
          <a:p>
            <a:r>
              <a:rPr lang="en-US" sz="900" dirty="0"/>
              <a:t>Heber Solar Power Plant, California, USA</a:t>
            </a:r>
          </a:p>
        </p:txBody>
      </p:sp>
      <p:sp>
        <p:nvSpPr>
          <p:cNvPr id="4" name="TextBox 3">
            <a:extLst>
              <a:ext uri="{FF2B5EF4-FFF2-40B4-BE49-F238E27FC236}">
                <a16:creationId xmlns:a16="http://schemas.microsoft.com/office/drawing/2014/main" id="{B1F465EF-3317-4E04-A001-2BCC33E7B46B}"/>
              </a:ext>
            </a:extLst>
          </p:cNvPr>
          <p:cNvSpPr txBox="1"/>
          <p:nvPr/>
        </p:nvSpPr>
        <p:spPr>
          <a:xfrm>
            <a:off x="1341115" y="6318748"/>
            <a:ext cx="7835799" cy="230832"/>
          </a:xfrm>
          <a:prstGeom prst="rect">
            <a:avLst/>
          </a:prstGeom>
          <a:noFill/>
        </p:spPr>
        <p:txBody>
          <a:bodyPr wrap="none" lIns="0" rtlCol="1">
            <a:spAutoFit/>
          </a:bodyPr>
          <a:lstStyle/>
          <a:p>
            <a:r>
              <a:rPr lang="en-US" sz="900" dirty="0">
                <a:latin typeface="Gotham Book" pitchFamily="50" charset="0"/>
              </a:rPr>
              <a:t>* Including 41 MW that we own and operate, 22 MW under construction/development and 21 MW of 3rd party assets that we operate</a:t>
            </a:r>
          </a:p>
        </p:txBody>
      </p:sp>
      <p:pic>
        <p:nvPicPr>
          <p:cNvPr id="9" name="Picture 8">
            <a:extLst>
              <a:ext uri="{FF2B5EF4-FFF2-40B4-BE49-F238E27FC236}">
                <a16:creationId xmlns:a16="http://schemas.microsoft.com/office/drawing/2014/main" id="{9C3CCE84-319D-4C43-9B77-0C299D4857D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6349" y="3908538"/>
            <a:ext cx="941597" cy="671162"/>
          </a:xfrm>
          <a:prstGeom prst="rect">
            <a:avLst/>
          </a:prstGeom>
        </p:spPr>
      </p:pic>
      <p:pic>
        <p:nvPicPr>
          <p:cNvPr id="25" name="Picture 24">
            <a:extLst>
              <a:ext uri="{FF2B5EF4-FFF2-40B4-BE49-F238E27FC236}">
                <a16:creationId xmlns:a16="http://schemas.microsoft.com/office/drawing/2014/main" id="{E98A9323-40D8-4C1C-9C4C-6C7A7AB1016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322817" y="1224033"/>
            <a:ext cx="965129" cy="687935"/>
          </a:xfrm>
          <a:prstGeom prst="rect">
            <a:avLst/>
          </a:prstGeom>
        </p:spPr>
      </p:pic>
      <p:pic>
        <p:nvPicPr>
          <p:cNvPr id="27" name="Picture 26" descr="A close up of a logo&#10;&#10;Description automatically generated">
            <a:extLst>
              <a:ext uri="{FF2B5EF4-FFF2-40B4-BE49-F238E27FC236}">
                <a16:creationId xmlns:a16="http://schemas.microsoft.com/office/drawing/2014/main" id="{F47F3195-5867-45AA-B417-B6169C11205B}"/>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945204" y="1176158"/>
            <a:ext cx="1048330" cy="747240"/>
          </a:xfrm>
          <a:prstGeom prst="rect">
            <a:avLst/>
          </a:prstGeom>
        </p:spPr>
      </p:pic>
      <p:pic>
        <p:nvPicPr>
          <p:cNvPr id="29" name="Picture 28" descr="A picture containing object, clock&#10;&#10;Description automatically generated">
            <a:extLst>
              <a:ext uri="{FF2B5EF4-FFF2-40B4-BE49-F238E27FC236}">
                <a16:creationId xmlns:a16="http://schemas.microsoft.com/office/drawing/2014/main" id="{C2BBF9CD-EFEC-4660-9A4F-E6A1188C371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897583" y="3869076"/>
            <a:ext cx="996962" cy="710624"/>
          </a:xfrm>
          <a:prstGeom prst="rect">
            <a:avLst/>
          </a:prstGeom>
        </p:spPr>
      </p:pic>
    </p:spTree>
    <p:extLst>
      <p:ext uri="{BB962C8B-B14F-4D97-AF65-F5344CB8AC3E}">
        <p14:creationId xmlns:p14="http://schemas.microsoft.com/office/powerpoint/2010/main" val="2921262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GEOTHERMAL MARKET</a:t>
            </a:r>
          </a:p>
        </p:txBody>
      </p:sp>
      <p:sp>
        <p:nvSpPr>
          <p:cNvPr id="3" name="Slide Number Placeholder 2"/>
          <p:cNvSpPr>
            <a:spLocks noGrp="1"/>
          </p:cNvSpPr>
          <p:nvPr>
            <p:ph type="sldNum" sz="quarter" idx="10"/>
          </p:nvPr>
        </p:nvSpPr>
        <p:spPr/>
        <p:txBody>
          <a:bodyPr/>
          <a:lstStyle/>
          <a:p>
            <a:fld id="{A9E06340-8A43-4750-972F-E6DAEF0E7E41}" type="slidenum">
              <a:rPr lang="en-US" smtClean="0"/>
              <a:pPr/>
              <a:t>5</a:t>
            </a:fld>
            <a:endParaRPr lang="en-US" dirty="0"/>
          </a:p>
        </p:txBody>
      </p:sp>
      <p:sp>
        <p:nvSpPr>
          <p:cNvPr id="7" name="Rectangle 6"/>
          <p:cNvSpPr/>
          <p:nvPr/>
        </p:nvSpPr>
        <p:spPr>
          <a:xfrm>
            <a:off x="1341120" y="954306"/>
            <a:ext cx="3458002" cy="2546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rgbClr val="002855"/>
                </a:solidFill>
              </a:rPr>
              <a:t>Geothermal History – Ormat History</a:t>
            </a:r>
          </a:p>
        </p:txBody>
      </p:sp>
      <p:sp>
        <p:nvSpPr>
          <p:cNvPr id="8" name="TextBox 7">
            <a:extLst>
              <a:ext uri="{FF2B5EF4-FFF2-40B4-BE49-F238E27FC236}">
                <a16:creationId xmlns:a16="http://schemas.microsoft.com/office/drawing/2014/main" id="{5B1FC700-DEC2-43CE-A141-5DE21CC5E27F}"/>
              </a:ext>
            </a:extLst>
          </p:cNvPr>
          <p:cNvSpPr txBox="1"/>
          <p:nvPr/>
        </p:nvSpPr>
        <p:spPr>
          <a:xfrm>
            <a:off x="1311701" y="5837322"/>
            <a:ext cx="6726987" cy="246221"/>
          </a:xfrm>
          <a:prstGeom prst="rect">
            <a:avLst/>
          </a:prstGeom>
          <a:noFill/>
        </p:spPr>
        <p:txBody>
          <a:bodyPr wrap="square" rtlCol="0">
            <a:spAutoFit/>
          </a:bodyPr>
          <a:lstStyle/>
          <a:p>
            <a:r>
              <a:rPr lang="en-US" sz="1000" dirty="0">
                <a:latin typeface="Gotham Book" pitchFamily="50" charset="0"/>
              </a:rPr>
              <a:t>Source: Ormat analysis, IGA “World Geothermal Installed YE2018”</a:t>
            </a:r>
          </a:p>
        </p:txBody>
      </p:sp>
      <p:graphicFrame>
        <p:nvGraphicFramePr>
          <p:cNvPr id="13" name="Chart 12">
            <a:extLst>
              <a:ext uri="{FF2B5EF4-FFF2-40B4-BE49-F238E27FC236}">
                <a16:creationId xmlns:a16="http://schemas.microsoft.com/office/drawing/2014/main" id="{00000000-0008-0000-0900-000002000000}"/>
              </a:ext>
            </a:extLst>
          </p:cNvPr>
          <p:cNvGraphicFramePr>
            <a:graphicFrameLocks/>
          </p:cNvGraphicFramePr>
          <p:nvPr/>
        </p:nvGraphicFramePr>
        <p:xfrm>
          <a:off x="6096001" y="1894541"/>
          <a:ext cx="5099168" cy="34759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0000000-0008-0000-0900-000005000000}"/>
              </a:ext>
            </a:extLst>
          </p:cNvPr>
          <p:cNvGraphicFramePr>
            <a:graphicFrameLocks/>
          </p:cNvGraphicFramePr>
          <p:nvPr/>
        </p:nvGraphicFramePr>
        <p:xfrm>
          <a:off x="1341120" y="1653423"/>
          <a:ext cx="4985956" cy="37170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6310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89861C-4A25-4D32-A746-6FADCD29C224}"/>
              </a:ext>
            </a:extLst>
          </p:cNvPr>
          <p:cNvSpPr>
            <a:spLocks noGrp="1"/>
          </p:cNvSpPr>
          <p:nvPr>
            <p:ph type="title"/>
          </p:nvPr>
        </p:nvSpPr>
        <p:spPr>
          <a:xfrm>
            <a:off x="1341120" y="271527"/>
            <a:ext cx="10564093" cy="626508"/>
          </a:xfrm>
        </p:spPr>
        <p:txBody>
          <a:bodyPr/>
          <a:lstStyle/>
          <a:p>
            <a:r>
              <a:rPr lang="en-US" dirty="0"/>
              <a:t>Worldwide Geothermal installed capacity 2009-2019</a:t>
            </a:r>
            <a:br>
              <a:rPr lang="en-US" dirty="0"/>
            </a:br>
            <a:endParaRPr lang="he-IL" dirty="0"/>
          </a:p>
        </p:txBody>
      </p:sp>
      <p:sp>
        <p:nvSpPr>
          <p:cNvPr id="2" name="Slide Number Placeholder 1">
            <a:extLst>
              <a:ext uri="{FF2B5EF4-FFF2-40B4-BE49-F238E27FC236}">
                <a16:creationId xmlns:a16="http://schemas.microsoft.com/office/drawing/2014/main" id="{2EC22645-DF85-4D2F-A347-848CCDDA4370}"/>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9E06340-8A43-4750-972F-E6DAEF0E7E41}" type="slidenum">
              <a:rPr kumimoji="0" lang="en-US" sz="700" b="0" i="0" u="none" strike="noStrike" kern="1200" cap="none" spc="0" normalizeH="0" baseline="0" noProof="0" smtClean="0">
                <a:ln>
                  <a:noFill/>
                </a:ln>
                <a:solidFill>
                  <a:srgbClr val="002855"/>
                </a:solidFill>
                <a:effectLst/>
                <a:uLnTx/>
                <a:uFillTx/>
                <a:latin typeface="Gotham Book" pitchFamily="50"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700" b="0" i="0" u="none" strike="noStrike" kern="1200" cap="none" spc="0" normalizeH="0" baseline="0" noProof="0" dirty="0">
              <a:ln>
                <a:noFill/>
              </a:ln>
              <a:solidFill>
                <a:srgbClr val="002855"/>
              </a:solidFill>
              <a:effectLst/>
              <a:uLnTx/>
              <a:uFillTx/>
              <a:latin typeface="Gotham Book" pitchFamily="50" charset="0"/>
              <a:ea typeface="+mn-ea"/>
              <a:cs typeface="+mn-cs"/>
            </a:endParaRPr>
          </a:p>
        </p:txBody>
      </p:sp>
      <p:graphicFrame>
        <p:nvGraphicFramePr>
          <p:cNvPr id="7" name="Chart 6">
            <a:extLst>
              <a:ext uri="{FF2B5EF4-FFF2-40B4-BE49-F238E27FC236}">
                <a16:creationId xmlns:a16="http://schemas.microsoft.com/office/drawing/2014/main" id="{7B36D8FB-336A-4A1B-AB73-65B26D95D6EA}"/>
              </a:ext>
            </a:extLst>
          </p:cNvPr>
          <p:cNvGraphicFramePr>
            <a:graphicFrameLocks/>
          </p:cNvGraphicFramePr>
          <p:nvPr>
            <p:extLst>
              <p:ext uri="{D42A27DB-BD31-4B8C-83A1-F6EECF244321}">
                <p14:modId xmlns:p14="http://schemas.microsoft.com/office/powerpoint/2010/main" val="4124546662"/>
              </p:ext>
            </p:extLst>
          </p:nvPr>
        </p:nvGraphicFramePr>
        <p:xfrm>
          <a:off x="1174976" y="2880941"/>
          <a:ext cx="9842047" cy="37650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B261A56A-7D33-4588-A700-D5B4B415789F}"/>
              </a:ext>
            </a:extLst>
          </p:cNvPr>
          <p:cNvGraphicFramePr>
            <a:graphicFrameLocks/>
          </p:cNvGraphicFramePr>
          <p:nvPr>
            <p:extLst>
              <p:ext uri="{D42A27DB-BD31-4B8C-83A1-F6EECF244321}">
                <p14:modId xmlns:p14="http://schemas.microsoft.com/office/powerpoint/2010/main" val="2567209031"/>
              </p:ext>
            </p:extLst>
          </p:nvPr>
        </p:nvGraphicFramePr>
        <p:xfrm>
          <a:off x="6443783" y="584781"/>
          <a:ext cx="5748217" cy="3299892"/>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6748A53F-F6E4-471A-8316-D98EE259989D}"/>
              </a:ext>
            </a:extLst>
          </p:cNvPr>
          <p:cNvSpPr/>
          <p:nvPr/>
        </p:nvSpPr>
        <p:spPr>
          <a:xfrm>
            <a:off x="9756954" y="2234727"/>
            <a:ext cx="1060611" cy="307777"/>
          </a:xfrm>
          <a:prstGeom prst="rect">
            <a:avLst/>
          </a:prstGeom>
        </p:spPr>
        <p:txBody>
          <a:bodyPr wrap="square" rtlCol="1"/>
          <a:lstStyle/>
          <a:p>
            <a:pPr algn="ctr"/>
            <a:r>
              <a:rPr lang="en-US" sz="1400" dirty="0">
                <a:solidFill>
                  <a:srgbClr val="002855"/>
                </a:solidFill>
                <a:latin typeface="Gotham Black"/>
              </a:rPr>
              <a:t>5053 MW</a:t>
            </a:r>
          </a:p>
          <a:p>
            <a:pPr algn="ctr"/>
            <a:r>
              <a:rPr lang="en-US" sz="1400" dirty="0">
                <a:solidFill>
                  <a:srgbClr val="002855"/>
                </a:solidFill>
                <a:latin typeface="Gotham Black"/>
              </a:rPr>
              <a:t>Total</a:t>
            </a:r>
          </a:p>
        </p:txBody>
      </p:sp>
    </p:spTree>
    <p:extLst>
      <p:ext uri="{BB962C8B-B14F-4D97-AF65-F5344CB8AC3E}">
        <p14:creationId xmlns:p14="http://schemas.microsoft.com/office/powerpoint/2010/main" val="3136147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6E526B04-EC3A-453B-BA6E-33BD20D4E3C6}"/>
              </a:ext>
            </a:extLst>
          </p:cNvPr>
          <p:cNvGraphicFramePr>
            <a:graphicFrameLocks/>
          </p:cNvGraphicFramePr>
          <p:nvPr/>
        </p:nvGraphicFramePr>
        <p:xfrm>
          <a:off x="5439508" y="391815"/>
          <a:ext cx="6883213" cy="41623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6C23DCBF-79F1-4BB1-B69F-04870F8C31F5}"/>
              </a:ext>
            </a:extLst>
          </p:cNvPr>
          <p:cNvGraphicFramePr>
            <a:graphicFrameLocks/>
          </p:cNvGraphicFramePr>
          <p:nvPr>
            <p:extLst>
              <p:ext uri="{D42A27DB-BD31-4B8C-83A1-F6EECF244321}">
                <p14:modId xmlns:p14="http://schemas.microsoft.com/office/powerpoint/2010/main" val="3399596700"/>
              </p:ext>
            </p:extLst>
          </p:nvPr>
        </p:nvGraphicFramePr>
        <p:xfrm>
          <a:off x="1047511" y="2424091"/>
          <a:ext cx="8500888" cy="4162382"/>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a:extLst>
              <a:ext uri="{FF2B5EF4-FFF2-40B4-BE49-F238E27FC236}">
                <a16:creationId xmlns:a16="http://schemas.microsoft.com/office/drawing/2014/main" id="{A789861C-4A25-4D32-A746-6FADCD29C224}"/>
              </a:ext>
            </a:extLst>
          </p:cNvPr>
          <p:cNvSpPr>
            <a:spLocks noGrp="1"/>
          </p:cNvSpPr>
          <p:nvPr>
            <p:ph type="title"/>
          </p:nvPr>
        </p:nvSpPr>
        <p:spPr>
          <a:xfrm>
            <a:off x="1341120" y="271527"/>
            <a:ext cx="10564093" cy="626508"/>
          </a:xfrm>
        </p:spPr>
        <p:txBody>
          <a:bodyPr/>
          <a:lstStyle/>
          <a:p>
            <a:r>
              <a:rPr lang="en-US" dirty="0"/>
              <a:t>Worldwide Geothermal installed capacity 2015-2019</a:t>
            </a:r>
            <a:br>
              <a:rPr lang="en-US" dirty="0"/>
            </a:br>
            <a:endParaRPr lang="he-IL" dirty="0"/>
          </a:p>
        </p:txBody>
      </p:sp>
      <p:sp>
        <p:nvSpPr>
          <p:cNvPr id="2" name="Slide Number Placeholder 1">
            <a:extLst>
              <a:ext uri="{FF2B5EF4-FFF2-40B4-BE49-F238E27FC236}">
                <a16:creationId xmlns:a16="http://schemas.microsoft.com/office/drawing/2014/main" id="{2EC22645-DF85-4D2F-A347-848CCDDA4370}"/>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9E06340-8A43-4750-972F-E6DAEF0E7E41}" type="slidenum">
              <a:rPr kumimoji="0" lang="en-US" sz="700" b="0" i="0" u="none" strike="noStrike" kern="1200" cap="none" spc="0" normalizeH="0" baseline="0" noProof="0" smtClean="0">
                <a:ln>
                  <a:noFill/>
                </a:ln>
                <a:solidFill>
                  <a:srgbClr val="002855"/>
                </a:solidFill>
                <a:effectLst/>
                <a:uLnTx/>
                <a:uFillTx/>
                <a:latin typeface="Gotham Book" pitchFamily="50"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700" b="0" i="0" u="none" strike="noStrike" kern="1200" cap="none" spc="0" normalizeH="0" baseline="0" noProof="0" dirty="0">
              <a:ln>
                <a:noFill/>
              </a:ln>
              <a:solidFill>
                <a:srgbClr val="002855"/>
              </a:solidFill>
              <a:effectLst/>
              <a:uLnTx/>
              <a:uFillTx/>
              <a:latin typeface="Gotham Book" pitchFamily="50" charset="0"/>
              <a:ea typeface="+mn-ea"/>
              <a:cs typeface="+mn-cs"/>
            </a:endParaRPr>
          </a:p>
        </p:txBody>
      </p:sp>
      <p:sp>
        <p:nvSpPr>
          <p:cNvPr id="7" name="TextBox 1">
            <a:extLst>
              <a:ext uri="{FF2B5EF4-FFF2-40B4-BE49-F238E27FC236}">
                <a16:creationId xmlns:a16="http://schemas.microsoft.com/office/drawing/2014/main" id="{33C64992-3B0F-47FB-9D96-D535A2715736}"/>
              </a:ext>
            </a:extLst>
          </p:cNvPr>
          <p:cNvSpPr txBox="1"/>
          <p:nvPr/>
        </p:nvSpPr>
        <p:spPr>
          <a:xfrm>
            <a:off x="9532520" y="2341144"/>
            <a:ext cx="1182182" cy="505928"/>
          </a:xfrm>
          <a:prstGeom prst="rect">
            <a:avLst/>
          </a:prstGeom>
        </p:spPr>
        <p:txBody>
          <a:bodyPr wrap="square" rtlCol="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2855"/>
                </a:solidFill>
                <a:effectLst/>
                <a:uLnTx/>
                <a:uFillTx/>
                <a:latin typeface="Gotham Black"/>
                <a:ea typeface="+mn-ea"/>
                <a:cs typeface="+mn-cs"/>
              </a:rPr>
              <a:t>2,640 MW TOTAL </a:t>
            </a:r>
            <a:endParaRPr kumimoji="0" lang="he-IL" sz="1400" b="0" i="0" u="none" strike="noStrike" kern="1200" cap="none" spc="0" normalizeH="0" baseline="0" noProof="0" dirty="0">
              <a:ln>
                <a:noFill/>
              </a:ln>
              <a:solidFill>
                <a:srgbClr val="002855"/>
              </a:solidFill>
              <a:effectLst/>
              <a:uLnTx/>
              <a:uFillTx/>
              <a:latin typeface="Gotham Black"/>
              <a:ea typeface="+mn-ea"/>
              <a:cs typeface="+mn-cs"/>
            </a:endParaRPr>
          </a:p>
        </p:txBody>
      </p:sp>
    </p:spTree>
    <p:extLst>
      <p:ext uri="{BB962C8B-B14F-4D97-AF65-F5344CB8AC3E}">
        <p14:creationId xmlns:p14="http://schemas.microsoft.com/office/powerpoint/2010/main" val="3926982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41120" y="327798"/>
            <a:ext cx="10682628" cy="626508"/>
          </a:xfrm>
        </p:spPr>
        <p:txBody>
          <a:bodyPr/>
          <a:lstStyle/>
          <a:p>
            <a:r>
              <a:rPr lang="en-US" dirty="0"/>
              <a:t>High enthalpy geothermal power plants using binary technology</a:t>
            </a:r>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9E06340-8A43-4750-972F-E6DAEF0E7E41}" type="slidenum">
              <a:rPr kumimoji="0" lang="en-US" sz="700" b="0" i="0" u="none" strike="noStrike" kern="1200" cap="none" spc="0" normalizeH="0" baseline="0" noProof="0" smtClean="0">
                <a:ln>
                  <a:noFill/>
                </a:ln>
                <a:solidFill>
                  <a:srgbClr val="002855"/>
                </a:solidFill>
                <a:effectLst/>
                <a:uLnTx/>
                <a:uFillTx/>
                <a:latin typeface="Gotham Book" pitchFamily="50"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700" b="0" i="0" u="none" strike="noStrike" kern="1200" cap="none" spc="0" normalizeH="0" baseline="0" noProof="0" dirty="0">
              <a:ln>
                <a:noFill/>
              </a:ln>
              <a:solidFill>
                <a:srgbClr val="002855"/>
              </a:solidFill>
              <a:effectLst/>
              <a:uLnTx/>
              <a:uFillTx/>
              <a:latin typeface="Gotham Book" pitchFamily="50" charset="0"/>
              <a:ea typeface="+mn-ea"/>
              <a:cs typeface="+mn-cs"/>
            </a:endParaRPr>
          </a:p>
        </p:txBody>
      </p:sp>
      <p:graphicFrame>
        <p:nvGraphicFramePr>
          <p:cNvPr id="9" name="תרשים 2">
            <a:extLst>
              <a:ext uri="{FF2B5EF4-FFF2-40B4-BE49-F238E27FC236}">
                <a16:creationId xmlns:a16="http://schemas.microsoft.com/office/drawing/2014/main" id="{00000000-0008-0000-0500-000003000000}"/>
              </a:ext>
            </a:extLst>
          </p:cNvPr>
          <p:cNvGraphicFramePr>
            <a:graphicFrameLocks/>
          </p:cNvGraphicFramePr>
          <p:nvPr/>
        </p:nvGraphicFramePr>
        <p:xfrm>
          <a:off x="442911" y="1189703"/>
          <a:ext cx="6321683" cy="40304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תרשים 2">
            <a:extLst>
              <a:ext uri="{FF2B5EF4-FFF2-40B4-BE49-F238E27FC236}">
                <a16:creationId xmlns:a16="http://schemas.microsoft.com/office/drawing/2014/main" id="{BBA74E01-9314-474C-A522-80AA2130C9EF}"/>
              </a:ext>
            </a:extLst>
          </p:cNvPr>
          <p:cNvGraphicFramePr>
            <a:graphicFrameLocks/>
          </p:cNvGraphicFramePr>
          <p:nvPr/>
        </p:nvGraphicFramePr>
        <p:xfrm>
          <a:off x="5973556" y="1268360"/>
          <a:ext cx="7054186" cy="40304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39265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Only Vertically Integrated Geothermal Player</a:t>
            </a:r>
          </a:p>
        </p:txBody>
      </p:sp>
      <p:sp>
        <p:nvSpPr>
          <p:cNvPr id="3" name="Slide Number Placeholder 2"/>
          <p:cNvSpPr>
            <a:spLocks noGrp="1"/>
          </p:cNvSpPr>
          <p:nvPr>
            <p:ph type="sldNum" sz="quarter" idx="10"/>
          </p:nvPr>
        </p:nvSpPr>
        <p:spPr/>
        <p:txBody>
          <a:bodyPr/>
          <a:lstStyle/>
          <a:p>
            <a:fld id="{A9E06340-8A43-4750-972F-E6DAEF0E7E41}" type="slidenum">
              <a:rPr lang="en-US" smtClean="0"/>
              <a:pPr/>
              <a:t>9</a:t>
            </a:fld>
            <a:endParaRPr lang="en-US" dirty="0"/>
          </a:p>
        </p:txBody>
      </p:sp>
      <p:grpSp>
        <p:nvGrpSpPr>
          <p:cNvPr id="26" name="Group 25">
            <a:extLst>
              <a:ext uri="{FF2B5EF4-FFF2-40B4-BE49-F238E27FC236}">
                <a16:creationId xmlns:a16="http://schemas.microsoft.com/office/drawing/2014/main" id="{27FB1BAF-7A2F-4317-B290-D10B58A1F375}"/>
              </a:ext>
            </a:extLst>
          </p:cNvPr>
          <p:cNvGrpSpPr/>
          <p:nvPr/>
        </p:nvGrpSpPr>
        <p:grpSpPr>
          <a:xfrm>
            <a:off x="1341120" y="1981501"/>
            <a:ext cx="10407176" cy="1948942"/>
            <a:chOff x="1346199" y="2330532"/>
            <a:chExt cx="10407176" cy="1948942"/>
          </a:xfrm>
        </p:grpSpPr>
        <p:pic>
          <p:nvPicPr>
            <p:cNvPr id="27" name="Picture 26">
              <a:extLst>
                <a:ext uri="{FF2B5EF4-FFF2-40B4-BE49-F238E27FC236}">
                  <a16:creationId xmlns:a16="http://schemas.microsoft.com/office/drawing/2014/main" id="{3D2EF0B9-07E3-476B-971F-F9E12DA9DE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46199" y="3660938"/>
              <a:ext cx="10407176" cy="508072"/>
            </a:xfrm>
            <a:prstGeom prst="rect">
              <a:avLst/>
            </a:prstGeom>
          </p:spPr>
        </p:pic>
        <p:pic>
          <p:nvPicPr>
            <p:cNvPr id="28" name="Picture 27">
              <a:extLst>
                <a:ext uri="{FF2B5EF4-FFF2-40B4-BE49-F238E27FC236}">
                  <a16:creationId xmlns:a16="http://schemas.microsoft.com/office/drawing/2014/main" id="{796A149C-FA51-4F58-946C-302162824A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19589" y="2341539"/>
              <a:ext cx="1440440" cy="1440440"/>
            </a:xfrm>
            <a:prstGeom prst="rect">
              <a:avLst/>
            </a:prstGeom>
            <a:ln>
              <a:noFill/>
            </a:ln>
          </p:spPr>
        </p:pic>
        <p:pic>
          <p:nvPicPr>
            <p:cNvPr id="29" name="Picture 28">
              <a:extLst>
                <a:ext uri="{FF2B5EF4-FFF2-40B4-BE49-F238E27FC236}">
                  <a16:creationId xmlns:a16="http://schemas.microsoft.com/office/drawing/2014/main" id="{B4E135DA-7E77-4426-9956-697EAFB45F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76296" y="2339568"/>
              <a:ext cx="1440440" cy="1440440"/>
            </a:xfrm>
            <a:prstGeom prst="rect">
              <a:avLst/>
            </a:prstGeom>
            <a:ln>
              <a:noFill/>
            </a:ln>
          </p:spPr>
        </p:pic>
        <p:pic>
          <p:nvPicPr>
            <p:cNvPr id="31" name="Picture 30">
              <a:extLst>
                <a:ext uri="{FF2B5EF4-FFF2-40B4-BE49-F238E27FC236}">
                  <a16:creationId xmlns:a16="http://schemas.microsoft.com/office/drawing/2014/main" id="{8254C53C-E464-4AE2-AA0C-F397878DF88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12116" y="2341539"/>
              <a:ext cx="1440440" cy="1440440"/>
            </a:xfrm>
            <a:prstGeom prst="rect">
              <a:avLst/>
            </a:prstGeom>
            <a:ln>
              <a:noFill/>
            </a:ln>
          </p:spPr>
        </p:pic>
        <p:pic>
          <p:nvPicPr>
            <p:cNvPr id="34" name="Picture 33">
              <a:extLst>
                <a:ext uri="{FF2B5EF4-FFF2-40B4-BE49-F238E27FC236}">
                  <a16:creationId xmlns:a16="http://schemas.microsoft.com/office/drawing/2014/main" id="{B79C50DB-828F-4170-884B-8E8B93F9525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616350" y="2340264"/>
              <a:ext cx="1440440" cy="1440440"/>
            </a:xfrm>
            <a:prstGeom prst="rect">
              <a:avLst/>
            </a:prstGeom>
            <a:ln>
              <a:noFill/>
            </a:ln>
          </p:spPr>
        </p:pic>
        <p:pic>
          <p:nvPicPr>
            <p:cNvPr id="35" name="Picture 34">
              <a:extLst>
                <a:ext uri="{FF2B5EF4-FFF2-40B4-BE49-F238E27FC236}">
                  <a16:creationId xmlns:a16="http://schemas.microsoft.com/office/drawing/2014/main" id="{88773B16-C07C-4CE0-8B5C-12D25BB47AC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59769" y="2339568"/>
              <a:ext cx="1440440" cy="1440440"/>
            </a:xfrm>
            <a:prstGeom prst="rect">
              <a:avLst/>
            </a:prstGeom>
            <a:ln>
              <a:noFill/>
            </a:ln>
          </p:spPr>
        </p:pic>
        <p:pic>
          <p:nvPicPr>
            <p:cNvPr id="36" name="Picture 35">
              <a:extLst>
                <a:ext uri="{FF2B5EF4-FFF2-40B4-BE49-F238E27FC236}">
                  <a16:creationId xmlns:a16="http://schemas.microsoft.com/office/drawing/2014/main" id="{56F3C2C8-03D3-4157-995F-F552D9E055F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61941" y="2339568"/>
              <a:ext cx="1440440" cy="1440440"/>
            </a:xfrm>
            <a:prstGeom prst="rect">
              <a:avLst/>
            </a:prstGeom>
            <a:ln>
              <a:noFill/>
            </a:ln>
          </p:spPr>
        </p:pic>
        <p:sp>
          <p:nvSpPr>
            <p:cNvPr id="37" name="TextBox 36">
              <a:extLst>
                <a:ext uri="{FF2B5EF4-FFF2-40B4-BE49-F238E27FC236}">
                  <a16:creationId xmlns:a16="http://schemas.microsoft.com/office/drawing/2014/main" id="{7AFC025D-558F-42DA-B472-4D88CC4143E1}"/>
                </a:ext>
              </a:extLst>
            </p:cNvPr>
            <p:cNvSpPr txBox="1"/>
            <p:nvPr/>
          </p:nvSpPr>
          <p:spPr>
            <a:xfrm>
              <a:off x="4614002" y="3996575"/>
              <a:ext cx="736317" cy="261610"/>
            </a:xfrm>
            <a:prstGeom prst="rect">
              <a:avLst/>
            </a:prstGeom>
            <a:noFill/>
            <a:ln>
              <a:noFill/>
            </a:ln>
          </p:spPr>
          <p:txBody>
            <a:bodyPr wrap="square" rtlCol="0">
              <a:spAutoFit/>
            </a:bodyPr>
            <a:lstStyle/>
            <a:p>
              <a:r>
                <a:rPr lang="en-US" sz="1100" dirty="0"/>
                <a:t>Drilling</a:t>
              </a:r>
            </a:p>
          </p:txBody>
        </p:sp>
        <p:sp>
          <p:nvSpPr>
            <p:cNvPr id="38" name="TextBox 37">
              <a:extLst>
                <a:ext uri="{FF2B5EF4-FFF2-40B4-BE49-F238E27FC236}">
                  <a16:creationId xmlns:a16="http://schemas.microsoft.com/office/drawing/2014/main" id="{13BCB4FE-37A7-4B29-AB54-020B2659928B}"/>
                </a:ext>
              </a:extLst>
            </p:cNvPr>
            <p:cNvSpPr txBox="1"/>
            <p:nvPr/>
          </p:nvSpPr>
          <p:spPr>
            <a:xfrm>
              <a:off x="5906801" y="4006215"/>
              <a:ext cx="1039151" cy="260632"/>
            </a:xfrm>
            <a:prstGeom prst="rect">
              <a:avLst/>
            </a:prstGeom>
            <a:noFill/>
            <a:ln>
              <a:noFill/>
            </a:ln>
          </p:spPr>
          <p:txBody>
            <a:bodyPr wrap="square" rtlCol="0">
              <a:spAutoFit/>
            </a:bodyPr>
            <a:lstStyle/>
            <a:p>
              <a:r>
                <a:rPr lang="en-US" sz="1100" dirty="0"/>
                <a:t>Engineering</a:t>
              </a:r>
            </a:p>
          </p:txBody>
        </p:sp>
        <p:sp>
          <p:nvSpPr>
            <p:cNvPr id="39" name="TextBox 38">
              <a:extLst>
                <a:ext uri="{FF2B5EF4-FFF2-40B4-BE49-F238E27FC236}">
                  <a16:creationId xmlns:a16="http://schemas.microsoft.com/office/drawing/2014/main" id="{2690C727-CE26-4719-87EF-D6280FF99F36}"/>
                </a:ext>
              </a:extLst>
            </p:cNvPr>
            <p:cNvSpPr txBox="1"/>
            <p:nvPr/>
          </p:nvSpPr>
          <p:spPr>
            <a:xfrm>
              <a:off x="7273221" y="4004161"/>
              <a:ext cx="1278626" cy="261610"/>
            </a:xfrm>
            <a:prstGeom prst="rect">
              <a:avLst/>
            </a:prstGeom>
            <a:noFill/>
            <a:ln>
              <a:noFill/>
            </a:ln>
          </p:spPr>
          <p:txBody>
            <a:bodyPr wrap="square" rtlCol="0">
              <a:spAutoFit/>
            </a:bodyPr>
            <a:lstStyle/>
            <a:p>
              <a:r>
                <a:rPr lang="en-US" sz="1100" dirty="0"/>
                <a:t>Manufacturing</a:t>
              </a:r>
            </a:p>
          </p:txBody>
        </p:sp>
        <p:sp>
          <p:nvSpPr>
            <p:cNvPr id="40" name="TextBox 39">
              <a:extLst>
                <a:ext uri="{FF2B5EF4-FFF2-40B4-BE49-F238E27FC236}">
                  <a16:creationId xmlns:a16="http://schemas.microsoft.com/office/drawing/2014/main" id="{7FDA11B6-64F5-48C5-BF17-FB1F9548EE39}"/>
                </a:ext>
              </a:extLst>
            </p:cNvPr>
            <p:cNvSpPr txBox="1"/>
            <p:nvPr/>
          </p:nvSpPr>
          <p:spPr>
            <a:xfrm>
              <a:off x="8766457" y="4004161"/>
              <a:ext cx="1140225" cy="261610"/>
            </a:xfrm>
            <a:prstGeom prst="rect">
              <a:avLst/>
            </a:prstGeom>
            <a:noFill/>
            <a:ln>
              <a:noFill/>
            </a:ln>
          </p:spPr>
          <p:txBody>
            <a:bodyPr wrap="square" rtlCol="0">
              <a:spAutoFit/>
            </a:bodyPr>
            <a:lstStyle/>
            <a:p>
              <a:r>
                <a:rPr lang="en-US" sz="1100" dirty="0"/>
                <a:t>Construction</a:t>
              </a:r>
            </a:p>
          </p:txBody>
        </p:sp>
        <p:pic>
          <p:nvPicPr>
            <p:cNvPr id="41" name="Picture 40">
              <a:extLst>
                <a:ext uri="{FF2B5EF4-FFF2-40B4-BE49-F238E27FC236}">
                  <a16:creationId xmlns:a16="http://schemas.microsoft.com/office/drawing/2014/main" id="{A39E468B-CC90-4F75-9072-BFFC3C5B6C4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58898" y="2330532"/>
              <a:ext cx="1444752" cy="1444752"/>
            </a:xfrm>
            <a:prstGeom prst="rect">
              <a:avLst/>
            </a:prstGeom>
            <a:ln>
              <a:noFill/>
            </a:ln>
          </p:spPr>
        </p:pic>
        <p:sp>
          <p:nvSpPr>
            <p:cNvPr id="42" name="TextBox 41">
              <a:extLst>
                <a:ext uri="{FF2B5EF4-FFF2-40B4-BE49-F238E27FC236}">
                  <a16:creationId xmlns:a16="http://schemas.microsoft.com/office/drawing/2014/main" id="{13FBD28B-CEE5-46DB-B82B-19DF7C551BC3}"/>
                </a:ext>
              </a:extLst>
            </p:cNvPr>
            <p:cNvSpPr txBox="1"/>
            <p:nvPr/>
          </p:nvSpPr>
          <p:spPr>
            <a:xfrm>
              <a:off x="1521928" y="4000247"/>
              <a:ext cx="1140225" cy="261610"/>
            </a:xfrm>
            <a:prstGeom prst="rect">
              <a:avLst/>
            </a:prstGeom>
            <a:noFill/>
            <a:ln>
              <a:noFill/>
            </a:ln>
          </p:spPr>
          <p:txBody>
            <a:bodyPr wrap="square" rtlCol="0">
              <a:spAutoFit/>
            </a:bodyPr>
            <a:lstStyle/>
            <a:p>
              <a:r>
                <a:rPr lang="en-US" sz="1100" dirty="0"/>
                <a:t>Development</a:t>
              </a:r>
            </a:p>
          </p:txBody>
        </p:sp>
        <p:sp>
          <p:nvSpPr>
            <p:cNvPr id="43" name="TextBox 42">
              <a:extLst>
                <a:ext uri="{FF2B5EF4-FFF2-40B4-BE49-F238E27FC236}">
                  <a16:creationId xmlns:a16="http://schemas.microsoft.com/office/drawing/2014/main" id="{C3C90C15-2413-4DD1-8C13-A11640D94542}"/>
                </a:ext>
              </a:extLst>
            </p:cNvPr>
            <p:cNvSpPr txBox="1"/>
            <p:nvPr/>
          </p:nvSpPr>
          <p:spPr>
            <a:xfrm>
              <a:off x="3004573" y="4005239"/>
              <a:ext cx="1108258" cy="261610"/>
            </a:xfrm>
            <a:prstGeom prst="rect">
              <a:avLst/>
            </a:prstGeom>
            <a:noFill/>
            <a:ln>
              <a:noFill/>
            </a:ln>
          </p:spPr>
          <p:txBody>
            <a:bodyPr wrap="square" rtlCol="0">
              <a:spAutoFit/>
            </a:bodyPr>
            <a:lstStyle/>
            <a:p>
              <a:r>
                <a:rPr lang="en-US" sz="1100" dirty="0"/>
                <a:t>Exploration</a:t>
              </a:r>
            </a:p>
          </p:txBody>
        </p:sp>
        <p:sp>
          <p:nvSpPr>
            <p:cNvPr id="44" name="TextBox 43">
              <a:extLst>
                <a:ext uri="{FF2B5EF4-FFF2-40B4-BE49-F238E27FC236}">
                  <a16:creationId xmlns:a16="http://schemas.microsoft.com/office/drawing/2014/main" id="{2E0FC234-752C-4CBE-A57F-95F17C5B2B83}"/>
                </a:ext>
              </a:extLst>
            </p:cNvPr>
            <p:cNvSpPr txBox="1"/>
            <p:nvPr/>
          </p:nvSpPr>
          <p:spPr>
            <a:xfrm>
              <a:off x="10335977" y="4017864"/>
              <a:ext cx="909232" cy="261610"/>
            </a:xfrm>
            <a:prstGeom prst="rect">
              <a:avLst/>
            </a:prstGeom>
            <a:noFill/>
            <a:ln>
              <a:noFill/>
            </a:ln>
          </p:spPr>
          <p:txBody>
            <a:bodyPr wrap="square" rtlCol="0">
              <a:spAutoFit/>
            </a:bodyPr>
            <a:lstStyle/>
            <a:p>
              <a:r>
                <a:rPr lang="en-US" sz="1100" dirty="0"/>
                <a:t>Operation</a:t>
              </a:r>
            </a:p>
          </p:txBody>
        </p:sp>
      </p:grpSp>
    </p:spTree>
    <p:extLst>
      <p:ext uri="{BB962C8B-B14F-4D97-AF65-F5344CB8AC3E}">
        <p14:creationId xmlns:p14="http://schemas.microsoft.com/office/powerpoint/2010/main" val="1572796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Chart 31"/>
          <p:cNvGraphicFramePr/>
          <p:nvPr/>
        </p:nvGraphicFramePr>
        <p:xfrm>
          <a:off x="1624004" y="2789545"/>
          <a:ext cx="3522509" cy="264751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a:t>Electricity Segment Overview </a:t>
            </a:r>
          </a:p>
        </p:txBody>
      </p:sp>
      <p:sp>
        <p:nvSpPr>
          <p:cNvPr id="3" name="Slide Number Placeholder 2"/>
          <p:cNvSpPr>
            <a:spLocks noGrp="1"/>
          </p:cNvSpPr>
          <p:nvPr>
            <p:ph type="sldNum" sz="quarter" idx="10"/>
          </p:nvPr>
        </p:nvSpPr>
        <p:spPr/>
        <p:txBody>
          <a:bodyPr/>
          <a:lstStyle/>
          <a:p>
            <a:fld id="{A9E06340-8A43-4750-972F-E6DAEF0E7E41}" type="slidenum">
              <a:rPr lang="en-US" smtClean="0"/>
              <a:pPr/>
              <a:t>10</a:t>
            </a:fld>
            <a:endParaRPr lang="en-US" dirty="0"/>
          </a:p>
        </p:txBody>
      </p:sp>
      <p:sp>
        <p:nvSpPr>
          <p:cNvPr id="17" name="Content Placeholder 16"/>
          <p:cNvSpPr>
            <a:spLocks noGrp="1"/>
          </p:cNvSpPr>
          <p:nvPr>
            <p:ph idx="4294967295"/>
          </p:nvPr>
        </p:nvSpPr>
        <p:spPr>
          <a:xfrm>
            <a:off x="1349830" y="1182123"/>
            <a:ext cx="7815262" cy="2032000"/>
          </a:xfrm>
        </p:spPr>
        <p:txBody>
          <a:bodyPr/>
          <a:lstStyle/>
          <a:p>
            <a:r>
              <a:rPr lang="en-US" dirty="0"/>
              <a:t>Global operation of 917 MW at 25 sites</a:t>
            </a:r>
          </a:p>
          <a:p>
            <a:r>
              <a:rPr lang="en-US" dirty="0"/>
              <a:t>94% geothermal and 6% REG</a:t>
            </a:r>
          </a:p>
          <a:p>
            <a:r>
              <a:rPr lang="en-US" dirty="0"/>
              <a:t>Weighted average PPA life: 18 years</a:t>
            </a:r>
            <a:r>
              <a:rPr lang="en-US" sz="1400" baseline="30000" dirty="0"/>
              <a:t>(1)</a:t>
            </a:r>
          </a:p>
          <a:p>
            <a:r>
              <a:rPr lang="en-US" dirty="0"/>
              <a:t>67% of total revenues</a:t>
            </a:r>
            <a:r>
              <a:rPr lang="en-US" sz="1400" baseline="30000" dirty="0"/>
              <a:t>(5)</a:t>
            </a:r>
            <a:endParaRPr lang="en-US" baseline="30000" dirty="0"/>
          </a:p>
          <a:p>
            <a:endParaRPr lang="en-US" dirty="0"/>
          </a:p>
          <a:p>
            <a:endParaRPr lang="en-US" sz="1400" baseline="30000" dirty="0"/>
          </a:p>
          <a:p>
            <a:endParaRPr lang="en-US" dirty="0"/>
          </a:p>
          <a:p>
            <a:endParaRPr lang="en-US" dirty="0"/>
          </a:p>
        </p:txBody>
      </p:sp>
      <p:sp>
        <p:nvSpPr>
          <p:cNvPr id="6" name="Rectangle 5"/>
          <p:cNvSpPr/>
          <p:nvPr/>
        </p:nvSpPr>
        <p:spPr>
          <a:xfrm>
            <a:off x="1507942" y="2821509"/>
            <a:ext cx="3601570" cy="305389"/>
          </a:xfrm>
          <a:prstGeom prst="rect">
            <a:avLst/>
          </a:prstGeom>
        </p:spPr>
        <p:txBody>
          <a:bodyPr wrap="square" lIns="89076" tIns="44538" rIns="89076" bIns="44538">
            <a:spAutoFit/>
          </a:bodyPr>
          <a:lstStyle/>
          <a:p>
            <a:pPr algn="ctr" eaLnBrk="0" fontAlgn="base" hangingPunct="0">
              <a:spcBef>
                <a:spcPct val="0"/>
              </a:spcBef>
              <a:buClr>
                <a:srgbClr val="E02024"/>
              </a:buClr>
            </a:pPr>
            <a:r>
              <a:rPr lang="en-US" sz="1400" dirty="0">
                <a:latin typeface="Gotham Book" pitchFamily="50" charset="0"/>
                <a:ea typeface="MS PGothic" pitchFamily="34" charset="-128"/>
              </a:rPr>
              <a:t>Annual revenue</a:t>
            </a:r>
            <a:r>
              <a:rPr lang="en-US" sz="1400" baseline="30000" dirty="0">
                <a:latin typeface="Gotham Book" pitchFamily="50" charset="0"/>
                <a:ea typeface="MS PGothic" pitchFamily="34" charset="-128"/>
              </a:rPr>
              <a:t> </a:t>
            </a:r>
            <a:r>
              <a:rPr lang="en-US" sz="1400" dirty="0">
                <a:latin typeface="Gotham Book" pitchFamily="50" charset="0"/>
                <a:ea typeface="MS PGothic" pitchFamily="34" charset="-128"/>
              </a:rPr>
              <a:t>($M)</a:t>
            </a:r>
          </a:p>
        </p:txBody>
      </p:sp>
      <p:pic>
        <p:nvPicPr>
          <p:cNvPr id="10" name="Picture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76273" y="3363396"/>
            <a:ext cx="4235688" cy="2029600"/>
          </a:xfrm>
          <a:prstGeom prst="rect">
            <a:avLst/>
          </a:prstGeom>
        </p:spPr>
      </p:pic>
      <p:sp>
        <p:nvSpPr>
          <p:cNvPr id="11" name="Rectangular Callout 11"/>
          <p:cNvSpPr/>
          <p:nvPr/>
        </p:nvSpPr>
        <p:spPr>
          <a:xfrm>
            <a:off x="8639420" y="4438340"/>
            <a:ext cx="915201" cy="353125"/>
          </a:xfrm>
          <a:prstGeom prst="borderCallout1">
            <a:avLst>
              <a:gd name="adj1" fmla="val 23108"/>
              <a:gd name="adj2" fmla="val 190"/>
              <a:gd name="adj3" fmla="val -127330"/>
              <a:gd name="adj4" fmla="val 78589"/>
            </a:avLst>
          </a:prstGeom>
          <a:noFill/>
          <a:ln>
            <a:noFill/>
          </a:ln>
        </p:spPr>
        <p:style>
          <a:lnRef idx="3">
            <a:schemeClr val="lt1"/>
          </a:lnRef>
          <a:fillRef idx="1">
            <a:schemeClr val="accent5"/>
          </a:fillRef>
          <a:effectRef idx="1">
            <a:schemeClr val="accent5"/>
          </a:effectRef>
          <a:fontRef idx="minor">
            <a:schemeClr val="lt1"/>
          </a:fontRef>
        </p:style>
        <p:txBody>
          <a:bodyPr rtlCol="0" anchor="t"/>
          <a:lstStyle/>
          <a:p>
            <a:r>
              <a:rPr lang="en-US" sz="900" dirty="0">
                <a:solidFill>
                  <a:schemeClr val="tx1"/>
                </a:solidFill>
                <a:latin typeface="Gotham Book" pitchFamily="50" charset="0"/>
              </a:rPr>
              <a:t>Kenya</a:t>
            </a:r>
          </a:p>
          <a:p>
            <a:r>
              <a:rPr lang="en-US" sz="900" dirty="0">
                <a:solidFill>
                  <a:schemeClr val="tx1"/>
                </a:solidFill>
                <a:latin typeface="+mj-lt"/>
              </a:rPr>
              <a:t>150 MW </a:t>
            </a:r>
          </a:p>
        </p:txBody>
      </p:sp>
      <p:sp>
        <p:nvSpPr>
          <p:cNvPr id="18" name="Rectangle 17"/>
          <p:cNvSpPr/>
          <p:nvPr/>
        </p:nvSpPr>
        <p:spPr>
          <a:xfrm>
            <a:off x="1364874" y="887569"/>
            <a:ext cx="10232717" cy="277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Stable, well managed, cash generating assets</a:t>
            </a:r>
          </a:p>
        </p:txBody>
      </p:sp>
      <p:pic>
        <p:nvPicPr>
          <p:cNvPr id="19" name="Picture 1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153839" y="4480308"/>
            <a:ext cx="151147" cy="182880"/>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119184" y="4329335"/>
            <a:ext cx="151147" cy="182880"/>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74041" y="4362933"/>
            <a:ext cx="151147" cy="182880"/>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527580" y="4090902"/>
            <a:ext cx="151147" cy="182880"/>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832523" y="4584171"/>
            <a:ext cx="151147" cy="182880"/>
          </a:xfrm>
          <a:prstGeom prst="rect">
            <a:avLst/>
          </a:prstGeom>
        </p:spPr>
      </p:pic>
      <p:sp>
        <p:nvSpPr>
          <p:cNvPr id="24" name="Rectangular Callout 11"/>
          <p:cNvSpPr/>
          <p:nvPr/>
        </p:nvSpPr>
        <p:spPr>
          <a:xfrm>
            <a:off x="9747153" y="4290522"/>
            <a:ext cx="915201" cy="353125"/>
          </a:xfrm>
          <a:prstGeom prst="borderCallout1">
            <a:avLst>
              <a:gd name="adj1" fmla="val 23108"/>
              <a:gd name="adj2" fmla="val 190"/>
              <a:gd name="adj3" fmla="val -127330"/>
              <a:gd name="adj4" fmla="val 78589"/>
            </a:avLst>
          </a:prstGeom>
          <a:noFill/>
          <a:ln>
            <a:noFill/>
          </a:ln>
        </p:spPr>
        <p:style>
          <a:lnRef idx="3">
            <a:schemeClr val="lt1"/>
          </a:lnRef>
          <a:fillRef idx="1">
            <a:schemeClr val="accent5"/>
          </a:fillRef>
          <a:effectRef idx="1">
            <a:schemeClr val="accent5"/>
          </a:effectRef>
          <a:fontRef idx="minor">
            <a:schemeClr val="lt1"/>
          </a:fontRef>
        </p:style>
        <p:txBody>
          <a:bodyPr rtlCol="0" anchor="t"/>
          <a:lstStyle/>
          <a:p>
            <a:r>
              <a:rPr lang="en-US" sz="900" dirty="0">
                <a:solidFill>
                  <a:schemeClr val="tx1"/>
                </a:solidFill>
                <a:latin typeface="Gotham Book" pitchFamily="50" charset="0"/>
              </a:rPr>
              <a:t>Indonesia </a:t>
            </a:r>
          </a:p>
          <a:p>
            <a:r>
              <a:rPr lang="en-US" sz="900" dirty="0">
                <a:solidFill>
                  <a:schemeClr val="tx1"/>
                </a:solidFill>
                <a:latin typeface="+mj-lt"/>
              </a:rPr>
              <a:t>42 MW </a:t>
            </a:r>
          </a:p>
        </p:txBody>
      </p:sp>
      <p:sp>
        <p:nvSpPr>
          <p:cNvPr id="25" name="Rectangular Callout 11"/>
          <p:cNvSpPr/>
          <p:nvPr/>
        </p:nvSpPr>
        <p:spPr>
          <a:xfrm>
            <a:off x="7940912" y="4009817"/>
            <a:ext cx="915201" cy="353125"/>
          </a:xfrm>
          <a:prstGeom prst="borderCallout1">
            <a:avLst>
              <a:gd name="adj1" fmla="val 23108"/>
              <a:gd name="adj2" fmla="val 190"/>
              <a:gd name="adj3" fmla="val -127330"/>
              <a:gd name="adj4" fmla="val 78589"/>
            </a:avLst>
          </a:prstGeom>
          <a:noFill/>
          <a:ln>
            <a:noFill/>
          </a:ln>
        </p:spPr>
        <p:style>
          <a:lnRef idx="3">
            <a:schemeClr val="lt1"/>
          </a:lnRef>
          <a:fillRef idx="1">
            <a:schemeClr val="accent5"/>
          </a:fillRef>
          <a:effectRef idx="1">
            <a:schemeClr val="accent5"/>
          </a:effectRef>
          <a:fontRef idx="minor">
            <a:schemeClr val="lt1"/>
          </a:fontRef>
        </p:style>
        <p:txBody>
          <a:bodyPr rtlCol="0" anchor="t"/>
          <a:lstStyle/>
          <a:p>
            <a:r>
              <a:rPr lang="en-US" sz="900" dirty="0">
                <a:solidFill>
                  <a:schemeClr val="tx1"/>
                </a:solidFill>
                <a:latin typeface="Gotham Book" pitchFamily="50" charset="0"/>
              </a:rPr>
              <a:t>Guadeloupe</a:t>
            </a:r>
          </a:p>
          <a:p>
            <a:r>
              <a:rPr lang="en-US" sz="900" dirty="0">
                <a:solidFill>
                  <a:schemeClr val="tx1"/>
                </a:solidFill>
                <a:latin typeface="+mj-lt"/>
              </a:rPr>
              <a:t>15 MW </a:t>
            </a:r>
          </a:p>
        </p:txBody>
      </p:sp>
      <p:sp>
        <p:nvSpPr>
          <p:cNvPr id="27" name="Rectangular Callout 11"/>
          <p:cNvSpPr/>
          <p:nvPr/>
        </p:nvSpPr>
        <p:spPr>
          <a:xfrm>
            <a:off x="6819861" y="4329344"/>
            <a:ext cx="915201" cy="353125"/>
          </a:xfrm>
          <a:prstGeom prst="borderCallout1">
            <a:avLst>
              <a:gd name="adj1" fmla="val 23108"/>
              <a:gd name="adj2" fmla="val 190"/>
              <a:gd name="adj3" fmla="val -127330"/>
              <a:gd name="adj4" fmla="val 78589"/>
            </a:avLst>
          </a:prstGeom>
          <a:noFill/>
          <a:ln>
            <a:noFill/>
          </a:ln>
        </p:spPr>
        <p:style>
          <a:lnRef idx="3">
            <a:schemeClr val="lt1"/>
          </a:lnRef>
          <a:fillRef idx="1">
            <a:schemeClr val="accent5"/>
          </a:fillRef>
          <a:effectRef idx="1">
            <a:schemeClr val="accent5"/>
          </a:effectRef>
          <a:fontRef idx="minor">
            <a:schemeClr val="lt1"/>
          </a:fontRef>
        </p:style>
        <p:txBody>
          <a:bodyPr rtlCol="0" anchor="t"/>
          <a:lstStyle/>
          <a:p>
            <a:r>
              <a:rPr lang="en-US" sz="900" dirty="0">
                <a:solidFill>
                  <a:schemeClr val="tx1"/>
                </a:solidFill>
                <a:latin typeface="Gotham Book" pitchFamily="50" charset="0"/>
              </a:rPr>
              <a:t>Guatemala</a:t>
            </a:r>
          </a:p>
          <a:p>
            <a:r>
              <a:rPr lang="en-US" sz="900" dirty="0">
                <a:solidFill>
                  <a:schemeClr val="tx1"/>
                </a:solidFill>
                <a:latin typeface="+mj-lt"/>
              </a:rPr>
              <a:t>43 MW </a:t>
            </a:r>
          </a:p>
        </p:txBody>
      </p:sp>
      <p:sp>
        <p:nvSpPr>
          <p:cNvPr id="28" name="Rectangular Callout 11"/>
          <p:cNvSpPr/>
          <p:nvPr/>
        </p:nvSpPr>
        <p:spPr>
          <a:xfrm>
            <a:off x="6958840" y="3952924"/>
            <a:ext cx="915201" cy="353125"/>
          </a:xfrm>
          <a:prstGeom prst="borderCallout1">
            <a:avLst>
              <a:gd name="adj1" fmla="val 23108"/>
              <a:gd name="adj2" fmla="val 190"/>
              <a:gd name="adj3" fmla="val -127330"/>
              <a:gd name="adj4" fmla="val 78589"/>
            </a:avLst>
          </a:prstGeom>
          <a:noFill/>
          <a:ln>
            <a:noFill/>
          </a:ln>
        </p:spPr>
        <p:style>
          <a:lnRef idx="3">
            <a:schemeClr val="lt1"/>
          </a:lnRef>
          <a:fillRef idx="1">
            <a:schemeClr val="accent5"/>
          </a:fillRef>
          <a:effectRef idx="1">
            <a:schemeClr val="accent5"/>
          </a:effectRef>
          <a:fontRef idx="minor">
            <a:schemeClr val="lt1"/>
          </a:fontRef>
        </p:style>
        <p:txBody>
          <a:bodyPr rtlCol="0" anchor="t"/>
          <a:lstStyle/>
          <a:p>
            <a:r>
              <a:rPr lang="en-US" sz="900" dirty="0">
                <a:solidFill>
                  <a:schemeClr val="tx1"/>
                </a:solidFill>
                <a:latin typeface="Gotham Book" pitchFamily="50" charset="0"/>
              </a:rPr>
              <a:t>U.S.</a:t>
            </a:r>
          </a:p>
          <a:p>
            <a:r>
              <a:rPr lang="en-US" sz="900" dirty="0">
                <a:solidFill>
                  <a:schemeClr val="tx1"/>
                </a:solidFill>
                <a:latin typeface="+mj-lt"/>
              </a:rPr>
              <a:t>629 MW</a:t>
            </a:r>
          </a:p>
        </p:txBody>
      </p:sp>
      <p:sp>
        <p:nvSpPr>
          <p:cNvPr id="29" name="Rectangle 28"/>
          <p:cNvSpPr/>
          <p:nvPr/>
        </p:nvSpPr>
        <p:spPr>
          <a:xfrm>
            <a:off x="7156976" y="2842718"/>
            <a:ext cx="3601570" cy="305389"/>
          </a:xfrm>
          <a:prstGeom prst="rect">
            <a:avLst/>
          </a:prstGeom>
        </p:spPr>
        <p:txBody>
          <a:bodyPr wrap="square" lIns="89076" tIns="44538" rIns="89076" bIns="44538">
            <a:spAutoFit/>
          </a:bodyPr>
          <a:lstStyle/>
          <a:p>
            <a:pPr algn="ctr" eaLnBrk="0" fontAlgn="base" hangingPunct="0">
              <a:spcBef>
                <a:spcPct val="0"/>
              </a:spcBef>
              <a:buClr>
                <a:srgbClr val="E02024"/>
              </a:buClr>
            </a:pPr>
            <a:r>
              <a:rPr lang="en-US" sz="1400" dirty="0">
                <a:ea typeface="MS PGothic" pitchFamily="34" charset="-128"/>
              </a:rPr>
              <a:t>Global portfolio (</a:t>
            </a:r>
            <a:r>
              <a:rPr lang="en-US" sz="1400" dirty="0">
                <a:solidFill>
                  <a:schemeClr val="accent1"/>
                </a:solidFill>
                <a:ea typeface="MS PGothic" pitchFamily="34" charset="-128"/>
              </a:rPr>
              <a:t>917</a:t>
            </a:r>
            <a:r>
              <a:rPr lang="en-US" sz="1400" dirty="0">
                <a:solidFill>
                  <a:srgbClr val="C51DAD"/>
                </a:solidFill>
                <a:ea typeface="MS PGothic" pitchFamily="34" charset="-128"/>
              </a:rPr>
              <a:t> </a:t>
            </a:r>
            <a:r>
              <a:rPr lang="en-US" sz="1400" dirty="0">
                <a:ea typeface="MS PGothic" pitchFamily="34" charset="-128"/>
              </a:rPr>
              <a:t>MW)</a:t>
            </a:r>
          </a:p>
        </p:txBody>
      </p:sp>
      <p:pic>
        <p:nvPicPr>
          <p:cNvPr id="26" name="Picture 2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26652" y="4397614"/>
            <a:ext cx="151147" cy="182880"/>
          </a:xfrm>
          <a:prstGeom prst="rect">
            <a:avLst/>
          </a:prstGeom>
        </p:spPr>
      </p:pic>
      <p:sp>
        <p:nvSpPr>
          <p:cNvPr id="30" name="Rectangular Callout 11"/>
          <p:cNvSpPr/>
          <p:nvPr/>
        </p:nvSpPr>
        <p:spPr>
          <a:xfrm>
            <a:off x="7247228" y="4592630"/>
            <a:ext cx="915201" cy="353125"/>
          </a:xfrm>
          <a:prstGeom prst="borderCallout1">
            <a:avLst>
              <a:gd name="adj1" fmla="val 23108"/>
              <a:gd name="adj2" fmla="val 190"/>
              <a:gd name="adj3" fmla="val -127330"/>
              <a:gd name="adj4" fmla="val 78589"/>
            </a:avLst>
          </a:prstGeom>
          <a:noFill/>
          <a:ln>
            <a:noFill/>
          </a:ln>
        </p:spPr>
        <p:style>
          <a:lnRef idx="3">
            <a:schemeClr val="lt1"/>
          </a:lnRef>
          <a:fillRef idx="1">
            <a:schemeClr val="accent5"/>
          </a:fillRef>
          <a:effectRef idx="1">
            <a:schemeClr val="accent5"/>
          </a:effectRef>
          <a:fontRef idx="minor">
            <a:schemeClr val="lt1"/>
          </a:fontRef>
        </p:style>
        <p:txBody>
          <a:bodyPr rtlCol="0" anchor="t"/>
          <a:lstStyle/>
          <a:p>
            <a:r>
              <a:rPr lang="en-US" sz="900" dirty="0">
                <a:solidFill>
                  <a:schemeClr val="tx1"/>
                </a:solidFill>
                <a:latin typeface="Gotham Book" pitchFamily="50" charset="0"/>
              </a:rPr>
              <a:t>Honduras</a:t>
            </a:r>
          </a:p>
          <a:p>
            <a:r>
              <a:rPr lang="en-US" sz="900" dirty="0">
                <a:solidFill>
                  <a:schemeClr val="tx1"/>
                </a:solidFill>
                <a:latin typeface="+mj-lt"/>
              </a:rPr>
              <a:t>38 MW </a:t>
            </a:r>
          </a:p>
        </p:txBody>
      </p:sp>
      <p:cxnSp>
        <p:nvCxnSpPr>
          <p:cNvPr id="8" name="Straight Arrow Connector 7"/>
          <p:cNvCxnSpPr>
            <a:cxnSpLocks/>
          </p:cNvCxnSpPr>
          <p:nvPr/>
        </p:nvCxnSpPr>
        <p:spPr>
          <a:xfrm flipV="1">
            <a:off x="2067475" y="3436873"/>
            <a:ext cx="2016340" cy="4396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1507942" y="2821509"/>
            <a:ext cx="3601570" cy="305389"/>
          </a:xfrm>
          <a:prstGeom prst="rect">
            <a:avLst/>
          </a:prstGeom>
        </p:spPr>
        <p:txBody>
          <a:bodyPr wrap="square" lIns="89076" tIns="44538" rIns="89076" bIns="44538">
            <a:spAutoFit/>
          </a:bodyPr>
          <a:lstStyle/>
          <a:p>
            <a:pPr algn="ctr" eaLnBrk="0" fontAlgn="base" hangingPunct="0">
              <a:spcBef>
                <a:spcPct val="0"/>
              </a:spcBef>
              <a:buClr>
                <a:srgbClr val="E02024"/>
              </a:buClr>
            </a:pPr>
            <a:r>
              <a:rPr lang="en-US" sz="1400" dirty="0">
                <a:latin typeface="Gotham Book" pitchFamily="50" charset="0"/>
                <a:ea typeface="MS PGothic" pitchFamily="34" charset="-128"/>
              </a:rPr>
              <a:t>Annual revenue</a:t>
            </a:r>
            <a:r>
              <a:rPr lang="en-US" sz="1400" baseline="30000" dirty="0">
                <a:latin typeface="Gotham Book" pitchFamily="50" charset="0"/>
                <a:ea typeface="MS PGothic" pitchFamily="34" charset="-128"/>
              </a:rPr>
              <a:t> </a:t>
            </a:r>
            <a:r>
              <a:rPr lang="en-US" sz="1400" dirty="0">
                <a:latin typeface="Gotham Book" pitchFamily="50" charset="0"/>
                <a:ea typeface="MS PGothic" pitchFamily="34" charset="-128"/>
              </a:rPr>
              <a:t>($M)</a:t>
            </a:r>
          </a:p>
        </p:txBody>
      </p:sp>
      <p:sp>
        <p:nvSpPr>
          <p:cNvPr id="34" name="TextBox 33"/>
          <p:cNvSpPr txBox="1"/>
          <p:nvPr/>
        </p:nvSpPr>
        <p:spPr>
          <a:xfrm>
            <a:off x="1364875" y="5675877"/>
            <a:ext cx="10232718" cy="861774"/>
          </a:xfrm>
          <a:prstGeom prst="rect">
            <a:avLst/>
          </a:prstGeom>
          <a:noFill/>
        </p:spPr>
        <p:txBody>
          <a:bodyPr wrap="square" rtlCol="0">
            <a:spAutoFit/>
          </a:bodyPr>
          <a:lstStyle/>
          <a:p>
            <a:pPr marL="228600" indent="-228600">
              <a:buAutoNum type="arabicParenBoth"/>
            </a:pPr>
            <a:r>
              <a:rPr lang="en-US" sz="1000" dirty="0">
                <a:latin typeface="Gotham Book" pitchFamily="50" charset="0"/>
              </a:rPr>
              <a:t>Including re-contracting under the SCPPA Portfolio PPA.</a:t>
            </a:r>
          </a:p>
          <a:p>
            <a:pPr marL="228600" indent="-228600">
              <a:buFontTx/>
              <a:buAutoNum type="arabicParenBoth"/>
            </a:pPr>
            <a:r>
              <a:rPr lang="en-US" sz="1000" dirty="0">
                <a:latin typeface="Gotham Book" pitchFamily="50" charset="0"/>
              </a:rPr>
              <a:t>2017 FY revenue is exclusive of  $2.7M revenues related to our Viridity business from the provision of energy storage and demand response services.</a:t>
            </a:r>
          </a:p>
          <a:p>
            <a:pPr marL="228600" indent="-228600">
              <a:buFontTx/>
              <a:buAutoNum type="arabicParenBoth"/>
            </a:pPr>
            <a:r>
              <a:rPr lang="en-US" sz="1000" dirty="0">
                <a:solidFill>
                  <a:srgbClr val="002060"/>
                </a:solidFill>
                <a:latin typeface="Gotham Book" pitchFamily="50" charset="0"/>
                <a:ea typeface="Calibri" panose="020F0502020204030204" pitchFamily="34" charset="0"/>
                <a:cs typeface="Times New Roman" panose="02020603050405020304" pitchFamily="18" charset="0"/>
              </a:rPr>
              <a:t>Ormat owns a 12.75% minority interest at Sarulla, which is accounted for under the equity method.</a:t>
            </a:r>
          </a:p>
          <a:p>
            <a:pPr marL="228600" indent="-228600">
              <a:buFontTx/>
              <a:buAutoNum type="arabicParenBoth"/>
            </a:pPr>
            <a:r>
              <a:rPr lang="en-US" sz="1000" dirty="0">
                <a:solidFill>
                  <a:srgbClr val="002060"/>
                </a:solidFill>
                <a:latin typeface="Gotham Book" pitchFamily="50" charset="0"/>
                <a:cs typeface="Times New Roman" panose="02020603050405020304" pitchFamily="18" charset="0"/>
              </a:rPr>
              <a:t>Electricity segment revenues were impacted by the shutdown of </a:t>
            </a:r>
            <a:r>
              <a:rPr lang="en-US" sz="1000" dirty="0" err="1">
                <a:solidFill>
                  <a:srgbClr val="002060"/>
                </a:solidFill>
                <a:latin typeface="Gotham Book" pitchFamily="50" charset="0"/>
                <a:cs typeface="Times New Roman" panose="02020603050405020304" pitchFamily="18" charset="0"/>
              </a:rPr>
              <a:t>Puna</a:t>
            </a:r>
            <a:r>
              <a:rPr lang="en-US" sz="1000" dirty="0">
                <a:solidFill>
                  <a:srgbClr val="002060"/>
                </a:solidFill>
                <a:latin typeface="Gotham Book" pitchFamily="50" charset="0"/>
                <a:cs typeface="Times New Roman" panose="02020603050405020304" pitchFamily="18" charset="0"/>
              </a:rPr>
              <a:t> during 2018.</a:t>
            </a:r>
            <a:endParaRPr lang="en-US" sz="1000" dirty="0">
              <a:latin typeface="Gotham Book" pitchFamily="50" charset="0"/>
            </a:endParaRPr>
          </a:p>
          <a:p>
            <a:pPr marL="228600" indent="-228600">
              <a:buFontTx/>
              <a:buAutoNum type="arabicParenBoth"/>
            </a:pPr>
            <a:r>
              <a:rPr lang="en-US" sz="1000" dirty="0">
                <a:latin typeface="Gotham Book" pitchFamily="50" charset="0"/>
              </a:rPr>
              <a:t>2014-2018 average.</a:t>
            </a:r>
          </a:p>
        </p:txBody>
      </p:sp>
      <p:sp>
        <p:nvSpPr>
          <p:cNvPr id="9" name="Rectangle 8"/>
          <p:cNvSpPr/>
          <p:nvPr/>
        </p:nvSpPr>
        <p:spPr>
          <a:xfrm>
            <a:off x="4068056" y="3570380"/>
            <a:ext cx="325730" cy="261610"/>
          </a:xfrm>
          <a:prstGeom prst="rect">
            <a:avLst/>
          </a:prstGeom>
        </p:spPr>
        <p:txBody>
          <a:bodyPr wrap="none">
            <a:spAutoFit/>
          </a:bodyPr>
          <a:lstStyle/>
          <a:p>
            <a:r>
              <a:rPr lang="en-US" sz="1100" baseline="30000" dirty="0"/>
              <a:t>(2)</a:t>
            </a:r>
            <a:endParaRPr lang="en-US" sz="1100" dirty="0"/>
          </a:p>
        </p:txBody>
      </p:sp>
      <p:sp>
        <p:nvSpPr>
          <p:cNvPr id="35" name="Rectangle 34"/>
          <p:cNvSpPr/>
          <p:nvPr/>
        </p:nvSpPr>
        <p:spPr>
          <a:xfrm>
            <a:off x="10307366" y="4300094"/>
            <a:ext cx="304892" cy="184666"/>
          </a:xfrm>
          <a:prstGeom prst="rect">
            <a:avLst/>
          </a:prstGeom>
        </p:spPr>
        <p:txBody>
          <a:bodyPr wrap="none">
            <a:spAutoFit/>
          </a:bodyPr>
          <a:lstStyle/>
          <a:p>
            <a:r>
              <a:rPr lang="en-US" sz="900" baseline="30000" dirty="0"/>
              <a:t>(3)</a:t>
            </a:r>
          </a:p>
        </p:txBody>
      </p:sp>
      <p:sp>
        <p:nvSpPr>
          <p:cNvPr id="4" name="TextBox 3">
            <a:extLst>
              <a:ext uri="{FF2B5EF4-FFF2-40B4-BE49-F238E27FC236}">
                <a16:creationId xmlns:a16="http://schemas.microsoft.com/office/drawing/2014/main" id="{BC209888-8F13-48AD-B7F8-92436D6E0F8B}"/>
              </a:ext>
            </a:extLst>
          </p:cNvPr>
          <p:cNvSpPr txBox="1"/>
          <p:nvPr/>
        </p:nvSpPr>
        <p:spPr>
          <a:xfrm rot="21209028">
            <a:off x="2641916" y="3298195"/>
            <a:ext cx="1722120" cy="261610"/>
          </a:xfrm>
          <a:prstGeom prst="rect">
            <a:avLst/>
          </a:prstGeom>
          <a:noFill/>
        </p:spPr>
        <p:txBody>
          <a:bodyPr wrap="square" rtlCol="0">
            <a:spAutoFit/>
          </a:bodyPr>
          <a:lstStyle/>
          <a:p>
            <a:r>
              <a:rPr lang="en-US" sz="1100" dirty="0">
                <a:latin typeface="Gotham Book" pitchFamily="50" charset="0"/>
              </a:rPr>
              <a:t>CAGR: 7.5%</a:t>
            </a:r>
          </a:p>
        </p:txBody>
      </p:sp>
      <p:sp>
        <p:nvSpPr>
          <p:cNvPr id="31" name="Rectangle 30">
            <a:extLst>
              <a:ext uri="{FF2B5EF4-FFF2-40B4-BE49-F238E27FC236}">
                <a16:creationId xmlns:a16="http://schemas.microsoft.com/office/drawing/2014/main" id="{9C3AAFB5-F862-4684-ABCC-18DB62952530}"/>
              </a:ext>
            </a:extLst>
          </p:cNvPr>
          <p:cNvSpPr/>
          <p:nvPr/>
        </p:nvSpPr>
        <p:spPr>
          <a:xfrm>
            <a:off x="4739985" y="3457494"/>
            <a:ext cx="332142" cy="261610"/>
          </a:xfrm>
          <a:prstGeom prst="rect">
            <a:avLst/>
          </a:prstGeom>
        </p:spPr>
        <p:txBody>
          <a:bodyPr wrap="none">
            <a:spAutoFit/>
          </a:bodyPr>
          <a:lstStyle/>
          <a:p>
            <a:r>
              <a:rPr lang="en-US" sz="1100" baseline="30000" dirty="0"/>
              <a:t>(4)</a:t>
            </a:r>
            <a:endParaRPr lang="en-US" sz="1100" dirty="0"/>
          </a:p>
        </p:txBody>
      </p:sp>
    </p:spTree>
    <p:extLst>
      <p:ext uri="{BB962C8B-B14F-4D97-AF65-F5344CB8AC3E}">
        <p14:creationId xmlns:p14="http://schemas.microsoft.com/office/powerpoint/2010/main" val="2375398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Product Segment Overview </a:t>
            </a:r>
            <a:endParaRPr lang="en-US" dirty="0"/>
          </a:p>
        </p:txBody>
      </p:sp>
      <p:sp>
        <p:nvSpPr>
          <p:cNvPr id="3" name="Slide Number Placeholder 2"/>
          <p:cNvSpPr>
            <a:spLocks noGrp="1"/>
          </p:cNvSpPr>
          <p:nvPr>
            <p:ph type="sldNum" sz="quarter" idx="10"/>
          </p:nvPr>
        </p:nvSpPr>
        <p:spPr/>
        <p:txBody>
          <a:bodyPr/>
          <a:lstStyle/>
          <a:p>
            <a:fld id="{A9E06340-8A43-4750-972F-E6DAEF0E7E41}" type="slidenum">
              <a:rPr lang="en-US" smtClean="0"/>
              <a:pPr/>
              <a:t>11</a:t>
            </a:fld>
            <a:endParaRPr lang="en-US" dirty="0"/>
          </a:p>
        </p:txBody>
      </p:sp>
      <p:sp>
        <p:nvSpPr>
          <p:cNvPr id="4" name="Content Placeholder 3"/>
          <p:cNvSpPr>
            <a:spLocks noGrp="1"/>
          </p:cNvSpPr>
          <p:nvPr>
            <p:ph idx="4294967295"/>
          </p:nvPr>
        </p:nvSpPr>
        <p:spPr>
          <a:xfrm>
            <a:off x="1349829" y="841238"/>
            <a:ext cx="10247763" cy="5127625"/>
          </a:xfrm>
        </p:spPr>
        <p:txBody>
          <a:bodyPr/>
          <a:lstStyle/>
          <a:p>
            <a:pPr>
              <a:lnSpc>
                <a:spcPct val="120000"/>
              </a:lnSpc>
              <a:spcBef>
                <a:spcPct val="50000"/>
              </a:spcBef>
            </a:pPr>
            <a:endParaRPr lang="en-US" dirty="0"/>
          </a:p>
          <a:p>
            <a:pPr>
              <a:lnSpc>
                <a:spcPct val="120000"/>
              </a:lnSpc>
              <a:spcBef>
                <a:spcPct val="50000"/>
              </a:spcBef>
            </a:pPr>
            <a:r>
              <a:rPr lang="en-US" dirty="0"/>
              <a:t>Backlog of $201M as of August 7, 2019</a:t>
            </a:r>
            <a:r>
              <a:rPr lang="en-US" sz="1200" baseline="60000" dirty="0"/>
              <a:t>(1)</a:t>
            </a:r>
            <a:endParaRPr lang="en-US" dirty="0"/>
          </a:p>
          <a:p>
            <a:r>
              <a:rPr lang="en-US" dirty="0"/>
              <a:t>Continued improvement in costs, technology and delivery lead-time</a:t>
            </a:r>
          </a:p>
          <a:p>
            <a:r>
              <a:rPr lang="en-US"/>
              <a:t>32% </a:t>
            </a:r>
            <a:r>
              <a:rPr lang="en-US" dirty="0"/>
              <a:t>of total revenues</a:t>
            </a:r>
            <a:r>
              <a:rPr lang="en-US" sz="1400" baseline="30000" dirty="0"/>
              <a:t>(2)</a:t>
            </a:r>
            <a:endParaRPr lang="en-US" baseline="30000" dirty="0"/>
          </a:p>
        </p:txBody>
      </p:sp>
      <p:sp>
        <p:nvSpPr>
          <p:cNvPr id="5" name="Rectangle 4"/>
          <p:cNvSpPr/>
          <p:nvPr/>
        </p:nvSpPr>
        <p:spPr>
          <a:xfrm>
            <a:off x="1349830" y="889137"/>
            <a:ext cx="10247763" cy="2439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accent1"/>
                </a:solidFill>
              </a:rPr>
              <a:t>Built approx. 180 power plants and installed over 2,900 MW of geothermal &amp; REG over the years</a:t>
            </a:r>
          </a:p>
        </p:txBody>
      </p:sp>
      <p:graphicFrame>
        <p:nvGraphicFramePr>
          <p:cNvPr id="6" name="Chart 5"/>
          <p:cNvGraphicFramePr/>
          <p:nvPr/>
        </p:nvGraphicFramePr>
        <p:xfrm>
          <a:off x="1774989" y="3355267"/>
          <a:ext cx="4330141" cy="2672898"/>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349830" y="6201691"/>
            <a:ext cx="8400758" cy="446276"/>
          </a:xfrm>
          <a:prstGeom prst="rect">
            <a:avLst/>
          </a:prstGeom>
        </p:spPr>
        <p:txBody>
          <a:bodyPr wrap="square">
            <a:spAutoFit/>
          </a:bodyPr>
          <a:lstStyle/>
          <a:p>
            <a:pPr marL="685800" lvl="1" indent="-228600">
              <a:lnSpc>
                <a:spcPct val="120000"/>
              </a:lnSpc>
              <a:buFontTx/>
              <a:buAutoNum type="arabicParenBoth"/>
            </a:pPr>
            <a:r>
              <a:rPr lang="en-US" sz="1000" kern="0" dirty="0">
                <a:solidFill>
                  <a:schemeClr val="accent1"/>
                </a:solidFill>
                <a:latin typeface="Gotham Book" pitchFamily="50" charset="0"/>
              </a:rPr>
              <a:t>The backlog is as of August 7, 2019 and includes revenues for the period between July 1, 2019 and August 7, 2019.</a:t>
            </a:r>
          </a:p>
          <a:p>
            <a:pPr marL="685800" lvl="1" indent="-228600">
              <a:lnSpc>
                <a:spcPct val="120000"/>
              </a:lnSpc>
              <a:buFontTx/>
              <a:buAutoNum type="arabicParenBoth"/>
            </a:pPr>
            <a:r>
              <a:rPr lang="en-US" sz="1000" kern="0" dirty="0">
                <a:solidFill>
                  <a:schemeClr val="accent1"/>
                </a:solidFill>
                <a:latin typeface="Gotham Book" pitchFamily="50" charset="0"/>
              </a:rPr>
              <a:t>2014-2018 average. </a:t>
            </a:r>
          </a:p>
        </p:txBody>
      </p:sp>
      <p:sp>
        <p:nvSpPr>
          <p:cNvPr id="8" name="AutoShape 6"/>
          <p:cNvSpPr>
            <a:spLocks noChangeArrowheads="1"/>
          </p:cNvSpPr>
          <p:nvPr/>
        </p:nvSpPr>
        <p:spPr bwMode="auto">
          <a:xfrm>
            <a:off x="2282788" y="4876739"/>
            <a:ext cx="2752164" cy="215130"/>
          </a:xfrm>
          <a:prstGeom prst="rect">
            <a:avLst/>
          </a:prstGeom>
          <a:solidFill>
            <a:schemeClr val="tx1"/>
          </a:solidFill>
          <a:ln w="57150">
            <a:noFill/>
            <a:headEnd/>
            <a:tailEnd/>
          </a:ln>
        </p:spPr>
        <p:style>
          <a:lnRef idx="2">
            <a:schemeClr val="dk1">
              <a:shade val="50000"/>
            </a:schemeClr>
          </a:lnRef>
          <a:fillRef idx="1">
            <a:schemeClr val="dk1"/>
          </a:fillRef>
          <a:effectRef idx="0">
            <a:schemeClr val="dk1"/>
          </a:effectRef>
          <a:fontRef idx="minor">
            <a:schemeClr val="lt1"/>
          </a:fontRef>
        </p:style>
        <p:txBody>
          <a:bodyPr wrap="none" lIns="88776" tIns="44403" rIns="88776" bIns="44403" anchor="ctr"/>
          <a:lstStyle/>
          <a:p>
            <a:pPr algn="ctr"/>
            <a:r>
              <a:rPr lang="en-US" sz="1100" dirty="0">
                <a:solidFill>
                  <a:schemeClr val="bg1"/>
                </a:solidFill>
                <a:latin typeface="Gotham Book" pitchFamily="50" charset="0"/>
                <a:cs typeface="Times New Roman" pitchFamily="18" charset="0"/>
              </a:rPr>
              <a:t>$210M - 5 yr. Average</a:t>
            </a:r>
          </a:p>
        </p:txBody>
      </p:sp>
      <p:sp>
        <p:nvSpPr>
          <p:cNvPr id="9" name="Rectangle 8"/>
          <p:cNvSpPr/>
          <p:nvPr/>
        </p:nvSpPr>
        <p:spPr>
          <a:xfrm>
            <a:off x="2401635" y="2654595"/>
            <a:ext cx="3630705" cy="307777"/>
          </a:xfrm>
          <a:prstGeom prst="rect">
            <a:avLst/>
          </a:prstGeom>
        </p:spPr>
        <p:txBody>
          <a:bodyPr wrap="square">
            <a:spAutoFit/>
          </a:bodyPr>
          <a:lstStyle/>
          <a:p>
            <a:pPr algn="ctr"/>
            <a:r>
              <a:rPr lang="en-US" sz="1400" dirty="0">
                <a:solidFill>
                  <a:schemeClr val="accent1"/>
                </a:solidFill>
                <a:latin typeface="Gotham Book" pitchFamily="50" charset="0"/>
              </a:rPr>
              <a:t>Revenue from 3</a:t>
            </a:r>
            <a:r>
              <a:rPr lang="en-US" sz="1400" baseline="30000" dirty="0">
                <a:solidFill>
                  <a:schemeClr val="accent1"/>
                </a:solidFill>
                <a:latin typeface="Gotham Book" pitchFamily="50" charset="0"/>
              </a:rPr>
              <a:t>rd</a:t>
            </a:r>
            <a:r>
              <a:rPr lang="en-US" sz="1400" dirty="0">
                <a:solidFill>
                  <a:schemeClr val="accent1"/>
                </a:solidFill>
                <a:latin typeface="Gotham Book" pitchFamily="50" charset="0"/>
              </a:rPr>
              <a:t> party sales ($M)</a:t>
            </a:r>
          </a:p>
        </p:txBody>
      </p:sp>
      <p:sp>
        <p:nvSpPr>
          <p:cNvPr id="13" name="Rectangle 12">
            <a:extLst>
              <a:ext uri="{FF2B5EF4-FFF2-40B4-BE49-F238E27FC236}">
                <a16:creationId xmlns:a16="http://schemas.microsoft.com/office/drawing/2014/main" id="{C05962F7-0442-438B-A88F-5354948602E4}"/>
              </a:ext>
            </a:extLst>
          </p:cNvPr>
          <p:cNvSpPr/>
          <p:nvPr/>
        </p:nvSpPr>
        <p:spPr>
          <a:xfrm>
            <a:off x="7084146" y="2654595"/>
            <a:ext cx="3630705" cy="307777"/>
          </a:xfrm>
          <a:prstGeom prst="rect">
            <a:avLst/>
          </a:prstGeom>
        </p:spPr>
        <p:txBody>
          <a:bodyPr wrap="square">
            <a:spAutoFit/>
          </a:bodyPr>
          <a:lstStyle/>
          <a:p>
            <a:pPr algn="ctr"/>
            <a:r>
              <a:rPr lang="en-US" sz="1400" dirty="0">
                <a:solidFill>
                  <a:schemeClr val="accent1"/>
                </a:solidFill>
                <a:latin typeface="Gotham Book" pitchFamily="50" charset="0"/>
              </a:rPr>
              <a:t>Backlog breakdown</a:t>
            </a:r>
          </a:p>
        </p:txBody>
      </p:sp>
      <p:graphicFrame>
        <p:nvGraphicFramePr>
          <p:cNvPr id="12" name="Chart 11">
            <a:extLst>
              <a:ext uri="{FF2B5EF4-FFF2-40B4-BE49-F238E27FC236}">
                <a16:creationId xmlns:a16="http://schemas.microsoft.com/office/drawing/2014/main" id="{23381EC4-6631-4300-AF7A-CDDA5ED7C363}"/>
              </a:ext>
            </a:extLst>
          </p:cNvPr>
          <p:cNvGraphicFramePr/>
          <p:nvPr/>
        </p:nvGraphicFramePr>
        <p:xfrm>
          <a:off x="7386604" y="3032606"/>
          <a:ext cx="3533676" cy="33182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53177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73D7C-F902-4AC9-B4EE-99C9588EF879}"/>
              </a:ext>
            </a:extLst>
          </p:cNvPr>
          <p:cNvSpPr>
            <a:spLocks noGrp="1"/>
          </p:cNvSpPr>
          <p:nvPr>
            <p:ph type="title"/>
          </p:nvPr>
        </p:nvSpPr>
        <p:spPr/>
        <p:txBody>
          <a:bodyPr/>
          <a:lstStyle/>
          <a:p>
            <a:r>
              <a:rPr lang="en-US" dirty="0"/>
              <a:t>Geothermal market and potential</a:t>
            </a:r>
            <a:endParaRPr lang="he-IL" dirty="0"/>
          </a:p>
        </p:txBody>
      </p:sp>
      <p:sp>
        <p:nvSpPr>
          <p:cNvPr id="5" name="Slide Number Placeholder 4">
            <a:extLst>
              <a:ext uri="{FF2B5EF4-FFF2-40B4-BE49-F238E27FC236}">
                <a16:creationId xmlns:a16="http://schemas.microsoft.com/office/drawing/2014/main" id="{25AC4CB1-FFDB-487C-BFE9-70C9954BC361}"/>
              </a:ext>
            </a:extLst>
          </p:cNvPr>
          <p:cNvSpPr>
            <a:spLocks noGrp="1"/>
          </p:cNvSpPr>
          <p:nvPr>
            <p:ph type="sldNum" sz="quarter" idx="10"/>
          </p:nvPr>
        </p:nvSpPr>
        <p:spPr/>
        <p:txBody>
          <a:bodyPr/>
          <a:lstStyle/>
          <a:p>
            <a:fld id="{A9E06340-8A43-4750-972F-E6DAEF0E7E41}" type="slidenum">
              <a:rPr lang="en-US" smtClean="0"/>
              <a:pPr/>
              <a:t>12</a:t>
            </a:fld>
            <a:endParaRPr lang="en-US" dirty="0"/>
          </a:p>
        </p:txBody>
      </p:sp>
      <p:graphicFrame>
        <p:nvGraphicFramePr>
          <p:cNvPr id="7" name="Chart 6">
            <a:extLst>
              <a:ext uri="{FF2B5EF4-FFF2-40B4-BE49-F238E27FC236}">
                <a16:creationId xmlns:a16="http://schemas.microsoft.com/office/drawing/2014/main" id="{0B1734EF-4B77-4866-9995-666AD4E331E5}"/>
              </a:ext>
            </a:extLst>
          </p:cNvPr>
          <p:cNvGraphicFramePr>
            <a:graphicFrameLocks/>
          </p:cNvGraphicFramePr>
          <p:nvPr>
            <p:extLst>
              <p:ext uri="{D42A27DB-BD31-4B8C-83A1-F6EECF244321}">
                <p14:modId xmlns:p14="http://schemas.microsoft.com/office/powerpoint/2010/main" val="2398732821"/>
              </p:ext>
            </p:extLst>
          </p:nvPr>
        </p:nvGraphicFramePr>
        <p:xfrm>
          <a:off x="1303453" y="758190"/>
          <a:ext cx="10639425" cy="53416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640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7DE8-929A-4DCD-99B8-CD08009E398F}"/>
              </a:ext>
            </a:extLst>
          </p:cNvPr>
          <p:cNvSpPr>
            <a:spLocks noGrp="1"/>
          </p:cNvSpPr>
          <p:nvPr>
            <p:ph type="title"/>
          </p:nvPr>
        </p:nvSpPr>
        <p:spPr/>
        <p:txBody>
          <a:bodyPr/>
          <a:lstStyle/>
          <a:p>
            <a:r>
              <a:rPr lang="en-US" dirty="0"/>
              <a:t>Technological advances</a:t>
            </a:r>
          </a:p>
        </p:txBody>
      </p:sp>
      <p:sp>
        <p:nvSpPr>
          <p:cNvPr id="3" name="Slide Number Placeholder 2">
            <a:extLst>
              <a:ext uri="{FF2B5EF4-FFF2-40B4-BE49-F238E27FC236}">
                <a16:creationId xmlns:a16="http://schemas.microsoft.com/office/drawing/2014/main" id="{031089E6-9D33-44CD-85AD-7245F3C52532}"/>
              </a:ext>
            </a:extLst>
          </p:cNvPr>
          <p:cNvSpPr>
            <a:spLocks noGrp="1"/>
          </p:cNvSpPr>
          <p:nvPr>
            <p:ph type="sldNum" sz="quarter" idx="10"/>
          </p:nvPr>
        </p:nvSpPr>
        <p:spPr/>
        <p:txBody>
          <a:bodyPr/>
          <a:lstStyle/>
          <a:p>
            <a:fld id="{A9E06340-8A43-4750-972F-E6DAEF0E7E41}" type="slidenum">
              <a:rPr lang="en-US" smtClean="0"/>
              <a:pPr/>
              <a:t>13</a:t>
            </a:fld>
            <a:endParaRPr lang="en-US" dirty="0"/>
          </a:p>
        </p:txBody>
      </p:sp>
      <p:sp>
        <p:nvSpPr>
          <p:cNvPr id="4" name="Content Placeholder 3">
            <a:extLst>
              <a:ext uri="{FF2B5EF4-FFF2-40B4-BE49-F238E27FC236}">
                <a16:creationId xmlns:a16="http://schemas.microsoft.com/office/drawing/2014/main" id="{5A9E64BE-97D2-4358-A4B4-CC8562B56AD0}"/>
              </a:ext>
            </a:extLst>
          </p:cNvPr>
          <p:cNvSpPr>
            <a:spLocks noGrp="1"/>
          </p:cNvSpPr>
          <p:nvPr>
            <p:ph idx="1"/>
          </p:nvPr>
        </p:nvSpPr>
        <p:spPr>
          <a:xfrm>
            <a:off x="1341120" y="1101870"/>
            <a:ext cx="4974620" cy="5127483"/>
          </a:xfrm>
        </p:spPr>
        <p:txBody>
          <a:bodyPr/>
          <a:lstStyle/>
          <a:p>
            <a:r>
              <a:rPr lang="en-US" dirty="0"/>
              <a:t>Turbines:</a:t>
            </a:r>
          </a:p>
          <a:p>
            <a:pPr lvl="1"/>
            <a:r>
              <a:rPr lang="en-US" dirty="0"/>
              <a:t>Efficiency grew up by 2.5%. </a:t>
            </a:r>
          </a:p>
          <a:p>
            <a:pPr lvl="1"/>
            <a:r>
              <a:rPr lang="en-US" dirty="0"/>
              <a:t>A “between bearing” turbine that allows more stages and higher capacity, up to 25 MW per turbine. </a:t>
            </a:r>
          </a:p>
          <a:p>
            <a:pPr lvl="1"/>
            <a:r>
              <a:rPr lang="en-US" dirty="0"/>
              <a:t>New blades geometry</a:t>
            </a:r>
          </a:p>
          <a:p>
            <a:r>
              <a:rPr lang="en-US" dirty="0"/>
              <a:t>Heat Exchangers</a:t>
            </a:r>
          </a:p>
          <a:p>
            <a:pPr lvl="1"/>
            <a:r>
              <a:rPr lang="en-US" dirty="0"/>
              <a:t>Design improvement resulted in increased efficiency of 1.25% </a:t>
            </a:r>
          </a:p>
          <a:p>
            <a:r>
              <a:rPr lang="en-US" dirty="0"/>
              <a:t>Air cooled condenser </a:t>
            </a:r>
          </a:p>
          <a:p>
            <a:pPr lvl="1"/>
            <a:r>
              <a:rPr lang="en-US" dirty="0"/>
              <a:t>Design improvement resulted in increased efficiency of 1.25%</a:t>
            </a:r>
          </a:p>
        </p:txBody>
      </p:sp>
      <p:pic>
        <p:nvPicPr>
          <p:cNvPr id="7" name="Picture 6" descr="A picture containing building, sitting, old, large&#10;&#10;Description automatically generated">
            <a:extLst>
              <a:ext uri="{FF2B5EF4-FFF2-40B4-BE49-F238E27FC236}">
                <a16:creationId xmlns:a16="http://schemas.microsoft.com/office/drawing/2014/main" id="{43C8B5ED-AF09-42CD-ACE4-958740F3FA7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6704407" y="910013"/>
            <a:ext cx="5127483" cy="5511197"/>
          </a:xfrm>
          <a:prstGeom prst="rect">
            <a:avLst/>
          </a:prstGeom>
        </p:spPr>
      </p:pic>
    </p:spTree>
    <p:extLst>
      <p:ext uri="{BB962C8B-B14F-4D97-AF65-F5344CB8AC3E}">
        <p14:creationId xmlns:p14="http://schemas.microsoft.com/office/powerpoint/2010/main" val="1357197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1FFE9-0294-444B-A544-1B2668ABFABC}"/>
              </a:ext>
            </a:extLst>
          </p:cNvPr>
          <p:cNvSpPr>
            <a:spLocks noGrp="1"/>
          </p:cNvSpPr>
          <p:nvPr>
            <p:ph type="title"/>
          </p:nvPr>
        </p:nvSpPr>
        <p:spPr/>
        <p:txBody>
          <a:bodyPr/>
          <a:lstStyle/>
          <a:p>
            <a:r>
              <a:rPr lang="en-US" b="1" dirty="0"/>
              <a:t>Hybrid solar-geothermal power plant</a:t>
            </a:r>
            <a:endParaRPr lang="en-US" dirty="0"/>
          </a:p>
        </p:txBody>
      </p:sp>
      <p:sp>
        <p:nvSpPr>
          <p:cNvPr id="3" name="Slide Number Placeholder 2">
            <a:extLst>
              <a:ext uri="{FF2B5EF4-FFF2-40B4-BE49-F238E27FC236}">
                <a16:creationId xmlns:a16="http://schemas.microsoft.com/office/drawing/2014/main" id="{4F092565-D0EC-40C1-B47A-EBF9EC0AFF83}"/>
              </a:ext>
            </a:extLst>
          </p:cNvPr>
          <p:cNvSpPr>
            <a:spLocks noGrp="1"/>
          </p:cNvSpPr>
          <p:nvPr>
            <p:ph type="sldNum" sz="quarter" idx="10"/>
          </p:nvPr>
        </p:nvSpPr>
        <p:spPr/>
        <p:txBody>
          <a:bodyPr/>
          <a:lstStyle/>
          <a:p>
            <a:fld id="{A9E06340-8A43-4750-972F-E6DAEF0E7E41}" type="slidenum">
              <a:rPr lang="en-US" smtClean="0"/>
              <a:pPr/>
              <a:t>14</a:t>
            </a:fld>
            <a:endParaRPr lang="en-US" dirty="0"/>
          </a:p>
        </p:txBody>
      </p:sp>
      <p:sp>
        <p:nvSpPr>
          <p:cNvPr id="4" name="Content Placeholder 3">
            <a:extLst>
              <a:ext uri="{FF2B5EF4-FFF2-40B4-BE49-F238E27FC236}">
                <a16:creationId xmlns:a16="http://schemas.microsoft.com/office/drawing/2014/main" id="{CE3AD2D0-676E-4C0E-AD44-A87ABAF9A125}"/>
              </a:ext>
            </a:extLst>
          </p:cNvPr>
          <p:cNvSpPr>
            <a:spLocks noGrp="1"/>
          </p:cNvSpPr>
          <p:nvPr>
            <p:ph idx="1"/>
          </p:nvPr>
        </p:nvSpPr>
        <p:spPr/>
        <p:txBody>
          <a:bodyPr/>
          <a:lstStyle/>
          <a:p>
            <a:r>
              <a:rPr lang="en-US" dirty="0"/>
              <a:t>The electricity generated from the solar plant is used to offset the equipment’s auxiliary power</a:t>
            </a:r>
          </a:p>
          <a:p>
            <a:r>
              <a:rPr lang="en-US" dirty="0"/>
              <a:t>The Tungsten Solar power plant</a:t>
            </a:r>
          </a:p>
          <a:p>
            <a:pPr lvl="1"/>
            <a:r>
              <a:rPr lang="en-US" dirty="0"/>
              <a:t>7MW AC</a:t>
            </a:r>
          </a:p>
          <a:p>
            <a:pPr lvl="1"/>
            <a:r>
              <a:rPr lang="en-US" dirty="0"/>
              <a:t>Commercial operation in July 2019</a:t>
            </a:r>
          </a:p>
          <a:p>
            <a:pPr lvl="1"/>
            <a:r>
              <a:rPr lang="en-US" dirty="0" err="1"/>
              <a:t>Ormat’s</a:t>
            </a:r>
            <a:r>
              <a:rPr lang="en-US" dirty="0"/>
              <a:t> first-ever geothermal and solar hybrid project</a:t>
            </a:r>
          </a:p>
          <a:p>
            <a:endParaRPr lang="en-US" dirty="0"/>
          </a:p>
        </p:txBody>
      </p:sp>
      <p:pic>
        <p:nvPicPr>
          <p:cNvPr id="7" name="Picture 6" descr="A close up of a desert field&#10;&#10;Description automatically generated">
            <a:extLst>
              <a:ext uri="{FF2B5EF4-FFF2-40B4-BE49-F238E27FC236}">
                <a16:creationId xmlns:a16="http://schemas.microsoft.com/office/drawing/2014/main" id="{480C2FB2-21B3-4B1A-ACB0-457B183727E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341120" y="3571062"/>
            <a:ext cx="6196925" cy="2658291"/>
          </a:xfrm>
          <a:prstGeom prst="rect">
            <a:avLst/>
          </a:prstGeom>
        </p:spPr>
      </p:pic>
      <p:pic>
        <p:nvPicPr>
          <p:cNvPr id="9" name="Picture 8" descr="A picture containing mountain, grass, track, large&#10;&#10;Description automatically generated">
            <a:extLst>
              <a:ext uri="{FF2B5EF4-FFF2-40B4-BE49-F238E27FC236}">
                <a16:creationId xmlns:a16="http://schemas.microsoft.com/office/drawing/2014/main" id="{86D5583E-08F6-4CB8-8801-45A63A09E39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657688" y="2775949"/>
            <a:ext cx="4405941" cy="3453404"/>
          </a:xfrm>
          <a:prstGeom prst="rect">
            <a:avLst/>
          </a:prstGeom>
        </p:spPr>
      </p:pic>
    </p:spTree>
    <p:extLst>
      <p:ext uri="{BB962C8B-B14F-4D97-AF65-F5344CB8AC3E}">
        <p14:creationId xmlns:p14="http://schemas.microsoft.com/office/powerpoint/2010/main" val="3410125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B60C33-FB3B-4698-A09E-4FB87376BAD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41120" y="1101870"/>
            <a:ext cx="10682628" cy="5127483"/>
          </a:xfrm>
          <a:prstGeom prst="rect">
            <a:avLst/>
          </a:prstGeom>
          <a:ln>
            <a:noFill/>
          </a:ln>
          <a:effectLst/>
        </p:spPr>
      </p:pic>
      <p:sp>
        <p:nvSpPr>
          <p:cNvPr id="11" name="Title 10">
            <a:extLst>
              <a:ext uri="{FF2B5EF4-FFF2-40B4-BE49-F238E27FC236}">
                <a16:creationId xmlns:a16="http://schemas.microsoft.com/office/drawing/2014/main" id="{B32F30AE-211D-4812-A135-E6C6A54B71D1}"/>
              </a:ext>
            </a:extLst>
          </p:cNvPr>
          <p:cNvSpPr>
            <a:spLocks noGrp="1"/>
          </p:cNvSpPr>
          <p:nvPr>
            <p:ph type="title"/>
          </p:nvPr>
        </p:nvSpPr>
        <p:spPr/>
        <p:txBody>
          <a:bodyPr/>
          <a:lstStyle/>
          <a:p>
            <a:r>
              <a:rPr lang="en-US" dirty="0"/>
              <a:t>Thank you</a:t>
            </a:r>
            <a:br>
              <a:rPr lang="en-US" dirty="0"/>
            </a:br>
            <a:endParaRPr lang="en-US" dirty="0"/>
          </a:p>
        </p:txBody>
      </p:sp>
      <p:sp>
        <p:nvSpPr>
          <p:cNvPr id="3" name="Slide Number Placeholder 2"/>
          <p:cNvSpPr>
            <a:spLocks noGrp="1"/>
          </p:cNvSpPr>
          <p:nvPr>
            <p:ph type="sldNum" sz="quarter" idx="10"/>
          </p:nvPr>
        </p:nvSpPr>
        <p:spPr/>
        <p:txBody>
          <a:bodyPr/>
          <a:lstStyle/>
          <a:p>
            <a:fld id="{795636C7-9CBF-4011-8B4A-CFBD241A5E91}" type="slidenum">
              <a:rPr lang="en-US" smtClean="0"/>
              <a:pPr/>
              <a:t>15</a:t>
            </a:fld>
            <a:endParaRPr lang="en-US" dirty="0"/>
          </a:p>
        </p:txBody>
      </p:sp>
      <p:sp>
        <p:nvSpPr>
          <p:cNvPr id="316420" name="Text Box 4"/>
          <p:cNvSpPr txBox="1">
            <a:spLocks noChangeArrowheads="1"/>
          </p:cNvSpPr>
          <p:nvPr/>
        </p:nvSpPr>
        <p:spPr bwMode="auto">
          <a:xfrm>
            <a:off x="1341120" y="1409700"/>
            <a:ext cx="5069205" cy="519698"/>
          </a:xfrm>
          <a:prstGeom prst="rect">
            <a:avLst/>
          </a:prstGeom>
          <a:solidFill>
            <a:schemeClr val="tx1"/>
          </a:solidFill>
          <a:extLst>
            <a:ext uri="{91240B29-F687-4F45-9708-019B960494DF}">
              <a14:hiddenLine xmlns:a14="http://schemas.microsoft.com/office/drawing/2010/main" w="9525">
                <a:solidFill>
                  <a:srgbClr val="000000"/>
                </a:solidFill>
                <a:miter lim="800000"/>
                <a:headEnd/>
                <a:tailEnd/>
              </a14:hiddenLine>
            </a:ext>
          </a:extLst>
        </p:spPr>
        <p:txBody>
          <a:bodyPr wrap="square" lIns="164592" rtlCol="0">
            <a:spAutoFit/>
          </a:bodyPr>
          <a:lstStyle>
            <a:defPPr>
              <a:defRPr lang="en-US"/>
            </a:defPPr>
            <a:lvl1pPr>
              <a:defRPr sz="1400">
                <a:solidFill>
                  <a:schemeClr val="bg1"/>
                </a:solidFill>
              </a:defRPr>
            </a:lvl1pPr>
            <a:lvl2pPr marL="742950" indent="-285750" eaLnBrk="0" hangingPunct="0">
              <a:defRPr>
                <a:latin typeface="Arial" charset="0"/>
                <a:cs typeface="Arial" charset="0"/>
              </a:defRPr>
            </a:lvl2pPr>
            <a:lvl3pPr marL="1143000" indent="-228600" eaLnBrk="0" hangingPunct="0">
              <a:defRPr>
                <a:latin typeface="Arial" charset="0"/>
                <a:cs typeface="Arial" charset="0"/>
              </a:defRPr>
            </a:lvl3pPr>
            <a:lvl4pPr marL="1600200" indent="-228600" eaLnBrk="0" hangingPunct="0">
              <a:defRPr>
                <a:latin typeface="Arial" charset="0"/>
                <a:cs typeface="Arial" charset="0"/>
              </a:defRPr>
            </a:lvl4pPr>
            <a:lvl5pPr marL="2057400" indent="-228600" eaLnBrk="0" hangingPunct="0">
              <a:defRPr>
                <a:latin typeface="Arial" charset="0"/>
                <a:cs typeface="Arial" charset="0"/>
              </a:defRPr>
            </a:lvl5pPr>
            <a:lvl6pPr marL="2514600" indent="-228600" eaLnBrk="0" fontAlgn="base" hangingPunct="0">
              <a:spcBef>
                <a:spcPct val="0"/>
              </a:spcBef>
              <a:spcAft>
                <a:spcPct val="0"/>
              </a:spcAft>
              <a:defRPr>
                <a:latin typeface="Arial" charset="0"/>
                <a:cs typeface="Arial" charset="0"/>
              </a:defRPr>
            </a:lvl6pPr>
            <a:lvl7pPr marL="2971800" indent="-228600" eaLnBrk="0" fontAlgn="base" hangingPunct="0">
              <a:spcBef>
                <a:spcPct val="0"/>
              </a:spcBef>
              <a:spcAft>
                <a:spcPct val="0"/>
              </a:spcAft>
              <a:defRPr>
                <a:latin typeface="Arial" charset="0"/>
                <a:cs typeface="Arial" charset="0"/>
              </a:defRPr>
            </a:lvl7pPr>
            <a:lvl8pPr marL="3429000" indent="-228600" eaLnBrk="0" fontAlgn="base" hangingPunct="0">
              <a:spcBef>
                <a:spcPct val="0"/>
              </a:spcBef>
              <a:spcAft>
                <a:spcPct val="0"/>
              </a:spcAft>
              <a:defRPr>
                <a:latin typeface="Arial" charset="0"/>
                <a:cs typeface="Arial" charset="0"/>
              </a:defRPr>
            </a:lvl8pPr>
            <a:lvl9pPr marL="3886200" indent="-228600" eaLnBrk="0" fontAlgn="base" hangingPunct="0">
              <a:spcBef>
                <a:spcPct val="0"/>
              </a:spcBef>
              <a:spcAft>
                <a:spcPct val="0"/>
              </a:spcAft>
              <a:defRPr>
                <a:latin typeface="Arial" charset="0"/>
                <a:cs typeface="Arial" charset="0"/>
              </a:defRPr>
            </a:lvl9pPr>
          </a:lstStyle>
          <a:p>
            <a:r>
              <a:rPr lang="en-US" dirty="0" err="1"/>
              <a:t>Ormat’s</a:t>
            </a:r>
            <a:r>
              <a:rPr lang="en-US" dirty="0"/>
              <a:t> </a:t>
            </a:r>
            <a:r>
              <a:rPr lang="en-US" dirty="0" err="1"/>
              <a:t>Olkaria</a:t>
            </a:r>
            <a:r>
              <a:rPr lang="en-US" dirty="0"/>
              <a:t> III Geothermal Power Plant Complex </a:t>
            </a:r>
          </a:p>
          <a:p>
            <a:r>
              <a:rPr lang="en-US" dirty="0"/>
              <a:t>Provides 150 MW of Base-load Electricity in Kenya</a:t>
            </a:r>
          </a:p>
        </p:txBody>
      </p:sp>
    </p:spTree>
    <p:extLst>
      <p:ext uri="{BB962C8B-B14F-4D97-AF65-F5344CB8AC3E}">
        <p14:creationId xmlns:p14="http://schemas.microsoft.com/office/powerpoint/2010/main" val="77843712"/>
      </p:ext>
    </p:extLst>
  </p:cSld>
  <p:clrMapOvr>
    <a:masterClrMapping/>
  </p:clrMapOvr>
</p:sld>
</file>

<file path=ppt/theme/theme1.xml><?xml version="1.0" encoding="utf-8"?>
<a:theme xmlns:a="http://schemas.openxmlformats.org/drawingml/2006/main" name="Ormat presentation">
  <a:themeElements>
    <a:clrScheme name="Custom 10">
      <a:dk1>
        <a:srgbClr val="002855"/>
      </a:dk1>
      <a:lt1>
        <a:srgbClr val="FFFFFF"/>
      </a:lt1>
      <a:dk2>
        <a:srgbClr val="D22630"/>
      </a:dk2>
      <a:lt2>
        <a:srgbClr val="2DCCD3"/>
      </a:lt2>
      <a:accent1>
        <a:srgbClr val="002855"/>
      </a:accent1>
      <a:accent2>
        <a:srgbClr val="D22630"/>
      </a:accent2>
      <a:accent3>
        <a:srgbClr val="2DCCD3"/>
      </a:accent3>
      <a:accent4>
        <a:srgbClr val="FFFFFF"/>
      </a:accent4>
      <a:accent5>
        <a:srgbClr val="B1E4E3"/>
      </a:accent5>
      <a:accent6>
        <a:srgbClr val="FFB3AB"/>
      </a:accent6>
      <a:hlink>
        <a:srgbClr val="2DCCD3"/>
      </a:hlink>
      <a:folHlink>
        <a:srgbClr val="B1E4E3"/>
      </a:folHlink>
    </a:clrScheme>
    <a:fontScheme name="Ormat">
      <a:majorFont>
        <a:latin typeface="Gotham Black"/>
        <a:ea typeface=""/>
        <a:cs typeface=""/>
      </a:majorFont>
      <a:minorFont>
        <a:latin typeface="Gotham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ln w="28575">
          <a:tailEnd type="triangle"/>
        </a:ln>
      </a:spPr>
      <a:bodyPr/>
      <a:lstStyle>
        <a:defPPr algn="l">
          <a:defRPr/>
        </a:defPPr>
      </a:lstStyle>
      <a:style>
        <a:lnRef idx="1">
          <a:schemeClr val="accent1"/>
        </a:lnRef>
        <a:fillRef idx="0">
          <a:schemeClr val="accent1"/>
        </a:fillRef>
        <a:effectRef idx="0">
          <a:schemeClr val="accent1"/>
        </a:effectRef>
        <a:fontRef idx="minor">
          <a:schemeClr val="tx1"/>
        </a:fontRef>
      </a:style>
    </a:spDef>
    <a:txDef>
      <a:spPr bwMode="auto">
        <a:solidFill>
          <a:schemeClr val="tx1"/>
        </a:solidFill>
      </a:spPr>
      <a:bodyPr wrap="square" lIns="164592" rtlCol="0">
        <a:spAutoFit/>
      </a:bodyPr>
      <a:lstStyle>
        <a:defPPr algn="l">
          <a:defRPr sz="1400"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0">
    <a:dk1>
      <a:srgbClr val="002855"/>
    </a:dk1>
    <a:lt1>
      <a:srgbClr val="FFFFFF"/>
    </a:lt1>
    <a:dk2>
      <a:srgbClr val="D22630"/>
    </a:dk2>
    <a:lt2>
      <a:srgbClr val="2DCCD3"/>
    </a:lt2>
    <a:accent1>
      <a:srgbClr val="002855"/>
    </a:accent1>
    <a:accent2>
      <a:srgbClr val="D22630"/>
    </a:accent2>
    <a:accent3>
      <a:srgbClr val="2DCCD3"/>
    </a:accent3>
    <a:accent4>
      <a:srgbClr val="FFFFFF"/>
    </a:accent4>
    <a:accent5>
      <a:srgbClr val="B1E4E3"/>
    </a:accent5>
    <a:accent6>
      <a:srgbClr val="FFB3AB"/>
    </a:accent6>
    <a:hlink>
      <a:srgbClr val="2DCCD3"/>
    </a:hlink>
    <a:folHlink>
      <a:srgbClr val="B1E4E3"/>
    </a:folHlink>
  </a:clrScheme>
  <a:fontScheme name="Ormat">
    <a:majorFont>
      <a:latin typeface="Gotham Black"/>
      <a:ea typeface=""/>
      <a:cs typeface=""/>
    </a:majorFont>
    <a:minorFont>
      <a:latin typeface="Gotham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10">
    <a:dk1>
      <a:srgbClr val="002855"/>
    </a:dk1>
    <a:lt1>
      <a:srgbClr val="FFFFFF"/>
    </a:lt1>
    <a:dk2>
      <a:srgbClr val="D22630"/>
    </a:dk2>
    <a:lt2>
      <a:srgbClr val="2DCCD3"/>
    </a:lt2>
    <a:accent1>
      <a:srgbClr val="002855"/>
    </a:accent1>
    <a:accent2>
      <a:srgbClr val="D22630"/>
    </a:accent2>
    <a:accent3>
      <a:srgbClr val="2DCCD3"/>
    </a:accent3>
    <a:accent4>
      <a:srgbClr val="FFFFFF"/>
    </a:accent4>
    <a:accent5>
      <a:srgbClr val="B1E4E3"/>
    </a:accent5>
    <a:accent6>
      <a:srgbClr val="FFB3AB"/>
    </a:accent6>
    <a:hlink>
      <a:srgbClr val="2DCCD3"/>
    </a:hlink>
    <a:folHlink>
      <a:srgbClr val="B1E4E3"/>
    </a:folHlink>
  </a:clrScheme>
  <a:fontScheme name="Ormat">
    <a:majorFont>
      <a:latin typeface="Gotham Black"/>
      <a:ea typeface=""/>
      <a:cs typeface=""/>
    </a:majorFont>
    <a:minorFont>
      <a:latin typeface="Gotham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rmat (rebranding 2)">
    <a:dk1>
      <a:srgbClr val="002855"/>
    </a:dk1>
    <a:lt1>
      <a:srgbClr val="FFFFFF"/>
    </a:lt1>
    <a:dk2>
      <a:srgbClr val="D22630"/>
    </a:dk2>
    <a:lt2>
      <a:srgbClr val="2DCCD3"/>
    </a:lt2>
    <a:accent1>
      <a:srgbClr val="002855"/>
    </a:accent1>
    <a:accent2>
      <a:srgbClr val="D22630"/>
    </a:accent2>
    <a:accent3>
      <a:srgbClr val="2DCCD3"/>
    </a:accent3>
    <a:accent4>
      <a:srgbClr val="B1E4E3"/>
    </a:accent4>
    <a:accent5>
      <a:srgbClr val="FFB3AB"/>
    </a:accent5>
    <a:accent6>
      <a:srgbClr val="7F7F7F"/>
    </a:accent6>
    <a:hlink>
      <a:srgbClr val="D22630"/>
    </a:hlink>
    <a:folHlink>
      <a:srgbClr val="D2263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rmat (rebranding 2)">
    <a:dk1>
      <a:srgbClr val="002855"/>
    </a:dk1>
    <a:lt1>
      <a:srgbClr val="FFFFFF"/>
    </a:lt1>
    <a:dk2>
      <a:srgbClr val="D22630"/>
    </a:dk2>
    <a:lt2>
      <a:srgbClr val="2DCCD3"/>
    </a:lt2>
    <a:accent1>
      <a:srgbClr val="002855"/>
    </a:accent1>
    <a:accent2>
      <a:srgbClr val="D22630"/>
    </a:accent2>
    <a:accent3>
      <a:srgbClr val="2DCCD3"/>
    </a:accent3>
    <a:accent4>
      <a:srgbClr val="B1E4E3"/>
    </a:accent4>
    <a:accent5>
      <a:srgbClr val="FFB3AB"/>
    </a:accent5>
    <a:accent6>
      <a:srgbClr val="7F7F7F"/>
    </a:accent6>
    <a:hlink>
      <a:srgbClr val="D22630"/>
    </a:hlink>
    <a:folHlink>
      <a:srgbClr val="D2263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rmat (rebranding 2)">
    <a:dk1>
      <a:srgbClr val="002855"/>
    </a:dk1>
    <a:lt1>
      <a:srgbClr val="FFFFFF"/>
    </a:lt1>
    <a:dk2>
      <a:srgbClr val="D22630"/>
    </a:dk2>
    <a:lt2>
      <a:srgbClr val="2DCCD3"/>
    </a:lt2>
    <a:accent1>
      <a:srgbClr val="002855"/>
    </a:accent1>
    <a:accent2>
      <a:srgbClr val="D22630"/>
    </a:accent2>
    <a:accent3>
      <a:srgbClr val="2DCCD3"/>
    </a:accent3>
    <a:accent4>
      <a:srgbClr val="B1E4E3"/>
    </a:accent4>
    <a:accent5>
      <a:srgbClr val="FFB3AB"/>
    </a:accent5>
    <a:accent6>
      <a:srgbClr val="7F7F7F"/>
    </a:accent6>
    <a:hlink>
      <a:srgbClr val="D22630"/>
    </a:hlink>
    <a:folHlink>
      <a:srgbClr val="D2263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rmat (rebranding 2)">
    <a:dk1>
      <a:srgbClr val="002855"/>
    </a:dk1>
    <a:lt1>
      <a:srgbClr val="FFFFFF"/>
    </a:lt1>
    <a:dk2>
      <a:srgbClr val="D22630"/>
    </a:dk2>
    <a:lt2>
      <a:srgbClr val="2DCCD3"/>
    </a:lt2>
    <a:accent1>
      <a:srgbClr val="002855"/>
    </a:accent1>
    <a:accent2>
      <a:srgbClr val="D22630"/>
    </a:accent2>
    <a:accent3>
      <a:srgbClr val="2DCCD3"/>
    </a:accent3>
    <a:accent4>
      <a:srgbClr val="B1E4E3"/>
    </a:accent4>
    <a:accent5>
      <a:srgbClr val="FFB3AB"/>
    </a:accent5>
    <a:accent6>
      <a:srgbClr val="7F7F7F"/>
    </a:accent6>
    <a:hlink>
      <a:srgbClr val="D22630"/>
    </a:hlink>
    <a:folHlink>
      <a:srgbClr val="D2263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493CCB988BA748968F0DDBA8EF1402" ma:contentTypeVersion="0" ma:contentTypeDescription="Create a new document." ma:contentTypeScope="" ma:versionID="43be3a28c3d6a4193e7b9e788929aa29">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E2B1E3-9374-467C-B5B5-10A51FDE910C}">
  <ds:schemaRefs>
    <ds:schemaRef ds:uri="http://schemas.microsoft.com/office/2006/documentManagement/types"/>
    <ds:schemaRef ds:uri="http://purl.org/dc/dcmitype/"/>
    <ds:schemaRef ds:uri="http://schemas.openxmlformats.org/package/2006/metadata/core-properties"/>
    <ds:schemaRef ds:uri="http://purl.org/dc/terms/"/>
    <ds:schemaRef ds:uri="http://purl.org/dc/elements/1.1/"/>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6858A86-D2F2-4E1A-9503-03B26E438DFF}">
  <ds:schemaRefs>
    <ds:schemaRef ds:uri="http://schemas.microsoft.com/sharepoint/v3/contenttype/forms"/>
  </ds:schemaRefs>
</ds:datastoreItem>
</file>

<file path=customXml/itemProps3.xml><?xml version="1.0" encoding="utf-8"?>
<ds:datastoreItem xmlns:ds="http://schemas.openxmlformats.org/officeDocument/2006/customXml" ds:itemID="{2BF625C9-4D24-46B8-BE61-5C815A78A1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9496</TotalTime>
  <Words>2054</Words>
  <Application>Microsoft Office PowerPoint</Application>
  <PresentationFormat>Widescreen</PresentationFormat>
  <Paragraphs>254</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Gotham Black</vt:lpstr>
      <vt:lpstr>Calibri</vt:lpstr>
      <vt:lpstr>Gotham Book</vt:lpstr>
      <vt:lpstr>Gotham Medium</vt:lpstr>
      <vt:lpstr>Ormat presentation</vt:lpstr>
      <vt:lpstr> Ormat company update</vt:lpstr>
      <vt:lpstr>Safe Harbor Statement</vt:lpstr>
      <vt:lpstr>Introduction to Ormat</vt:lpstr>
      <vt:lpstr>OVER 50 YEARS OF ORMAT: successful track record, worldwide</vt:lpstr>
      <vt:lpstr>GEOTHERMAL MARKET</vt:lpstr>
      <vt:lpstr>Worldwide Geothermal installed capacity 2009-2019 </vt:lpstr>
      <vt:lpstr>Worldwide Geothermal installed capacity 2015-2019 </vt:lpstr>
      <vt:lpstr>High enthalpy geothermal power plants using binary technology</vt:lpstr>
      <vt:lpstr>The Only Vertically Integrated Geothermal Player</vt:lpstr>
      <vt:lpstr>Electricity Segment Overview </vt:lpstr>
      <vt:lpstr>Product Segment Overview </vt:lpstr>
      <vt:lpstr>Geothermal market and potential</vt:lpstr>
      <vt:lpstr>Technological advances</vt:lpstr>
      <vt:lpstr>Hybrid solar-geothermal power plant</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 Cahaner</dc:creator>
  <cp:lastModifiedBy>Simon Addison</cp:lastModifiedBy>
  <cp:revision>593</cp:revision>
  <cp:lastPrinted>2018-05-03T13:59:20Z</cp:lastPrinted>
  <dcterms:created xsi:type="dcterms:W3CDTF">2017-07-25T11:33:40Z</dcterms:created>
  <dcterms:modified xsi:type="dcterms:W3CDTF">2019-11-26T21:24:50Z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0x010100F2493CCB988BA748968F0DDBA8EF1402</vt:lpwstr>
  </property>
</Properties>
</file>