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media/image14.jpg" ContentType="image/jpg"/>
  <Override PartName="/ppt/media/image15.jpg" ContentType="image/jpg"/>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5" r:id="rId1"/>
  </p:sldMasterIdLst>
  <p:notesMasterIdLst>
    <p:notesMasterId r:id="rId27"/>
  </p:notesMasterIdLst>
  <p:handoutMasterIdLst>
    <p:handoutMasterId r:id="rId28"/>
  </p:handoutMasterIdLst>
  <p:sldIdLst>
    <p:sldId id="487" r:id="rId2"/>
    <p:sldId id="517" r:id="rId3"/>
    <p:sldId id="515" r:id="rId4"/>
    <p:sldId id="537" r:id="rId5"/>
    <p:sldId id="511" r:id="rId6"/>
    <p:sldId id="518" r:id="rId7"/>
    <p:sldId id="522" r:id="rId8"/>
    <p:sldId id="521" r:id="rId9"/>
    <p:sldId id="493" r:id="rId10"/>
    <p:sldId id="526" r:id="rId11"/>
    <p:sldId id="539" r:id="rId12"/>
    <p:sldId id="538" r:id="rId13"/>
    <p:sldId id="523" r:id="rId14"/>
    <p:sldId id="524" r:id="rId15"/>
    <p:sldId id="525" r:id="rId16"/>
    <p:sldId id="527" r:id="rId17"/>
    <p:sldId id="528" r:id="rId18"/>
    <p:sldId id="529" r:id="rId19"/>
    <p:sldId id="530" r:id="rId20"/>
    <p:sldId id="531" r:id="rId21"/>
    <p:sldId id="532" r:id="rId22"/>
    <p:sldId id="533" r:id="rId23"/>
    <p:sldId id="534" r:id="rId24"/>
    <p:sldId id="535" r:id="rId25"/>
    <p:sldId id="536" r:id="rId26"/>
  </p:sldIdLst>
  <p:sldSz cx="10158413" cy="7620000"/>
  <p:notesSz cx="6858000" cy="9144000"/>
  <p:defaultTextStyle>
    <a:defPPr>
      <a:defRPr lang="en-US"/>
    </a:defPPr>
    <a:lvl1pPr marL="0" algn="l" defTabSz="1015817" rtl="0" eaLnBrk="1" latinLnBrk="0" hangingPunct="1">
      <a:defRPr sz="2000" kern="1200">
        <a:solidFill>
          <a:schemeClr val="tx1"/>
        </a:solidFill>
        <a:latin typeface="+mn-lt"/>
        <a:ea typeface="+mn-ea"/>
        <a:cs typeface="+mn-cs"/>
      </a:defRPr>
    </a:lvl1pPr>
    <a:lvl2pPr marL="507908" algn="l" defTabSz="1015817" rtl="0" eaLnBrk="1" latinLnBrk="0" hangingPunct="1">
      <a:defRPr sz="2000" kern="1200">
        <a:solidFill>
          <a:schemeClr val="tx1"/>
        </a:solidFill>
        <a:latin typeface="+mn-lt"/>
        <a:ea typeface="+mn-ea"/>
        <a:cs typeface="+mn-cs"/>
      </a:defRPr>
    </a:lvl2pPr>
    <a:lvl3pPr marL="1015817" algn="l" defTabSz="1015817" rtl="0" eaLnBrk="1" latinLnBrk="0" hangingPunct="1">
      <a:defRPr sz="2000" kern="1200">
        <a:solidFill>
          <a:schemeClr val="tx1"/>
        </a:solidFill>
        <a:latin typeface="+mn-lt"/>
        <a:ea typeface="+mn-ea"/>
        <a:cs typeface="+mn-cs"/>
      </a:defRPr>
    </a:lvl3pPr>
    <a:lvl4pPr marL="1523725" algn="l" defTabSz="1015817" rtl="0" eaLnBrk="1" latinLnBrk="0" hangingPunct="1">
      <a:defRPr sz="2000" kern="1200">
        <a:solidFill>
          <a:schemeClr val="tx1"/>
        </a:solidFill>
        <a:latin typeface="+mn-lt"/>
        <a:ea typeface="+mn-ea"/>
        <a:cs typeface="+mn-cs"/>
      </a:defRPr>
    </a:lvl4pPr>
    <a:lvl5pPr marL="2031633" algn="l" defTabSz="1015817" rtl="0" eaLnBrk="1" latinLnBrk="0" hangingPunct="1">
      <a:defRPr sz="2000" kern="1200">
        <a:solidFill>
          <a:schemeClr val="tx1"/>
        </a:solidFill>
        <a:latin typeface="+mn-lt"/>
        <a:ea typeface="+mn-ea"/>
        <a:cs typeface="+mn-cs"/>
      </a:defRPr>
    </a:lvl5pPr>
    <a:lvl6pPr marL="2539542" algn="l" defTabSz="1015817" rtl="0" eaLnBrk="1" latinLnBrk="0" hangingPunct="1">
      <a:defRPr sz="2000" kern="1200">
        <a:solidFill>
          <a:schemeClr val="tx1"/>
        </a:solidFill>
        <a:latin typeface="+mn-lt"/>
        <a:ea typeface="+mn-ea"/>
        <a:cs typeface="+mn-cs"/>
      </a:defRPr>
    </a:lvl6pPr>
    <a:lvl7pPr marL="3047450" algn="l" defTabSz="1015817" rtl="0" eaLnBrk="1" latinLnBrk="0" hangingPunct="1">
      <a:defRPr sz="2000" kern="1200">
        <a:solidFill>
          <a:schemeClr val="tx1"/>
        </a:solidFill>
        <a:latin typeface="+mn-lt"/>
        <a:ea typeface="+mn-ea"/>
        <a:cs typeface="+mn-cs"/>
      </a:defRPr>
    </a:lvl7pPr>
    <a:lvl8pPr marL="3555358" algn="l" defTabSz="1015817" rtl="0" eaLnBrk="1" latinLnBrk="0" hangingPunct="1">
      <a:defRPr sz="2000" kern="1200">
        <a:solidFill>
          <a:schemeClr val="tx1"/>
        </a:solidFill>
        <a:latin typeface="+mn-lt"/>
        <a:ea typeface="+mn-ea"/>
        <a:cs typeface="+mn-cs"/>
      </a:defRPr>
    </a:lvl8pPr>
    <a:lvl9pPr marL="4063267" algn="l" defTabSz="1015817"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00">
          <p15:clr>
            <a:srgbClr val="A4A3A4"/>
          </p15:clr>
        </p15:guide>
        <p15:guide id="2" pos="320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5746"/>
    <a:srgbClr val="82C02F"/>
    <a:srgbClr val="6098AB"/>
    <a:srgbClr val="8CBF49"/>
    <a:srgbClr val="6B7B82"/>
    <a:srgbClr val="EDB61D"/>
    <a:srgbClr val="BFBF31"/>
    <a:srgbClr val="D2CFB2"/>
    <a:srgbClr val="324064"/>
    <a:srgbClr val="C491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3" autoAdjust="0"/>
    <p:restoredTop sz="94750" autoAdjust="0"/>
  </p:normalViewPr>
  <p:slideViewPr>
    <p:cSldViewPr snapToGrid="0" showGuides="1">
      <p:cViewPr varScale="1">
        <p:scale>
          <a:sx n="113" d="100"/>
          <a:sy n="113" d="100"/>
        </p:scale>
        <p:origin x="1218" y="114"/>
      </p:cViewPr>
      <p:guideLst>
        <p:guide orient="horz" pos="2400"/>
        <p:guide pos="3200"/>
      </p:guideLst>
    </p:cSldViewPr>
  </p:slideViewPr>
  <p:outlineViewPr>
    <p:cViewPr>
      <p:scale>
        <a:sx n="33" d="100"/>
        <a:sy n="33" d="100"/>
      </p:scale>
      <p:origin x="0" y="0"/>
    </p:cViewPr>
  </p:outlineViewPr>
  <p:notesTextViewPr>
    <p:cViewPr>
      <p:scale>
        <a:sx n="1" d="1"/>
        <a:sy n="1" d="1"/>
      </p:scale>
      <p:origin x="0" y="0"/>
    </p:cViewPr>
  </p:notesTextViewPr>
  <p:sorterViewPr>
    <p:cViewPr>
      <p:scale>
        <a:sx n="37" d="100"/>
        <a:sy n="37" d="100"/>
      </p:scale>
      <p:origin x="0" y="3880"/>
    </p:cViewPr>
  </p:sorterViewPr>
  <p:notesViewPr>
    <p:cSldViewPr snapToGrid="0" showGuides="1">
      <p:cViewPr varScale="1">
        <p:scale>
          <a:sx n="150" d="100"/>
          <a:sy n="150" d="100"/>
        </p:scale>
        <p:origin x="4544"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01F0BE-3805-4B21-BE57-E6A246DFD782}" type="doc">
      <dgm:prSet loTypeId="urn:microsoft.com/office/officeart/2005/8/layout/default" loCatId="list" qsTypeId="urn:microsoft.com/office/officeart/2005/8/quickstyle/simple2" qsCatId="simple" csTypeId="urn:microsoft.com/office/officeart/2005/8/colors/colorful3" csCatId="colorful" phldr="1"/>
      <dgm:spPr/>
      <dgm:t>
        <a:bodyPr/>
        <a:lstStyle/>
        <a:p>
          <a:endParaRPr lang="en-US"/>
        </a:p>
      </dgm:t>
    </dgm:pt>
    <dgm:pt modelId="{2BB521BF-C87B-49C3-9EAC-664E28481E03}">
      <dgm:prSet phldrT="[Text]" custT="1"/>
      <dgm:spPr/>
      <dgm:t>
        <a:bodyPr/>
        <a:lstStyle/>
        <a:p>
          <a:r>
            <a:rPr lang="en-NZ" sz="4000" dirty="0" smtClean="0"/>
            <a:t>High Risk </a:t>
          </a:r>
          <a:r>
            <a:rPr lang="en-NZ" sz="1100" dirty="0" smtClean="0"/>
            <a:t>Investment and require large amount of Risk Capital up front; Most of geothermal prospects are located in remote area with challenging topography and limited infrastructure</a:t>
          </a:r>
          <a:endParaRPr lang="en-US" sz="1100" dirty="0"/>
        </a:p>
      </dgm:t>
    </dgm:pt>
    <dgm:pt modelId="{ABAB776C-9225-4D82-A428-965D948E85E8}" type="parTrans" cxnId="{A2AA6A21-D35E-4492-825F-A023891FF8C6}">
      <dgm:prSet/>
      <dgm:spPr/>
      <dgm:t>
        <a:bodyPr/>
        <a:lstStyle/>
        <a:p>
          <a:endParaRPr lang="en-US"/>
        </a:p>
      </dgm:t>
    </dgm:pt>
    <dgm:pt modelId="{D23D3869-E4B7-4E5E-A6B9-9CC967DD6768}" type="sibTrans" cxnId="{A2AA6A21-D35E-4492-825F-A023891FF8C6}">
      <dgm:prSet/>
      <dgm:spPr/>
      <dgm:t>
        <a:bodyPr/>
        <a:lstStyle/>
        <a:p>
          <a:endParaRPr lang="en-US"/>
        </a:p>
      </dgm:t>
    </dgm:pt>
    <dgm:pt modelId="{2C23C1D6-BDC1-4374-B869-C52AF5CB1D92}">
      <dgm:prSet phldrT="[Text]" custT="1"/>
      <dgm:spPr/>
      <dgm:t>
        <a:bodyPr/>
        <a:lstStyle/>
        <a:p>
          <a:r>
            <a:rPr lang="en-NZ" sz="1600" dirty="0" smtClean="0"/>
            <a:t>Only Equity </a:t>
          </a:r>
          <a:r>
            <a:rPr lang="en-NZ" sz="4000" dirty="0" smtClean="0"/>
            <a:t>Financing</a:t>
          </a:r>
          <a:r>
            <a:rPr lang="en-NZ" sz="1600" dirty="0" smtClean="0"/>
            <a:t> available for Exploration </a:t>
          </a:r>
          <a:endParaRPr lang="en-US" sz="1600" dirty="0"/>
        </a:p>
      </dgm:t>
    </dgm:pt>
    <dgm:pt modelId="{BBD821EC-57A5-43B2-AA56-CB75E8F361D9}" type="parTrans" cxnId="{19780ED7-5639-4578-8E64-E13594D2930B}">
      <dgm:prSet/>
      <dgm:spPr/>
      <dgm:t>
        <a:bodyPr/>
        <a:lstStyle/>
        <a:p>
          <a:endParaRPr lang="en-US"/>
        </a:p>
      </dgm:t>
    </dgm:pt>
    <dgm:pt modelId="{52A8D6D1-8136-4740-BDAE-94653CF0916B}" type="sibTrans" cxnId="{19780ED7-5639-4578-8E64-E13594D2930B}">
      <dgm:prSet/>
      <dgm:spPr/>
      <dgm:t>
        <a:bodyPr/>
        <a:lstStyle/>
        <a:p>
          <a:endParaRPr lang="en-US"/>
        </a:p>
      </dgm:t>
    </dgm:pt>
    <dgm:pt modelId="{4D7987D5-9699-4EE3-8EA7-2D71F2824E08}">
      <dgm:prSet phldrT="[Text]" custT="1"/>
      <dgm:spPr/>
      <dgm:t>
        <a:bodyPr/>
        <a:lstStyle/>
        <a:p>
          <a:r>
            <a:rPr lang="en-NZ" sz="4000" dirty="0" smtClean="0"/>
            <a:t>Long lead time </a:t>
          </a:r>
          <a:r>
            <a:rPr lang="en-NZ" sz="1600" dirty="0" smtClean="0"/>
            <a:t>from exploration to production (7 to 8 years)</a:t>
          </a:r>
          <a:endParaRPr lang="en-US" sz="1600" dirty="0"/>
        </a:p>
      </dgm:t>
    </dgm:pt>
    <dgm:pt modelId="{4DB876A9-A5E5-4D1E-87A7-E97AE89A58C3}" type="parTrans" cxnId="{CB918671-2565-4EE7-A29B-9A43CC26A134}">
      <dgm:prSet/>
      <dgm:spPr/>
      <dgm:t>
        <a:bodyPr/>
        <a:lstStyle/>
        <a:p>
          <a:endParaRPr lang="en-US"/>
        </a:p>
      </dgm:t>
    </dgm:pt>
    <dgm:pt modelId="{52ED663E-712E-41D5-A2B1-034A00600EBD}" type="sibTrans" cxnId="{CB918671-2565-4EE7-A29B-9A43CC26A134}">
      <dgm:prSet/>
      <dgm:spPr/>
      <dgm:t>
        <a:bodyPr/>
        <a:lstStyle/>
        <a:p>
          <a:endParaRPr lang="en-US"/>
        </a:p>
      </dgm:t>
    </dgm:pt>
    <dgm:pt modelId="{0C72BD67-AFD1-4DEA-820C-F18B2B2310EE}">
      <dgm:prSet phldrT="[Text]"/>
      <dgm:spPr/>
      <dgm:t>
        <a:bodyPr/>
        <a:lstStyle/>
        <a:p>
          <a:r>
            <a:rPr lang="en-NZ" dirty="0" smtClean="0"/>
            <a:t>Regulated Industry (involved many players / stakeholders and Regulation risks)- sometimes require long chain of bureaucracy</a:t>
          </a:r>
          <a:endParaRPr lang="en-US" dirty="0"/>
        </a:p>
      </dgm:t>
    </dgm:pt>
    <dgm:pt modelId="{36415BC4-BD7B-405E-B6E9-A65D145480D0}" type="parTrans" cxnId="{B2BF0F95-CAC7-4BD2-A720-CA08B436D37D}">
      <dgm:prSet/>
      <dgm:spPr/>
      <dgm:t>
        <a:bodyPr/>
        <a:lstStyle/>
        <a:p>
          <a:endParaRPr lang="en-US"/>
        </a:p>
      </dgm:t>
    </dgm:pt>
    <dgm:pt modelId="{C9021084-98DC-4C59-B596-BEAC9AC4AB20}" type="sibTrans" cxnId="{B2BF0F95-CAC7-4BD2-A720-CA08B436D37D}">
      <dgm:prSet/>
      <dgm:spPr/>
      <dgm:t>
        <a:bodyPr/>
        <a:lstStyle/>
        <a:p>
          <a:endParaRPr lang="en-US"/>
        </a:p>
      </dgm:t>
    </dgm:pt>
    <dgm:pt modelId="{2CFFBD8F-0C68-4A9E-9ABB-83D9CCBDFFFF}">
      <dgm:prSet phldrT="[Text]" custT="1"/>
      <dgm:spPr/>
      <dgm:t>
        <a:bodyPr/>
        <a:lstStyle/>
        <a:p>
          <a:r>
            <a:rPr lang="en-NZ" sz="1200" dirty="0" smtClean="0"/>
            <a:t>B to B negotiation </a:t>
          </a:r>
          <a:r>
            <a:rPr lang="en-NZ" sz="1400" dirty="0" smtClean="0"/>
            <a:t>with </a:t>
          </a:r>
          <a:r>
            <a:rPr lang="en-NZ" sz="3200" dirty="0" smtClean="0"/>
            <a:t>Single Buyer</a:t>
          </a:r>
          <a:r>
            <a:rPr lang="en-NZ" sz="2800" dirty="0" smtClean="0"/>
            <a:t> </a:t>
          </a:r>
          <a:r>
            <a:rPr lang="en-NZ" sz="1200" dirty="0" smtClean="0"/>
            <a:t>– Utility Company (PLN); links the selling price of Geothermal with the average of PLN production cost and proven reserve is required to enter into PPA</a:t>
          </a:r>
          <a:endParaRPr lang="en-US" sz="1200" dirty="0"/>
        </a:p>
      </dgm:t>
    </dgm:pt>
    <dgm:pt modelId="{DEE980B7-657D-4253-B72A-99FA79AA541D}" type="parTrans" cxnId="{858FE08A-5E77-4700-BA94-3603583E7C89}">
      <dgm:prSet/>
      <dgm:spPr/>
      <dgm:t>
        <a:bodyPr/>
        <a:lstStyle/>
        <a:p>
          <a:endParaRPr lang="en-US"/>
        </a:p>
      </dgm:t>
    </dgm:pt>
    <dgm:pt modelId="{70A35566-3B88-4B20-B408-E99E5146C818}" type="sibTrans" cxnId="{858FE08A-5E77-4700-BA94-3603583E7C89}">
      <dgm:prSet/>
      <dgm:spPr/>
      <dgm:t>
        <a:bodyPr/>
        <a:lstStyle/>
        <a:p>
          <a:endParaRPr lang="en-US"/>
        </a:p>
      </dgm:t>
    </dgm:pt>
    <dgm:pt modelId="{2F0C78BE-CCE3-480D-816F-84E19FA4B712}">
      <dgm:prSet phldrT="[Text]" custT="1"/>
      <dgm:spPr/>
      <dgm:t>
        <a:bodyPr/>
        <a:lstStyle/>
        <a:p>
          <a:r>
            <a:rPr lang="en-NZ" sz="1600" dirty="0" smtClean="0"/>
            <a:t>Upstream </a:t>
          </a:r>
          <a:r>
            <a:rPr lang="en-NZ" sz="2400" dirty="0" smtClean="0"/>
            <a:t>Exploration risk VS </a:t>
          </a:r>
        </a:p>
        <a:p>
          <a:r>
            <a:rPr lang="en-NZ" sz="1600" dirty="0" smtClean="0"/>
            <a:t>“Utility </a:t>
          </a:r>
          <a:r>
            <a:rPr lang="en-NZ" sz="2800" dirty="0" smtClean="0"/>
            <a:t>Economic Return</a:t>
          </a:r>
          <a:r>
            <a:rPr lang="en-NZ" sz="1600" dirty="0" smtClean="0"/>
            <a:t>”</a:t>
          </a:r>
          <a:endParaRPr lang="en-US" sz="1600" dirty="0"/>
        </a:p>
      </dgm:t>
    </dgm:pt>
    <dgm:pt modelId="{90D8D31A-B33D-4040-8B93-4EBFBD9D6C3D}" type="parTrans" cxnId="{76A4EF45-2F05-4ED1-811F-011A9D9027AB}">
      <dgm:prSet/>
      <dgm:spPr/>
      <dgm:t>
        <a:bodyPr/>
        <a:lstStyle/>
        <a:p>
          <a:endParaRPr lang="en-US"/>
        </a:p>
      </dgm:t>
    </dgm:pt>
    <dgm:pt modelId="{F605CF62-CF03-4AC3-A49C-4690497830E2}" type="sibTrans" cxnId="{76A4EF45-2F05-4ED1-811F-011A9D9027AB}">
      <dgm:prSet/>
      <dgm:spPr/>
      <dgm:t>
        <a:bodyPr/>
        <a:lstStyle/>
        <a:p>
          <a:endParaRPr lang="en-US"/>
        </a:p>
      </dgm:t>
    </dgm:pt>
    <dgm:pt modelId="{69E153CE-8D1D-44EC-86ED-536A5CB2F558}">
      <dgm:prSet phldrT="[Text]" custT="1"/>
      <dgm:spPr/>
      <dgm:t>
        <a:bodyPr/>
        <a:lstStyle/>
        <a:p>
          <a:r>
            <a:rPr lang="en-NZ" sz="1600" dirty="0" smtClean="0"/>
            <a:t>Land acquisition and community relations ; </a:t>
          </a:r>
          <a:r>
            <a:rPr lang="en-NZ" sz="2800" dirty="0" smtClean="0"/>
            <a:t>Socio Economic Challenges</a:t>
          </a:r>
          <a:endParaRPr lang="en-US" sz="1600" dirty="0"/>
        </a:p>
      </dgm:t>
    </dgm:pt>
    <dgm:pt modelId="{39DDE6AB-1EE5-4A14-A15B-42A2C55B1D97}" type="parTrans" cxnId="{8AF66329-1FB1-4E10-99F3-58CF0A765A9B}">
      <dgm:prSet/>
      <dgm:spPr/>
      <dgm:t>
        <a:bodyPr/>
        <a:lstStyle/>
        <a:p>
          <a:endParaRPr lang="en-US"/>
        </a:p>
      </dgm:t>
    </dgm:pt>
    <dgm:pt modelId="{D6737812-AB26-4BB9-95DE-95889E4FBAC1}" type="sibTrans" cxnId="{8AF66329-1FB1-4E10-99F3-58CF0A765A9B}">
      <dgm:prSet/>
      <dgm:spPr/>
      <dgm:t>
        <a:bodyPr/>
        <a:lstStyle/>
        <a:p>
          <a:endParaRPr lang="en-US"/>
        </a:p>
      </dgm:t>
    </dgm:pt>
    <dgm:pt modelId="{74413940-272B-4624-9A57-AB6909BA72D8}">
      <dgm:prSet phldrT="[Text]" custT="1"/>
      <dgm:spPr/>
      <dgm:t>
        <a:bodyPr/>
        <a:lstStyle/>
        <a:p>
          <a:r>
            <a:rPr lang="en-US" sz="4000" dirty="0" smtClean="0"/>
            <a:t>Geothermal Challenges</a:t>
          </a:r>
          <a:endParaRPr lang="en-US" sz="4000" dirty="0"/>
        </a:p>
      </dgm:t>
    </dgm:pt>
    <dgm:pt modelId="{FE162F1B-2FF8-4E76-9400-A77135B07710}" type="parTrans" cxnId="{63B35CA5-23CB-4F3B-9280-11CB72FB37A7}">
      <dgm:prSet/>
      <dgm:spPr/>
      <dgm:t>
        <a:bodyPr/>
        <a:lstStyle/>
        <a:p>
          <a:endParaRPr lang="en-US"/>
        </a:p>
      </dgm:t>
    </dgm:pt>
    <dgm:pt modelId="{0191B3DE-4F6F-4AB7-95B2-A7F17AAD87B5}" type="sibTrans" cxnId="{63B35CA5-23CB-4F3B-9280-11CB72FB37A7}">
      <dgm:prSet/>
      <dgm:spPr/>
      <dgm:t>
        <a:bodyPr/>
        <a:lstStyle/>
        <a:p>
          <a:endParaRPr lang="en-US"/>
        </a:p>
      </dgm:t>
    </dgm:pt>
    <dgm:pt modelId="{ADE4CF72-687A-459C-BFB7-677DAF605A95}" type="pres">
      <dgm:prSet presAssocID="{DE01F0BE-3805-4B21-BE57-E6A246DFD782}" presName="diagram" presStyleCnt="0">
        <dgm:presLayoutVars>
          <dgm:dir/>
          <dgm:resizeHandles val="exact"/>
        </dgm:presLayoutVars>
      </dgm:prSet>
      <dgm:spPr/>
      <dgm:t>
        <a:bodyPr/>
        <a:lstStyle/>
        <a:p>
          <a:endParaRPr lang="en-US"/>
        </a:p>
      </dgm:t>
    </dgm:pt>
    <dgm:pt modelId="{4C82B294-4F99-4493-8B8E-BB0DFA3BDECE}" type="pres">
      <dgm:prSet presAssocID="{2BB521BF-C87B-49C3-9EAC-664E28481E03}" presName="node" presStyleLbl="node1" presStyleIdx="0" presStyleCnt="8" custLinFactNeighborX="-326" custLinFactNeighborY="-2720">
        <dgm:presLayoutVars>
          <dgm:bulletEnabled val="1"/>
        </dgm:presLayoutVars>
      </dgm:prSet>
      <dgm:spPr/>
      <dgm:t>
        <a:bodyPr/>
        <a:lstStyle/>
        <a:p>
          <a:endParaRPr lang="en-US"/>
        </a:p>
      </dgm:t>
    </dgm:pt>
    <dgm:pt modelId="{23FD540D-2925-4C84-8E22-6B833829F6A5}" type="pres">
      <dgm:prSet presAssocID="{D23D3869-E4B7-4E5E-A6B9-9CC967DD6768}" presName="sibTrans" presStyleCnt="0"/>
      <dgm:spPr/>
    </dgm:pt>
    <dgm:pt modelId="{82DD43B5-E10B-47CA-888A-E05A16D63E72}" type="pres">
      <dgm:prSet presAssocID="{2C23C1D6-BDC1-4374-B869-C52AF5CB1D92}" presName="node" presStyleLbl="node1" presStyleIdx="1" presStyleCnt="8" custLinFactNeighborX="-627" custLinFactNeighborY="-522">
        <dgm:presLayoutVars>
          <dgm:bulletEnabled val="1"/>
        </dgm:presLayoutVars>
      </dgm:prSet>
      <dgm:spPr/>
      <dgm:t>
        <a:bodyPr/>
        <a:lstStyle/>
        <a:p>
          <a:endParaRPr lang="en-US"/>
        </a:p>
      </dgm:t>
    </dgm:pt>
    <dgm:pt modelId="{2CE41051-512F-43AA-910E-363EC94BD46A}" type="pres">
      <dgm:prSet presAssocID="{52A8D6D1-8136-4740-BDAE-94653CF0916B}" presName="sibTrans" presStyleCnt="0"/>
      <dgm:spPr/>
    </dgm:pt>
    <dgm:pt modelId="{DBEF2C12-F865-4956-ACCC-732A9D289BDD}" type="pres">
      <dgm:prSet presAssocID="{4D7987D5-9699-4EE3-8EA7-2D71F2824E08}" presName="node" presStyleLbl="node1" presStyleIdx="2" presStyleCnt="8">
        <dgm:presLayoutVars>
          <dgm:bulletEnabled val="1"/>
        </dgm:presLayoutVars>
      </dgm:prSet>
      <dgm:spPr/>
      <dgm:t>
        <a:bodyPr/>
        <a:lstStyle/>
        <a:p>
          <a:endParaRPr lang="en-US"/>
        </a:p>
      </dgm:t>
    </dgm:pt>
    <dgm:pt modelId="{52EAE555-3D59-4560-9740-5BA55F1D80F8}" type="pres">
      <dgm:prSet presAssocID="{52ED663E-712E-41D5-A2B1-034A00600EBD}" presName="sibTrans" presStyleCnt="0"/>
      <dgm:spPr/>
    </dgm:pt>
    <dgm:pt modelId="{90EEC942-698C-4D53-8644-D74680363CDF}" type="pres">
      <dgm:prSet presAssocID="{2CFFBD8F-0C68-4A9E-9ABB-83D9CCBDFFFF}" presName="node" presStyleLbl="node1" presStyleIdx="3" presStyleCnt="8" custLinFactY="17829" custLinFactNeighborX="1009" custLinFactNeighborY="100000">
        <dgm:presLayoutVars>
          <dgm:bulletEnabled val="1"/>
        </dgm:presLayoutVars>
      </dgm:prSet>
      <dgm:spPr/>
      <dgm:t>
        <a:bodyPr/>
        <a:lstStyle/>
        <a:p>
          <a:endParaRPr lang="en-US"/>
        </a:p>
      </dgm:t>
    </dgm:pt>
    <dgm:pt modelId="{DB0CEDF0-C4E5-4C6D-97F0-E06A947581F3}" type="pres">
      <dgm:prSet presAssocID="{70A35566-3B88-4B20-B408-E99E5146C818}" presName="sibTrans" presStyleCnt="0"/>
      <dgm:spPr/>
    </dgm:pt>
    <dgm:pt modelId="{E77F33B1-92F5-47C6-B777-BF71D71DE30F}" type="pres">
      <dgm:prSet presAssocID="{2F0C78BE-CCE3-480D-816F-84E19FA4B712}" presName="node" presStyleLbl="node1" presStyleIdx="4" presStyleCnt="8" custLinFactX="10000" custLinFactNeighborX="100000" custLinFactNeighborY="0">
        <dgm:presLayoutVars>
          <dgm:bulletEnabled val="1"/>
        </dgm:presLayoutVars>
      </dgm:prSet>
      <dgm:spPr/>
      <dgm:t>
        <a:bodyPr/>
        <a:lstStyle/>
        <a:p>
          <a:endParaRPr lang="en-US"/>
        </a:p>
      </dgm:t>
    </dgm:pt>
    <dgm:pt modelId="{3AAF2C40-2816-4BCB-83FE-93CAF90AD214}" type="pres">
      <dgm:prSet presAssocID="{F605CF62-CF03-4AC3-A49C-4690497830E2}" presName="sibTrans" presStyleCnt="0"/>
      <dgm:spPr/>
    </dgm:pt>
    <dgm:pt modelId="{96B89301-68B4-4654-80AB-61F3FF3298F6}" type="pres">
      <dgm:prSet presAssocID="{0C72BD67-AFD1-4DEA-820C-F18B2B2310EE}" presName="node" presStyleLbl="node1" presStyleIdx="5" presStyleCnt="8" custLinFactY="17829" custLinFactNeighborX="0" custLinFactNeighborY="100000">
        <dgm:presLayoutVars>
          <dgm:bulletEnabled val="1"/>
        </dgm:presLayoutVars>
      </dgm:prSet>
      <dgm:spPr/>
      <dgm:t>
        <a:bodyPr/>
        <a:lstStyle/>
        <a:p>
          <a:endParaRPr lang="en-US"/>
        </a:p>
      </dgm:t>
    </dgm:pt>
    <dgm:pt modelId="{48577605-1C99-4C39-914D-7E23AF8F66B8}" type="pres">
      <dgm:prSet presAssocID="{C9021084-98DC-4C59-B596-BEAC9AC4AB20}" presName="sibTrans" presStyleCnt="0"/>
      <dgm:spPr/>
    </dgm:pt>
    <dgm:pt modelId="{0449B78B-124C-4B39-9E17-5471B75BC454}" type="pres">
      <dgm:prSet presAssocID="{69E153CE-8D1D-44EC-86ED-536A5CB2F558}" presName="node" presStyleLbl="node1" presStyleIdx="6" presStyleCnt="8" custLinFactX="4062" custLinFactNeighborX="100000" custLinFactNeighborY="1337">
        <dgm:presLayoutVars>
          <dgm:bulletEnabled val="1"/>
        </dgm:presLayoutVars>
      </dgm:prSet>
      <dgm:spPr/>
      <dgm:t>
        <a:bodyPr/>
        <a:lstStyle/>
        <a:p>
          <a:endParaRPr lang="en-US"/>
        </a:p>
      </dgm:t>
    </dgm:pt>
    <dgm:pt modelId="{E4A04F66-F19F-4D81-A399-6FA2EC43078F}" type="pres">
      <dgm:prSet presAssocID="{D6737812-AB26-4BB9-95DE-95889E4FBAC1}" presName="sibTrans" presStyleCnt="0"/>
      <dgm:spPr/>
    </dgm:pt>
    <dgm:pt modelId="{B63751A4-EE81-4508-8062-DE82BA88757F}" type="pres">
      <dgm:prSet presAssocID="{74413940-272B-4624-9A57-AB6909BA72D8}" presName="node" presStyleLbl="node1" presStyleIdx="7" presStyleCnt="8" custScaleX="202830" custLinFactX="-65761" custLinFactY="-16667" custLinFactNeighborX="-100000" custLinFactNeighborY="-100000">
        <dgm:presLayoutVars>
          <dgm:bulletEnabled val="1"/>
        </dgm:presLayoutVars>
      </dgm:prSet>
      <dgm:spPr/>
      <dgm:t>
        <a:bodyPr/>
        <a:lstStyle/>
        <a:p>
          <a:endParaRPr lang="en-US"/>
        </a:p>
      </dgm:t>
    </dgm:pt>
  </dgm:ptLst>
  <dgm:cxnLst>
    <dgm:cxn modelId="{CB918671-2565-4EE7-A29B-9A43CC26A134}" srcId="{DE01F0BE-3805-4B21-BE57-E6A246DFD782}" destId="{4D7987D5-9699-4EE3-8EA7-2D71F2824E08}" srcOrd="2" destOrd="0" parTransId="{4DB876A9-A5E5-4D1E-87A7-E97AE89A58C3}" sibTransId="{52ED663E-712E-41D5-A2B1-034A00600EBD}"/>
    <dgm:cxn modelId="{B5E633FC-D9D6-4F79-AE81-11AB08EBD0D8}" type="presOf" srcId="{4D7987D5-9699-4EE3-8EA7-2D71F2824E08}" destId="{DBEF2C12-F865-4956-ACCC-732A9D289BDD}" srcOrd="0" destOrd="0" presId="urn:microsoft.com/office/officeart/2005/8/layout/default"/>
    <dgm:cxn modelId="{BA906735-FAC4-4FC3-A9BB-09A6E2ED2089}" type="presOf" srcId="{2CFFBD8F-0C68-4A9E-9ABB-83D9CCBDFFFF}" destId="{90EEC942-698C-4D53-8644-D74680363CDF}" srcOrd="0" destOrd="0" presId="urn:microsoft.com/office/officeart/2005/8/layout/default"/>
    <dgm:cxn modelId="{597E37C8-F162-4179-B6D1-8DBEB6FFA573}" type="presOf" srcId="{2BB521BF-C87B-49C3-9EAC-664E28481E03}" destId="{4C82B294-4F99-4493-8B8E-BB0DFA3BDECE}" srcOrd="0" destOrd="0" presId="urn:microsoft.com/office/officeart/2005/8/layout/default"/>
    <dgm:cxn modelId="{7F46FD34-6D17-41B9-BFA1-1BC6C6C44C77}" type="presOf" srcId="{69E153CE-8D1D-44EC-86ED-536A5CB2F558}" destId="{0449B78B-124C-4B39-9E17-5471B75BC454}" srcOrd="0" destOrd="0" presId="urn:microsoft.com/office/officeart/2005/8/layout/default"/>
    <dgm:cxn modelId="{858FE08A-5E77-4700-BA94-3603583E7C89}" srcId="{DE01F0BE-3805-4B21-BE57-E6A246DFD782}" destId="{2CFFBD8F-0C68-4A9E-9ABB-83D9CCBDFFFF}" srcOrd="3" destOrd="0" parTransId="{DEE980B7-657D-4253-B72A-99FA79AA541D}" sibTransId="{70A35566-3B88-4B20-B408-E99E5146C818}"/>
    <dgm:cxn modelId="{0ADC40A3-F444-46BB-8810-C0A04E0C70BF}" type="presOf" srcId="{DE01F0BE-3805-4B21-BE57-E6A246DFD782}" destId="{ADE4CF72-687A-459C-BFB7-677DAF605A95}" srcOrd="0" destOrd="0" presId="urn:microsoft.com/office/officeart/2005/8/layout/default"/>
    <dgm:cxn modelId="{B2BF0F95-CAC7-4BD2-A720-CA08B436D37D}" srcId="{DE01F0BE-3805-4B21-BE57-E6A246DFD782}" destId="{0C72BD67-AFD1-4DEA-820C-F18B2B2310EE}" srcOrd="5" destOrd="0" parTransId="{36415BC4-BD7B-405E-B6E9-A65D145480D0}" sibTransId="{C9021084-98DC-4C59-B596-BEAC9AC4AB20}"/>
    <dgm:cxn modelId="{A2AA6A21-D35E-4492-825F-A023891FF8C6}" srcId="{DE01F0BE-3805-4B21-BE57-E6A246DFD782}" destId="{2BB521BF-C87B-49C3-9EAC-664E28481E03}" srcOrd="0" destOrd="0" parTransId="{ABAB776C-9225-4D82-A428-965D948E85E8}" sibTransId="{D23D3869-E4B7-4E5E-A6B9-9CC967DD6768}"/>
    <dgm:cxn modelId="{8E5C0979-39E7-46E6-BB54-2746F0144133}" type="presOf" srcId="{74413940-272B-4624-9A57-AB6909BA72D8}" destId="{B63751A4-EE81-4508-8062-DE82BA88757F}" srcOrd="0" destOrd="0" presId="urn:microsoft.com/office/officeart/2005/8/layout/default"/>
    <dgm:cxn modelId="{8AF66329-1FB1-4E10-99F3-58CF0A765A9B}" srcId="{DE01F0BE-3805-4B21-BE57-E6A246DFD782}" destId="{69E153CE-8D1D-44EC-86ED-536A5CB2F558}" srcOrd="6" destOrd="0" parTransId="{39DDE6AB-1EE5-4A14-A15B-42A2C55B1D97}" sibTransId="{D6737812-AB26-4BB9-95DE-95889E4FBAC1}"/>
    <dgm:cxn modelId="{B9C9031B-300B-408F-8F5B-CAABDBEDC325}" type="presOf" srcId="{2F0C78BE-CCE3-480D-816F-84E19FA4B712}" destId="{E77F33B1-92F5-47C6-B777-BF71D71DE30F}" srcOrd="0" destOrd="0" presId="urn:microsoft.com/office/officeart/2005/8/layout/default"/>
    <dgm:cxn modelId="{63B35CA5-23CB-4F3B-9280-11CB72FB37A7}" srcId="{DE01F0BE-3805-4B21-BE57-E6A246DFD782}" destId="{74413940-272B-4624-9A57-AB6909BA72D8}" srcOrd="7" destOrd="0" parTransId="{FE162F1B-2FF8-4E76-9400-A77135B07710}" sibTransId="{0191B3DE-4F6F-4AB7-95B2-A7F17AAD87B5}"/>
    <dgm:cxn modelId="{76A4EF45-2F05-4ED1-811F-011A9D9027AB}" srcId="{DE01F0BE-3805-4B21-BE57-E6A246DFD782}" destId="{2F0C78BE-CCE3-480D-816F-84E19FA4B712}" srcOrd="4" destOrd="0" parTransId="{90D8D31A-B33D-4040-8B93-4EBFBD9D6C3D}" sibTransId="{F605CF62-CF03-4AC3-A49C-4690497830E2}"/>
    <dgm:cxn modelId="{BBD09E9B-BF19-4D6E-B151-EA1EF309C99A}" type="presOf" srcId="{0C72BD67-AFD1-4DEA-820C-F18B2B2310EE}" destId="{96B89301-68B4-4654-80AB-61F3FF3298F6}" srcOrd="0" destOrd="0" presId="urn:microsoft.com/office/officeart/2005/8/layout/default"/>
    <dgm:cxn modelId="{88A60C8B-D3C3-437E-B464-15D47219F9B1}" type="presOf" srcId="{2C23C1D6-BDC1-4374-B869-C52AF5CB1D92}" destId="{82DD43B5-E10B-47CA-888A-E05A16D63E72}" srcOrd="0" destOrd="0" presId="urn:microsoft.com/office/officeart/2005/8/layout/default"/>
    <dgm:cxn modelId="{19780ED7-5639-4578-8E64-E13594D2930B}" srcId="{DE01F0BE-3805-4B21-BE57-E6A246DFD782}" destId="{2C23C1D6-BDC1-4374-B869-C52AF5CB1D92}" srcOrd="1" destOrd="0" parTransId="{BBD821EC-57A5-43B2-AA56-CB75E8F361D9}" sibTransId="{52A8D6D1-8136-4740-BDAE-94653CF0916B}"/>
    <dgm:cxn modelId="{4721985A-A064-4DED-84E0-587CBE30FC68}" type="presParOf" srcId="{ADE4CF72-687A-459C-BFB7-677DAF605A95}" destId="{4C82B294-4F99-4493-8B8E-BB0DFA3BDECE}" srcOrd="0" destOrd="0" presId="urn:microsoft.com/office/officeart/2005/8/layout/default"/>
    <dgm:cxn modelId="{3166526C-63E9-48E2-9FD4-ACE0CA90B4AF}" type="presParOf" srcId="{ADE4CF72-687A-459C-BFB7-677DAF605A95}" destId="{23FD540D-2925-4C84-8E22-6B833829F6A5}" srcOrd="1" destOrd="0" presId="urn:microsoft.com/office/officeart/2005/8/layout/default"/>
    <dgm:cxn modelId="{2D4F1E00-058F-463D-BA93-52ADA52C9233}" type="presParOf" srcId="{ADE4CF72-687A-459C-BFB7-677DAF605A95}" destId="{82DD43B5-E10B-47CA-888A-E05A16D63E72}" srcOrd="2" destOrd="0" presId="urn:microsoft.com/office/officeart/2005/8/layout/default"/>
    <dgm:cxn modelId="{36A97B6A-3A00-4479-960A-57321BD46DD1}" type="presParOf" srcId="{ADE4CF72-687A-459C-BFB7-677DAF605A95}" destId="{2CE41051-512F-43AA-910E-363EC94BD46A}" srcOrd="3" destOrd="0" presId="urn:microsoft.com/office/officeart/2005/8/layout/default"/>
    <dgm:cxn modelId="{DCBB3308-B294-4745-96DB-5F75B571FC90}" type="presParOf" srcId="{ADE4CF72-687A-459C-BFB7-677DAF605A95}" destId="{DBEF2C12-F865-4956-ACCC-732A9D289BDD}" srcOrd="4" destOrd="0" presId="urn:microsoft.com/office/officeart/2005/8/layout/default"/>
    <dgm:cxn modelId="{F6AD7B65-7D5B-4E8F-A555-2DA85B599050}" type="presParOf" srcId="{ADE4CF72-687A-459C-BFB7-677DAF605A95}" destId="{52EAE555-3D59-4560-9740-5BA55F1D80F8}" srcOrd="5" destOrd="0" presId="urn:microsoft.com/office/officeart/2005/8/layout/default"/>
    <dgm:cxn modelId="{712B5A5A-2696-4DF6-9CF0-FDAC5DE79585}" type="presParOf" srcId="{ADE4CF72-687A-459C-BFB7-677DAF605A95}" destId="{90EEC942-698C-4D53-8644-D74680363CDF}" srcOrd="6" destOrd="0" presId="urn:microsoft.com/office/officeart/2005/8/layout/default"/>
    <dgm:cxn modelId="{2AC5F724-EE8C-4FFE-A5C2-3DE597A46BC1}" type="presParOf" srcId="{ADE4CF72-687A-459C-BFB7-677DAF605A95}" destId="{DB0CEDF0-C4E5-4C6D-97F0-E06A947581F3}" srcOrd="7" destOrd="0" presId="urn:microsoft.com/office/officeart/2005/8/layout/default"/>
    <dgm:cxn modelId="{547EA5D5-01EB-44E1-A63B-5A693FB78877}" type="presParOf" srcId="{ADE4CF72-687A-459C-BFB7-677DAF605A95}" destId="{E77F33B1-92F5-47C6-B777-BF71D71DE30F}" srcOrd="8" destOrd="0" presId="urn:microsoft.com/office/officeart/2005/8/layout/default"/>
    <dgm:cxn modelId="{B159ED87-11DF-40A8-92D3-AEA1A87FFBB8}" type="presParOf" srcId="{ADE4CF72-687A-459C-BFB7-677DAF605A95}" destId="{3AAF2C40-2816-4BCB-83FE-93CAF90AD214}" srcOrd="9" destOrd="0" presId="urn:microsoft.com/office/officeart/2005/8/layout/default"/>
    <dgm:cxn modelId="{05BCAAE7-0596-4A3D-8E17-926003A838F7}" type="presParOf" srcId="{ADE4CF72-687A-459C-BFB7-677DAF605A95}" destId="{96B89301-68B4-4654-80AB-61F3FF3298F6}" srcOrd="10" destOrd="0" presId="urn:microsoft.com/office/officeart/2005/8/layout/default"/>
    <dgm:cxn modelId="{571897AE-FC92-4806-BD2B-1B805AE73B96}" type="presParOf" srcId="{ADE4CF72-687A-459C-BFB7-677DAF605A95}" destId="{48577605-1C99-4C39-914D-7E23AF8F66B8}" srcOrd="11" destOrd="0" presId="urn:microsoft.com/office/officeart/2005/8/layout/default"/>
    <dgm:cxn modelId="{2B55995B-A54B-4A79-8985-5840FAEF8AAB}" type="presParOf" srcId="{ADE4CF72-687A-459C-BFB7-677DAF605A95}" destId="{0449B78B-124C-4B39-9E17-5471B75BC454}" srcOrd="12" destOrd="0" presId="urn:microsoft.com/office/officeart/2005/8/layout/default"/>
    <dgm:cxn modelId="{10526CEC-8990-4EE9-A591-C593E1FF7322}" type="presParOf" srcId="{ADE4CF72-687A-459C-BFB7-677DAF605A95}" destId="{E4A04F66-F19F-4D81-A399-6FA2EC43078F}" srcOrd="13" destOrd="0" presId="urn:microsoft.com/office/officeart/2005/8/layout/default"/>
    <dgm:cxn modelId="{F86F6317-3B3B-4DE0-84C6-A02279458FC0}" type="presParOf" srcId="{ADE4CF72-687A-459C-BFB7-677DAF605A95}" destId="{B63751A4-EE81-4508-8062-DE82BA88757F}"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82B294-4F99-4493-8B8E-BB0DFA3BDECE}">
      <dsp:nvSpPr>
        <dsp:cNvPr id="0" name=""/>
        <dsp:cNvSpPr/>
      </dsp:nvSpPr>
      <dsp:spPr>
        <a:xfrm>
          <a:off x="0" y="303153"/>
          <a:ext cx="2751706" cy="1651023"/>
        </a:xfrm>
        <a:prstGeom prst="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NZ" sz="4000" kern="1200" dirty="0" smtClean="0"/>
            <a:t>High Risk </a:t>
          </a:r>
          <a:r>
            <a:rPr lang="en-NZ" sz="1100" kern="1200" dirty="0" smtClean="0"/>
            <a:t>Investment and require large amount of Risk Capital up front; Most of geothermal prospects are located in remote area with challenging topography and limited infrastructure</a:t>
          </a:r>
          <a:endParaRPr lang="en-US" sz="1100" kern="1200" dirty="0"/>
        </a:p>
      </dsp:txBody>
      <dsp:txXfrm>
        <a:off x="0" y="303153"/>
        <a:ext cx="2751706" cy="1651023"/>
      </dsp:txXfrm>
    </dsp:sp>
    <dsp:sp modelId="{82DD43B5-E10B-47CA-888A-E05A16D63E72}">
      <dsp:nvSpPr>
        <dsp:cNvPr id="0" name=""/>
        <dsp:cNvSpPr/>
      </dsp:nvSpPr>
      <dsp:spPr>
        <a:xfrm>
          <a:off x="3009623" y="339442"/>
          <a:ext cx="2751706" cy="1651023"/>
        </a:xfrm>
        <a:prstGeom prst="rect">
          <a:avLst/>
        </a:prstGeom>
        <a:solidFill>
          <a:schemeClr val="accent3">
            <a:hueOff val="-1298422"/>
            <a:satOff val="7886"/>
            <a:lumOff val="-28"/>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NZ" sz="1600" kern="1200" dirty="0" smtClean="0"/>
            <a:t>Only Equity </a:t>
          </a:r>
          <a:r>
            <a:rPr lang="en-NZ" sz="4000" kern="1200" dirty="0" smtClean="0"/>
            <a:t>Financing</a:t>
          </a:r>
          <a:r>
            <a:rPr lang="en-NZ" sz="1600" kern="1200" dirty="0" smtClean="0"/>
            <a:t> available for Exploration </a:t>
          </a:r>
          <a:endParaRPr lang="en-US" sz="1600" kern="1200" dirty="0"/>
        </a:p>
      </dsp:txBody>
      <dsp:txXfrm>
        <a:off x="3009623" y="339442"/>
        <a:ext cx="2751706" cy="1651023"/>
      </dsp:txXfrm>
    </dsp:sp>
    <dsp:sp modelId="{DBEF2C12-F865-4956-ACCC-732A9D289BDD}">
      <dsp:nvSpPr>
        <dsp:cNvPr id="0" name=""/>
        <dsp:cNvSpPr/>
      </dsp:nvSpPr>
      <dsp:spPr>
        <a:xfrm>
          <a:off x="6053753" y="348061"/>
          <a:ext cx="2751706" cy="1651023"/>
        </a:xfrm>
        <a:prstGeom prst="rect">
          <a:avLst/>
        </a:prstGeom>
        <a:solidFill>
          <a:schemeClr val="accent3">
            <a:hueOff val="-2596843"/>
            <a:satOff val="15773"/>
            <a:lumOff val="-56"/>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NZ" sz="4000" kern="1200" dirty="0" smtClean="0"/>
            <a:t>Long lead time </a:t>
          </a:r>
          <a:r>
            <a:rPr lang="en-NZ" sz="1600" kern="1200" dirty="0" smtClean="0"/>
            <a:t>from exploration to production (7 to 8 years)</a:t>
          </a:r>
          <a:endParaRPr lang="en-US" sz="1600" kern="1200" dirty="0"/>
        </a:p>
      </dsp:txBody>
      <dsp:txXfrm>
        <a:off x="6053753" y="348061"/>
        <a:ext cx="2751706" cy="1651023"/>
      </dsp:txXfrm>
    </dsp:sp>
    <dsp:sp modelId="{90EEC942-698C-4D53-8644-D74680363CDF}">
      <dsp:nvSpPr>
        <dsp:cNvPr id="0" name=""/>
        <dsp:cNvSpPr/>
      </dsp:nvSpPr>
      <dsp:spPr>
        <a:xfrm>
          <a:off x="27764" y="4219640"/>
          <a:ext cx="2751706" cy="1651023"/>
        </a:xfrm>
        <a:prstGeom prst="rect">
          <a:avLst/>
        </a:prstGeom>
        <a:solidFill>
          <a:schemeClr val="accent3">
            <a:hueOff val="-3895265"/>
            <a:satOff val="23659"/>
            <a:lumOff val="-84"/>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NZ" sz="1200" kern="1200" dirty="0" smtClean="0"/>
            <a:t>B to B negotiation </a:t>
          </a:r>
          <a:r>
            <a:rPr lang="en-NZ" sz="1400" kern="1200" dirty="0" smtClean="0"/>
            <a:t>with </a:t>
          </a:r>
          <a:r>
            <a:rPr lang="en-NZ" sz="3200" kern="1200" dirty="0" smtClean="0"/>
            <a:t>Single Buyer</a:t>
          </a:r>
          <a:r>
            <a:rPr lang="en-NZ" sz="2800" kern="1200" dirty="0" smtClean="0"/>
            <a:t> </a:t>
          </a:r>
          <a:r>
            <a:rPr lang="en-NZ" sz="1200" kern="1200" dirty="0" smtClean="0"/>
            <a:t>– Utility Company (PLN); links the selling price of Geothermal with the average of PLN production cost and proven reserve is required to enter into PPA</a:t>
          </a:r>
          <a:endParaRPr lang="en-US" sz="1200" kern="1200" dirty="0"/>
        </a:p>
      </dsp:txBody>
      <dsp:txXfrm>
        <a:off x="27764" y="4219640"/>
        <a:ext cx="2751706" cy="1651023"/>
      </dsp:txXfrm>
    </dsp:sp>
    <dsp:sp modelId="{E77F33B1-92F5-47C6-B777-BF71D71DE30F}">
      <dsp:nvSpPr>
        <dsp:cNvPr id="0" name=""/>
        <dsp:cNvSpPr/>
      </dsp:nvSpPr>
      <dsp:spPr>
        <a:xfrm>
          <a:off x="6053753" y="2274255"/>
          <a:ext cx="2751706" cy="1651023"/>
        </a:xfrm>
        <a:prstGeom prst="rect">
          <a:avLst/>
        </a:prstGeom>
        <a:solidFill>
          <a:schemeClr val="accent3">
            <a:hueOff val="-5193686"/>
            <a:satOff val="31545"/>
            <a:lumOff val="-111"/>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NZ" sz="1600" kern="1200" dirty="0" smtClean="0"/>
            <a:t>Upstream </a:t>
          </a:r>
          <a:r>
            <a:rPr lang="en-NZ" sz="2400" kern="1200" dirty="0" smtClean="0"/>
            <a:t>Exploration risk VS </a:t>
          </a:r>
        </a:p>
        <a:p>
          <a:pPr lvl="0" algn="ctr" defTabSz="711200">
            <a:lnSpc>
              <a:spcPct val="90000"/>
            </a:lnSpc>
            <a:spcBef>
              <a:spcPct val="0"/>
            </a:spcBef>
            <a:spcAft>
              <a:spcPct val="35000"/>
            </a:spcAft>
          </a:pPr>
          <a:r>
            <a:rPr lang="en-NZ" sz="1600" kern="1200" dirty="0" smtClean="0"/>
            <a:t>“Utility </a:t>
          </a:r>
          <a:r>
            <a:rPr lang="en-NZ" sz="2800" kern="1200" dirty="0" smtClean="0"/>
            <a:t>Economic Return</a:t>
          </a:r>
          <a:r>
            <a:rPr lang="en-NZ" sz="1600" kern="1200" dirty="0" smtClean="0"/>
            <a:t>”</a:t>
          </a:r>
          <a:endParaRPr lang="en-US" sz="1600" kern="1200" dirty="0"/>
        </a:p>
      </dsp:txBody>
      <dsp:txXfrm>
        <a:off x="6053753" y="2274255"/>
        <a:ext cx="2751706" cy="1651023"/>
      </dsp:txXfrm>
    </dsp:sp>
    <dsp:sp modelId="{96B89301-68B4-4654-80AB-61F3FF3298F6}">
      <dsp:nvSpPr>
        <dsp:cNvPr id="0" name=""/>
        <dsp:cNvSpPr/>
      </dsp:nvSpPr>
      <dsp:spPr>
        <a:xfrm>
          <a:off x="6053753" y="4219640"/>
          <a:ext cx="2751706" cy="1651023"/>
        </a:xfrm>
        <a:prstGeom prst="rect">
          <a:avLst/>
        </a:prstGeom>
        <a:solidFill>
          <a:schemeClr val="accent3">
            <a:hueOff val="-6492108"/>
            <a:satOff val="39431"/>
            <a:lumOff val="-139"/>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NZ" sz="1900" kern="1200" dirty="0" smtClean="0"/>
            <a:t>Regulated Industry (involved many players / stakeholders and Regulation risks)- sometimes require long chain of bureaucracy</a:t>
          </a:r>
          <a:endParaRPr lang="en-US" sz="1900" kern="1200" dirty="0"/>
        </a:p>
      </dsp:txBody>
      <dsp:txXfrm>
        <a:off x="6053753" y="4219640"/>
        <a:ext cx="2751706" cy="1651023"/>
      </dsp:txXfrm>
    </dsp:sp>
    <dsp:sp modelId="{0449B78B-124C-4B39-9E17-5471B75BC454}">
      <dsp:nvSpPr>
        <dsp:cNvPr id="0" name=""/>
        <dsp:cNvSpPr/>
      </dsp:nvSpPr>
      <dsp:spPr>
        <a:xfrm>
          <a:off x="2962129" y="4222524"/>
          <a:ext cx="2751706" cy="1651023"/>
        </a:xfrm>
        <a:prstGeom prst="rect">
          <a:avLst/>
        </a:prstGeom>
        <a:solidFill>
          <a:schemeClr val="accent3">
            <a:hueOff val="-7790530"/>
            <a:satOff val="47318"/>
            <a:lumOff val="-167"/>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NZ" sz="1600" kern="1200" dirty="0" smtClean="0"/>
            <a:t>Land acquisition and community relations ; </a:t>
          </a:r>
          <a:r>
            <a:rPr lang="en-NZ" sz="2800" kern="1200" dirty="0" smtClean="0"/>
            <a:t>Socio Economic Challenges</a:t>
          </a:r>
          <a:endParaRPr lang="en-US" sz="1600" kern="1200" dirty="0"/>
        </a:p>
      </dsp:txBody>
      <dsp:txXfrm>
        <a:off x="2962129" y="4222524"/>
        <a:ext cx="2751706" cy="1651023"/>
      </dsp:txXfrm>
    </dsp:sp>
    <dsp:sp modelId="{B63751A4-EE81-4508-8062-DE82BA88757F}">
      <dsp:nvSpPr>
        <dsp:cNvPr id="0" name=""/>
        <dsp:cNvSpPr/>
      </dsp:nvSpPr>
      <dsp:spPr>
        <a:xfrm>
          <a:off x="0" y="2274250"/>
          <a:ext cx="5581285" cy="1651023"/>
        </a:xfrm>
        <a:prstGeom prst="rect">
          <a:avLst/>
        </a:prstGeom>
        <a:solidFill>
          <a:schemeClr val="accent3">
            <a:hueOff val="-9088951"/>
            <a:satOff val="55204"/>
            <a:lumOff val="-195"/>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smtClean="0"/>
            <a:t>Geothermal Challenges</a:t>
          </a:r>
          <a:endParaRPr lang="en-US" sz="4000" kern="1200" dirty="0"/>
        </a:p>
      </dsp:txBody>
      <dsp:txXfrm>
        <a:off x="0" y="2274250"/>
        <a:ext cx="5581285" cy="165102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4E7E53E-29F5-4A05-93C4-B316D0EF229A}" type="datetimeFigureOut">
              <a:rPr lang="en-NZ" smtClean="0"/>
              <a:t>19/03/2019</a:t>
            </a:fld>
            <a:endParaRPr lang="en-NZ"/>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44D7022-A8E1-40A2-8665-431C8EE958E3}" type="slidenum">
              <a:rPr lang="en-NZ" smtClean="0"/>
              <a:t>‹#›</a:t>
            </a:fld>
            <a:endParaRPr lang="en-NZ"/>
          </a:p>
        </p:txBody>
      </p:sp>
    </p:spTree>
    <p:extLst>
      <p:ext uri="{BB962C8B-B14F-4D97-AF65-F5344CB8AC3E}">
        <p14:creationId xmlns:p14="http://schemas.microsoft.com/office/powerpoint/2010/main" val="129787227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F1D5AA-6474-451D-9B82-2C131AF060CA}" type="datetimeFigureOut">
              <a:rPr lang="en-NZ" smtClean="0"/>
              <a:t>19/03/2019</a:t>
            </a:fld>
            <a:endParaRPr lang="en-NZ"/>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FB0E1E-C92A-4BC5-828A-C839AEC3BF63}" type="slidenum">
              <a:rPr lang="en-NZ" smtClean="0"/>
              <a:t>‹#›</a:t>
            </a:fld>
            <a:endParaRPr lang="en-NZ"/>
          </a:p>
        </p:txBody>
      </p:sp>
    </p:spTree>
    <p:extLst>
      <p:ext uri="{BB962C8B-B14F-4D97-AF65-F5344CB8AC3E}">
        <p14:creationId xmlns:p14="http://schemas.microsoft.com/office/powerpoint/2010/main" val="845715723"/>
      </p:ext>
    </p:extLst>
  </p:cSld>
  <p:clrMap bg1="lt1" tx1="dk1" bg2="lt2" tx2="dk2" accent1="accent1" accent2="accent2" accent3="accent3" accent4="accent4" accent5="accent5" accent6="accent6" hlink="hlink" folHlink="folHlink"/>
  <p:hf hdr="0" ftr="0" dt="0"/>
  <p:notesStyle>
    <a:lvl1pPr marL="0" algn="l" defTabSz="1015817" rtl="0" eaLnBrk="1" latinLnBrk="0" hangingPunct="1">
      <a:defRPr sz="1400" kern="1200">
        <a:solidFill>
          <a:schemeClr val="tx1"/>
        </a:solidFill>
        <a:latin typeface="+mn-lt"/>
        <a:ea typeface="+mn-ea"/>
        <a:cs typeface="+mn-cs"/>
      </a:defRPr>
    </a:lvl1pPr>
    <a:lvl2pPr marL="507908" algn="l" defTabSz="1015817" rtl="0" eaLnBrk="1" latinLnBrk="0" hangingPunct="1">
      <a:defRPr sz="1400" kern="1200">
        <a:solidFill>
          <a:schemeClr val="tx1"/>
        </a:solidFill>
        <a:latin typeface="+mn-lt"/>
        <a:ea typeface="+mn-ea"/>
        <a:cs typeface="+mn-cs"/>
      </a:defRPr>
    </a:lvl2pPr>
    <a:lvl3pPr marL="1015817" algn="l" defTabSz="1015817" rtl="0" eaLnBrk="1" latinLnBrk="0" hangingPunct="1">
      <a:defRPr sz="1400" kern="1200">
        <a:solidFill>
          <a:schemeClr val="tx1"/>
        </a:solidFill>
        <a:latin typeface="+mn-lt"/>
        <a:ea typeface="+mn-ea"/>
        <a:cs typeface="+mn-cs"/>
      </a:defRPr>
    </a:lvl3pPr>
    <a:lvl4pPr marL="1523725" algn="l" defTabSz="1015817" rtl="0" eaLnBrk="1" latinLnBrk="0" hangingPunct="1">
      <a:defRPr sz="1400" kern="1200">
        <a:solidFill>
          <a:schemeClr val="tx1"/>
        </a:solidFill>
        <a:latin typeface="+mn-lt"/>
        <a:ea typeface="+mn-ea"/>
        <a:cs typeface="+mn-cs"/>
      </a:defRPr>
    </a:lvl4pPr>
    <a:lvl5pPr marL="2031633" algn="l" defTabSz="1015817" rtl="0" eaLnBrk="1" latinLnBrk="0" hangingPunct="1">
      <a:defRPr sz="1400" kern="1200">
        <a:solidFill>
          <a:schemeClr val="tx1"/>
        </a:solidFill>
        <a:latin typeface="+mn-lt"/>
        <a:ea typeface="+mn-ea"/>
        <a:cs typeface="+mn-cs"/>
      </a:defRPr>
    </a:lvl5pPr>
    <a:lvl6pPr marL="2539542" algn="l" defTabSz="1015817" rtl="0" eaLnBrk="1" latinLnBrk="0" hangingPunct="1">
      <a:defRPr sz="1400" kern="1200">
        <a:solidFill>
          <a:schemeClr val="tx1"/>
        </a:solidFill>
        <a:latin typeface="+mn-lt"/>
        <a:ea typeface="+mn-ea"/>
        <a:cs typeface="+mn-cs"/>
      </a:defRPr>
    </a:lvl6pPr>
    <a:lvl7pPr marL="3047450" algn="l" defTabSz="1015817" rtl="0" eaLnBrk="1" latinLnBrk="0" hangingPunct="1">
      <a:defRPr sz="1400" kern="1200">
        <a:solidFill>
          <a:schemeClr val="tx1"/>
        </a:solidFill>
        <a:latin typeface="+mn-lt"/>
        <a:ea typeface="+mn-ea"/>
        <a:cs typeface="+mn-cs"/>
      </a:defRPr>
    </a:lvl7pPr>
    <a:lvl8pPr marL="3555358" algn="l" defTabSz="1015817" rtl="0" eaLnBrk="1" latinLnBrk="0" hangingPunct="1">
      <a:defRPr sz="1400" kern="1200">
        <a:solidFill>
          <a:schemeClr val="tx1"/>
        </a:solidFill>
        <a:latin typeface="+mn-lt"/>
        <a:ea typeface="+mn-ea"/>
        <a:cs typeface="+mn-cs"/>
      </a:defRPr>
    </a:lvl8pPr>
    <a:lvl9pPr marL="4063267" algn="l" defTabSz="1015817"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1750" cy="38354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EFC46A4-9538-4E95-81A1-00226F3319B8}" type="slidenum">
              <a:rPr kumimoji="0" lang="en-US" sz="1200" b="0" i="0" u="none" strike="noStrike" kern="1200" cap="none" spc="0" normalizeH="0" baseline="0" noProof="0" smtClean="0">
                <a:ln>
                  <a:noFill/>
                </a:ln>
                <a:solidFill>
                  <a:prstClr val="black"/>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itchFamily="34" charset="0"/>
              <a:ea typeface="+mn-ea"/>
              <a:cs typeface="Arial" pitchFamily="34" charset="0"/>
            </a:endParaRPr>
          </a:p>
        </p:txBody>
      </p:sp>
    </p:spTree>
    <p:extLst>
      <p:ext uri="{BB962C8B-B14F-4D97-AF65-F5344CB8AC3E}">
        <p14:creationId xmlns:p14="http://schemas.microsoft.com/office/powerpoint/2010/main" val="2821965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Source: MEMR, Directorate</a:t>
            </a:r>
            <a:r>
              <a:rPr lang="en-US" baseline="0" dirty="0"/>
              <a:t> General of New, Renewable Energy and Conservation Energy Presentation, 2 Dec 2015 </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9E2E689A-E1A1-4EF3-BC66-BD43AA18DEE4}" type="slidenum">
              <a:rPr lang="en-US" smtClean="0"/>
              <a:pPr/>
              <a:t>8</a:t>
            </a:fld>
            <a:endParaRPr lang="en-US" dirty="0"/>
          </a:p>
        </p:txBody>
      </p:sp>
    </p:spTree>
    <p:extLst>
      <p:ext uri="{BB962C8B-B14F-4D97-AF65-F5344CB8AC3E}">
        <p14:creationId xmlns:p14="http://schemas.microsoft.com/office/powerpoint/2010/main" val="3419950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Source: MEMR, Directorate</a:t>
            </a:r>
            <a:r>
              <a:rPr lang="en-US" baseline="0" dirty="0"/>
              <a:t> General of New, Renewable Energy and Conservation Energy Presentation, 2 Dec 2015 </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9E2E689A-E1A1-4EF3-BC66-BD43AA18DEE4}" type="slidenum">
              <a:rPr lang="en-US" smtClean="0"/>
              <a:pPr/>
              <a:t>10</a:t>
            </a:fld>
            <a:endParaRPr lang="en-US" dirty="0"/>
          </a:p>
        </p:txBody>
      </p:sp>
    </p:spTree>
    <p:extLst>
      <p:ext uri="{BB962C8B-B14F-4D97-AF65-F5344CB8AC3E}">
        <p14:creationId xmlns:p14="http://schemas.microsoft.com/office/powerpoint/2010/main" val="3574022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E2FB0E1E-C92A-4BC5-828A-C839AEC3BF63}" type="slidenum">
              <a:rPr lang="en-NZ" smtClean="0"/>
              <a:t>14</a:t>
            </a:fld>
            <a:endParaRPr lang="en-NZ"/>
          </a:p>
        </p:txBody>
      </p:sp>
    </p:spTree>
    <p:extLst>
      <p:ext uri="{BB962C8B-B14F-4D97-AF65-F5344CB8AC3E}">
        <p14:creationId xmlns:p14="http://schemas.microsoft.com/office/powerpoint/2010/main" val="6626129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000" kern="1200" baseline="0" dirty="0">
                <a:solidFill>
                  <a:schemeClr val="tx1"/>
                </a:solidFill>
                <a:latin typeface="+mn-lt"/>
                <a:ea typeface="+mn-ea"/>
                <a:cs typeface="+mn-cs"/>
              </a:rPr>
              <a:t>Notes:</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latin typeface="+mn-lt"/>
                <a:ea typeface="+mn-ea"/>
                <a:cs typeface="+mn-cs"/>
              </a:rPr>
              <a:t>With the target, geothermal is seen to account for 90% of Indonesia’s total renewable installed capacity by 2024, making the country as Asia’s largest geothermal market.</a:t>
            </a:r>
          </a:p>
          <a:p>
            <a:endParaRPr lang="en-US" sz="1000" kern="1200" baseline="0" dirty="0">
              <a:solidFill>
                <a:schemeClr val="tx1"/>
              </a:solidFill>
              <a:latin typeface="+mn-lt"/>
              <a:ea typeface="+mn-ea"/>
              <a:cs typeface="+mn-cs"/>
            </a:endParaRPr>
          </a:p>
          <a:p>
            <a:r>
              <a:rPr lang="en-US" sz="1000" kern="1200" baseline="0" dirty="0">
                <a:solidFill>
                  <a:schemeClr val="tx1"/>
                </a:solidFill>
                <a:latin typeface="+mn-lt"/>
                <a:ea typeface="+mn-ea"/>
                <a:cs typeface="+mn-cs"/>
              </a:rPr>
              <a:t>Indonesia’s goal: </a:t>
            </a:r>
          </a:p>
          <a:p>
            <a:pPr>
              <a:buFont typeface="Arial" pitchFamily="34" charset="0"/>
              <a:buChar char="•"/>
            </a:pPr>
            <a:r>
              <a:rPr lang="en-US" sz="1000" kern="1200" baseline="0" dirty="0">
                <a:solidFill>
                  <a:schemeClr val="tx1"/>
                </a:solidFill>
                <a:latin typeface="+mn-lt"/>
                <a:ea typeface="+mn-ea"/>
                <a:cs typeface="+mn-cs"/>
              </a:rPr>
              <a:t> increase RE contribution in the national energy mix to 23% by 2025. Geothermal to account for 7.1% share in the RE goal.</a:t>
            </a:r>
          </a:p>
          <a:p>
            <a:pPr>
              <a:buFont typeface="Arial" pitchFamily="34" charset="0"/>
              <a:buChar char="•"/>
            </a:pPr>
            <a:r>
              <a:rPr lang="en-US" sz="1000" kern="1200" baseline="0" dirty="0">
                <a:solidFill>
                  <a:schemeClr val="tx1"/>
                </a:solidFill>
                <a:latin typeface="+mn-lt"/>
                <a:ea typeface="+mn-ea"/>
                <a:cs typeface="+mn-cs"/>
              </a:rPr>
              <a:t> Indonesia’s Fast Track Program II (10,000MW of Additional capacity), geothermal project to account for 4,800 MW capacity or a total of 52 projects </a:t>
            </a:r>
          </a:p>
          <a:p>
            <a:pPr>
              <a:buFont typeface="Arial" pitchFamily="34" charset="0"/>
              <a:buNone/>
            </a:pPr>
            <a:endParaRPr lang="en-US" sz="10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000" dirty="0"/>
              <a:t>Sources: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000" dirty="0"/>
              <a:t> MEMR, Directorate</a:t>
            </a:r>
            <a:r>
              <a:rPr lang="en-US" sz="1000" baseline="0" dirty="0"/>
              <a:t> General of New, Renewable Energy and Conservation Energy Presentation, 2 Dec 2015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000" baseline="0" dirty="0"/>
              <a:t> Unlocking Indonesia’s Geothermal Potential, ADB, World Bank, MEMR, 2015 </a:t>
            </a:r>
          </a:p>
          <a:p>
            <a:pPr>
              <a:buFont typeface="Arial" pitchFamily="34" charset="0"/>
              <a:buNone/>
            </a:pPr>
            <a:endParaRPr lang="en-US" sz="1000"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9E2E689A-E1A1-4EF3-BC66-BD43AA18DEE4}" type="slidenum">
              <a:rPr lang="en-US" smtClean="0"/>
              <a:pPr/>
              <a:t>16</a:t>
            </a:fld>
            <a:endParaRPr lang="en-US" dirty="0"/>
          </a:p>
        </p:txBody>
      </p:sp>
    </p:spTree>
    <p:extLst>
      <p:ext uri="{BB962C8B-B14F-4D97-AF65-F5344CB8AC3E}">
        <p14:creationId xmlns:p14="http://schemas.microsoft.com/office/powerpoint/2010/main" val="2723071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000" kern="1200" baseline="0" dirty="0">
                <a:solidFill>
                  <a:schemeClr val="tx1"/>
                </a:solidFill>
                <a:latin typeface="+mn-lt"/>
                <a:ea typeface="+mn-ea"/>
                <a:cs typeface="+mn-cs"/>
              </a:rPr>
              <a:t>Notes:</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latin typeface="+mn-lt"/>
                <a:ea typeface="+mn-ea"/>
                <a:cs typeface="+mn-cs"/>
              </a:rPr>
              <a:t>With the target, geothermal is seen to account for 90% of Indonesia’s total renewable installed capacity by 2024, making the country as Asia’s largest geothermal market.</a:t>
            </a:r>
          </a:p>
          <a:p>
            <a:endParaRPr lang="en-US" sz="1000" kern="1200" baseline="0" dirty="0">
              <a:solidFill>
                <a:schemeClr val="tx1"/>
              </a:solidFill>
              <a:latin typeface="+mn-lt"/>
              <a:ea typeface="+mn-ea"/>
              <a:cs typeface="+mn-cs"/>
            </a:endParaRPr>
          </a:p>
          <a:p>
            <a:r>
              <a:rPr lang="en-US" sz="1000" kern="1200" baseline="0" dirty="0">
                <a:solidFill>
                  <a:schemeClr val="tx1"/>
                </a:solidFill>
                <a:latin typeface="+mn-lt"/>
                <a:ea typeface="+mn-ea"/>
                <a:cs typeface="+mn-cs"/>
              </a:rPr>
              <a:t>Indonesia’s goal: </a:t>
            </a:r>
          </a:p>
          <a:p>
            <a:pPr>
              <a:buFont typeface="Arial" pitchFamily="34" charset="0"/>
              <a:buChar char="•"/>
            </a:pPr>
            <a:r>
              <a:rPr lang="en-US" sz="1000" kern="1200" baseline="0" dirty="0">
                <a:solidFill>
                  <a:schemeClr val="tx1"/>
                </a:solidFill>
                <a:latin typeface="+mn-lt"/>
                <a:ea typeface="+mn-ea"/>
                <a:cs typeface="+mn-cs"/>
              </a:rPr>
              <a:t> increase RE contribution in the national energy mix to 23% by 2025. Geothermal to account for 7.1% share in the RE goal.</a:t>
            </a:r>
          </a:p>
          <a:p>
            <a:pPr>
              <a:buFont typeface="Arial" pitchFamily="34" charset="0"/>
              <a:buChar char="•"/>
            </a:pPr>
            <a:r>
              <a:rPr lang="en-US" sz="1000" kern="1200" baseline="0" dirty="0">
                <a:solidFill>
                  <a:schemeClr val="tx1"/>
                </a:solidFill>
                <a:latin typeface="+mn-lt"/>
                <a:ea typeface="+mn-ea"/>
                <a:cs typeface="+mn-cs"/>
              </a:rPr>
              <a:t> Indonesia’s Fast Track Program II (10,000MW of Additional capacity), geothermal project to account for 4,800 MW capacity or a total of 52 projects </a:t>
            </a:r>
          </a:p>
          <a:p>
            <a:pPr>
              <a:buFont typeface="Arial" pitchFamily="34" charset="0"/>
              <a:buNone/>
            </a:pPr>
            <a:endParaRPr lang="en-US" sz="10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000" dirty="0"/>
              <a:t>Sources: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000" dirty="0"/>
              <a:t> MEMR, Directorate</a:t>
            </a:r>
            <a:r>
              <a:rPr lang="en-US" sz="1000" baseline="0" dirty="0"/>
              <a:t> General of New, Renewable Energy and Conservation Energy Presentation, 2 Dec 2015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000" baseline="0" dirty="0"/>
              <a:t> Unlocking Indonesia’s Geothermal Potential, ADB, World Bank, MEMR, 2015 </a:t>
            </a:r>
          </a:p>
          <a:p>
            <a:pPr>
              <a:buFont typeface="Arial" pitchFamily="34" charset="0"/>
              <a:buNone/>
            </a:pPr>
            <a:endParaRPr lang="en-US" sz="1000"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9E2E689A-E1A1-4EF3-BC66-BD43AA18DEE4}" type="slidenum">
              <a:rPr lang="en-US" smtClean="0"/>
              <a:pPr/>
              <a:t>17</a:t>
            </a:fld>
            <a:endParaRPr lang="en-US" dirty="0"/>
          </a:p>
        </p:txBody>
      </p:sp>
    </p:spTree>
    <p:extLst>
      <p:ext uri="{BB962C8B-B14F-4D97-AF65-F5344CB8AC3E}">
        <p14:creationId xmlns:p14="http://schemas.microsoft.com/office/powerpoint/2010/main" val="39821582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000" kern="1200" baseline="0" dirty="0">
                <a:solidFill>
                  <a:schemeClr val="tx1"/>
                </a:solidFill>
                <a:latin typeface="+mn-lt"/>
                <a:ea typeface="+mn-ea"/>
                <a:cs typeface="+mn-cs"/>
              </a:rPr>
              <a:t>Notes:</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latin typeface="+mn-lt"/>
                <a:ea typeface="+mn-ea"/>
                <a:cs typeface="+mn-cs"/>
              </a:rPr>
              <a:t>With the target, geothermal is seen to account for 90% of Indonesia’s total renewable installed capacity by 2024, making the country as Asia’s largest geothermal market.</a:t>
            </a:r>
          </a:p>
          <a:p>
            <a:endParaRPr lang="en-US" sz="1000" kern="1200" baseline="0" dirty="0">
              <a:solidFill>
                <a:schemeClr val="tx1"/>
              </a:solidFill>
              <a:latin typeface="+mn-lt"/>
              <a:ea typeface="+mn-ea"/>
              <a:cs typeface="+mn-cs"/>
            </a:endParaRPr>
          </a:p>
          <a:p>
            <a:r>
              <a:rPr lang="en-US" sz="1000" kern="1200" baseline="0" dirty="0">
                <a:solidFill>
                  <a:schemeClr val="tx1"/>
                </a:solidFill>
                <a:latin typeface="+mn-lt"/>
                <a:ea typeface="+mn-ea"/>
                <a:cs typeface="+mn-cs"/>
              </a:rPr>
              <a:t>Indonesia’s goal: </a:t>
            </a:r>
          </a:p>
          <a:p>
            <a:pPr>
              <a:buFont typeface="Arial" pitchFamily="34" charset="0"/>
              <a:buChar char="•"/>
            </a:pPr>
            <a:r>
              <a:rPr lang="en-US" sz="1000" kern="1200" baseline="0" dirty="0">
                <a:solidFill>
                  <a:schemeClr val="tx1"/>
                </a:solidFill>
                <a:latin typeface="+mn-lt"/>
                <a:ea typeface="+mn-ea"/>
                <a:cs typeface="+mn-cs"/>
              </a:rPr>
              <a:t> increase RE contribution in the national energy mix to 23% by 2025. Geothermal to account for 7.1% share in the RE goal.</a:t>
            </a:r>
          </a:p>
          <a:p>
            <a:pPr>
              <a:buFont typeface="Arial" pitchFamily="34" charset="0"/>
              <a:buChar char="•"/>
            </a:pPr>
            <a:r>
              <a:rPr lang="en-US" sz="1000" kern="1200" baseline="0" dirty="0">
                <a:solidFill>
                  <a:schemeClr val="tx1"/>
                </a:solidFill>
                <a:latin typeface="+mn-lt"/>
                <a:ea typeface="+mn-ea"/>
                <a:cs typeface="+mn-cs"/>
              </a:rPr>
              <a:t> Indonesia’s Fast Track Program II (10,000MW of Additional capacity), geothermal project to account for 4,800 MW capacity or a total of 52 projects </a:t>
            </a:r>
          </a:p>
          <a:p>
            <a:pPr>
              <a:buFont typeface="Arial" pitchFamily="34" charset="0"/>
              <a:buNone/>
            </a:pPr>
            <a:endParaRPr lang="en-US" sz="10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000" dirty="0"/>
              <a:t>Sources: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000" dirty="0"/>
              <a:t> MEMR, Directorate</a:t>
            </a:r>
            <a:r>
              <a:rPr lang="en-US" sz="1000" baseline="0" dirty="0"/>
              <a:t> General of New, Renewable Energy and Conservation Energy Presentation, 2 Dec 2015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000" baseline="0" dirty="0"/>
              <a:t> Unlocking Indonesia’s Geothermal Potential, ADB, World Bank, MEMR, 2015 </a:t>
            </a:r>
          </a:p>
          <a:p>
            <a:pPr>
              <a:buFont typeface="Arial" pitchFamily="34" charset="0"/>
              <a:buNone/>
            </a:pPr>
            <a:endParaRPr lang="en-US" sz="1000"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9E2E689A-E1A1-4EF3-BC66-BD43AA18DEE4}" type="slidenum">
              <a:rPr lang="en-US" smtClean="0"/>
              <a:pPr/>
              <a:t>18</a:t>
            </a:fld>
            <a:endParaRPr lang="en-US" dirty="0"/>
          </a:p>
        </p:txBody>
      </p:sp>
    </p:spTree>
    <p:extLst>
      <p:ext uri="{BB962C8B-B14F-4D97-AF65-F5344CB8AC3E}">
        <p14:creationId xmlns:p14="http://schemas.microsoft.com/office/powerpoint/2010/main" val="9496694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1200" kern="1200" baseline="0" dirty="0">
                <a:solidFill>
                  <a:schemeClr val="tx1"/>
                </a:solidFill>
                <a:latin typeface="+mn-lt"/>
                <a:ea typeface="+mn-ea"/>
                <a:cs typeface="+mn-cs"/>
              </a:rPr>
              <a:t>Notes:</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Growth Enablers:</a:t>
            </a:r>
          </a:p>
          <a:p>
            <a:r>
              <a:rPr lang="en-US" sz="1200" kern="1200" baseline="0" dirty="0">
                <a:solidFill>
                  <a:schemeClr val="tx1"/>
                </a:solidFill>
                <a:latin typeface="+mn-lt"/>
                <a:ea typeface="+mn-ea"/>
                <a:cs typeface="+mn-cs"/>
              </a:rPr>
              <a:t>In 2003, the Geothermal Law (Law 27/2003) was promulgated, making geothermal the only</a:t>
            </a:r>
          </a:p>
          <a:p>
            <a:r>
              <a:rPr lang="en-US" sz="1200" kern="1200" baseline="0" dirty="0">
                <a:solidFill>
                  <a:schemeClr val="tx1"/>
                </a:solidFill>
                <a:latin typeface="+mn-lt"/>
                <a:ea typeface="+mn-ea"/>
                <a:cs typeface="+mn-cs"/>
              </a:rPr>
              <a:t>renewable energy governed by its own law. The law mandated that future geothermal fields must</a:t>
            </a:r>
          </a:p>
          <a:p>
            <a:r>
              <a:rPr lang="en-US" sz="1200" kern="1200" baseline="0" dirty="0">
                <a:solidFill>
                  <a:schemeClr val="tx1"/>
                </a:solidFill>
                <a:latin typeface="+mn-lt"/>
                <a:ea typeface="+mn-ea"/>
                <a:cs typeface="+mn-cs"/>
              </a:rPr>
              <a:t>be transparently and competitively tendered for development. It also permitted operators of the</a:t>
            </a:r>
          </a:p>
          <a:p>
            <a:r>
              <a:rPr lang="en-US" sz="1200" kern="1200" baseline="0" dirty="0">
                <a:solidFill>
                  <a:schemeClr val="tx1"/>
                </a:solidFill>
                <a:latin typeface="+mn-lt"/>
                <a:ea typeface="+mn-ea"/>
                <a:cs typeface="+mn-cs"/>
              </a:rPr>
              <a:t>fields previously allocated to EMR) issued the “Blueprint for Geothermal Development in Indonesia,”</a:t>
            </a:r>
          </a:p>
          <a:p>
            <a:r>
              <a:rPr lang="en-US" sz="1200" kern="1200" baseline="0" dirty="0">
                <a:solidFill>
                  <a:schemeClr val="tx1"/>
                </a:solidFill>
                <a:latin typeface="+mn-lt"/>
                <a:ea typeface="+mn-ea"/>
                <a:cs typeface="+mn-cs"/>
              </a:rPr>
              <a:t>which was intended as a roadmap to develop 6,000 MW of geothermal power capacity by</a:t>
            </a:r>
          </a:p>
          <a:p>
            <a:r>
              <a:rPr lang="en-US" sz="1200" kern="1200" baseline="0" dirty="0">
                <a:solidFill>
                  <a:schemeClr val="tx1"/>
                </a:solidFill>
                <a:latin typeface="+mn-lt"/>
                <a:ea typeface="+mn-ea"/>
                <a:cs typeface="+mn-cs"/>
              </a:rPr>
              <a:t>2020. In 2005, the Directorate of Geothermal Enterprise Supervision and Groundwater</a:t>
            </a:r>
          </a:p>
          <a:p>
            <a:r>
              <a:rPr lang="en-US" sz="1200" kern="1200" baseline="0" dirty="0">
                <a:solidFill>
                  <a:schemeClr val="tx1"/>
                </a:solidFill>
                <a:latin typeface="+mn-lt"/>
                <a:ea typeface="+mn-ea"/>
                <a:cs typeface="+mn-cs"/>
              </a:rPr>
              <a:t>Management were established by MEMR to strengthen sector management and support. This</a:t>
            </a:r>
          </a:p>
          <a:p>
            <a:r>
              <a:rPr lang="en-US" sz="1200" kern="1200" baseline="0" dirty="0">
                <a:solidFill>
                  <a:schemeClr val="tx1"/>
                </a:solidFill>
                <a:latin typeface="+mn-lt"/>
                <a:ea typeface="+mn-ea"/>
                <a:cs typeface="+mn-cs"/>
              </a:rPr>
              <a:t>became the Directorate of Geothermal Energy in November 2010. In 2006, MEMR initiated</a:t>
            </a:r>
          </a:p>
          <a:p>
            <a:r>
              <a:rPr lang="en-US" sz="1200" kern="1200" baseline="0" dirty="0">
                <a:solidFill>
                  <a:schemeClr val="tx1"/>
                </a:solidFill>
                <a:latin typeface="+mn-lt"/>
                <a:ea typeface="+mn-ea"/>
                <a:cs typeface="+mn-cs"/>
              </a:rPr>
              <a:t>the Master Plan Study for Geothermal Power Development in Indonesia funded by the Japan</a:t>
            </a:r>
          </a:p>
          <a:p>
            <a:r>
              <a:rPr lang="en-US" sz="1200" kern="1200" baseline="0" dirty="0">
                <a:solidFill>
                  <a:schemeClr val="tx1"/>
                </a:solidFill>
                <a:latin typeface="+mn-lt"/>
                <a:ea typeface="+mn-ea"/>
                <a:cs typeface="+mn-cs"/>
              </a:rPr>
              <a:t>International Cooperation Agency (JICA), further solidifying knowledge and understanding</a:t>
            </a:r>
          </a:p>
          <a:p>
            <a:r>
              <a:rPr lang="en-US" sz="1200" kern="1200" baseline="0" dirty="0">
                <a:solidFill>
                  <a:schemeClr val="tx1"/>
                </a:solidFill>
                <a:latin typeface="+mn-lt"/>
                <a:ea typeface="+mn-ea"/>
                <a:cs typeface="+mn-cs"/>
              </a:rPr>
              <a:t>about developing Indonesia’s geothermal resources.</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In 2012, the Ministry of Finance (</a:t>
            </a:r>
            <a:r>
              <a:rPr lang="en-US" sz="1200" kern="1200" baseline="0" dirty="0" err="1">
                <a:solidFill>
                  <a:schemeClr val="tx1"/>
                </a:solidFill>
                <a:latin typeface="+mn-lt"/>
                <a:ea typeface="+mn-ea"/>
                <a:cs typeface="+mn-cs"/>
              </a:rPr>
              <a:t>MoF</a:t>
            </a:r>
            <a:r>
              <a:rPr lang="en-US" sz="1200" kern="1200" baseline="0" dirty="0">
                <a:solidFill>
                  <a:schemeClr val="tx1"/>
                </a:solidFill>
                <a:latin typeface="+mn-lt"/>
                <a:ea typeface="+mn-ea"/>
                <a:cs typeface="+mn-cs"/>
              </a:rPr>
              <a:t>) established a geothermal fund with more than</a:t>
            </a:r>
          </a:p>
          <a:p>
            <a:r>
              <a:rPr lang="en-US" sz="1200" kern="1200" baseline="0" dirty="0">
                <a:solidFill>
                  <a:schemeClr val="tx1"/>
                </a:solidFill>
                <a:latin typeface="+mn-lt"/>
                <a:ea typeface="+mn-ea"/>
                <a:cs typeface="+mn-cs"/>
              </a:rPr>
              <a:t>$200 million of initial capitalization to mitigate resource risks related to geothermal</a:t>
            </a:r>
          </a:p>
          <a:p>
            <a:r>
              <a:rPr lang="en-US" sz="1200" kern="1200" baseline="0" dirty="0">
                <a:solidFill>
                  <a:schemeClr val="tx1"/>
                </a:solidFill>
                <a:latin typeface="+mn-lt"/>
                <a:ea typeface="+mn-ea"/>
                <a:cs typeface="+mn-cs"/>
              </a:rPr>
              <a:t>development. The Asian Development Bank (ADB) provided early technical inputs on the</a:t>
            </a:r>
          </a:p>
          <a:p>
            <a:r>
              <a:rPr lang="en-US" sz="1200" kern="1200" baseline="0" dirty="0">
                <a:solidFill>
                  <a:schemeClr val="tx1"/>
                </a:solidFill>
                <a:latin typeface="+mn-lt"/>
                <a:ea typeface="+mn-ea"/>
                <a:cs typeface="+mn-cs"/>
              </a:rPr>
              <a:t>fund’s scope and design.</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Geothermal Law 2014</a:t>
            </a:r>
          </a:p>
          <a:p>
            <a:r>
              <a:rPr lang="en-US" sz="1200" kern="1200" baseline="0" dirty="0">
                <a:solidFill>
                  <a:schemeClr val="tx1"/>
                </a:solidFill>
                <a:latin typeface="+mn-lt"/>
                <a:ea typeface="+mn-ea"/>
                <a:cs typeface="+mn-cs"/>
              </a:rPr>
              <a:t>A non-mining activity – </a:t>
            </a:r>
            <a:r>
              <a:rPr lang="en-US" dirty="0"/>
              <a:t>producers of geothermal power can more easily work in forest conservation areas, where most</a:t>
            </a:r>
            <a:r>
              <a:rPr lang="en-US" baseline="0" dirty="0"/>
              <a:t> geothermal reserves are located</a:t>
            </a:r>
            <a:r>
              <a:rPr lang="en-US" dirty="0"/>
              <a:t>.  Indonesia’s existing Forestry Law ostensibly prohibits mining operations in protected areas due to the environmental impact they typically cause.</a:t>
            </a:r>
          </a:p>
          <a:p>
            <a:r>
              <a:rPr lang="en-US" dirty="0"/>
              <a:t>However, it was agreed that geothermal does not cause the same environmental damage as mining, paving the way for geothermal to be now legally considered a non-mining activity.</a:t>
            </a:r>
          </a:p>
          <a:p>
            <a:endParaRPr lang="en-US" dirty="0"/>
          </a:p>
          <a:p>
            <a:r>
              <a:rPr lang="en-US" dirty="0"/>
              <a:t>Regulation 17/2014</a:t>
            </a:r>
          </a:p>
          <a:p>
            <a:r>
              <a:rPr lang="en-US" sz="1200" kern="1200" baseline="0" dirty="0">
                <a:solidFill>
                  <a:schemeClr val="tx1"/>
                </a:solidFill>
                <a:latin typeface="+mn-lt"/>
                <a:ea typeface="+mn-ea"/>
                <a:cs typeface="+mn-cs"/>
              </a:rPr>
              <a:t>The ceiling price is applied during the tender process for the Geothermal Business License (IUP). During this process (typically run by the Regional Government where the IUP concession is located), bidders will be obliged to bid an electricity tariff. Regulation 17 provides that the tariff bid must not exceed the applicable ceiling price under Regulation 17.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Regulation 17/2014 was welcomed by investors  and stimulated investment as it provided for higher tariffs to cover exploration risks. Many projects, especially those that were stalled in 2012, moved forward.</a:t>
            </a:r>
          </a:p>
          <a:p>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dirty="0"/>
              <a:t>Sources: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dirty="0"/>
              <a:t> MEMR, Directorate</a:t>
            </a:r>
            <a:r>
              <a:rPr lang="en-US" sz="1200" baseline="0" dirty="0"/>
              <a:t> General of New, Renewable Energy and Conservation Energy Presentation, 2 Dec 2015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aseline="0" dirty="0"/>
              <a:t> Unlocking Indonesia’s Geothermal Potential, ADB, World Bank, MEMR, 2015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aseline="0" dirty="0"/>
              <a:t> Indonesian Geothermal Tariffs Revised…Again, Baker &amp; McKenzie, June 2014</a:t>
            </a:r>
            <a:endParaRPr lang="en-US" dirty="0"/>
          </a:p>
        </p:txBody>
      </p:sp>
      <p:sp>
        <p:nvSpPr>
          <p:cNvPr id="4" name="Slide Number Placeholder 3"/>
          <p:cNvSpPr>
            <a:spLocks noGrp="1"/>
          </p:cNvSpPr>
          <p:nvPr>
            <p:ph type="sldNum" sz="quarter" idx="10"/>
          </p:nvPr>
        </p:nvSpPr>
        <p:spPr/>
        <p:txBody>
          <a:bodyPr/>
          <a:lstStyle/>
          <a:p>
            <a:fld id="{9E2E689A-E1A1-4EF3-BC66-BD43AA18DEE4}" type="slidenum">
              <a:rPr lang="en-US" smtClean="0"/>
              <a:pPr/>
              <a:t>19</a:t>
            </a:fld>
            <a:endParaRPr lang="en-US" dirty="0"/>
          </a:p>
        </p:txBody>
      </p:sp>
    </p:spTree>
    <p:extLst>
      <p:ext uri="{BB962C8B-B14F-4D97-AF65-F5344CB8AC3E}">
        <p14:creationId xmlns:p14="http://schemas.microsoft.com/office/powerpoint/2010/main" val="15868958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1200" kern="1200" baseline="0" dirty="0">
                <a:solidFill>
                  <a:schemeClr val="tx1"/>
                </a:solidFill>
                <a:latin typeface="+mn-lt"/>
                <a:ea typeface="+mn-ea"/>
                <a:cs typeface="+mn-cs"/>
              </a:rPr>
              <a:t>Notes:</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Growth Enablers:</a:t>
            </a:r>
          </a:p>
          <a:p>
            <a:r>
              <a:rPr lang="en-US" sz="1200" kern="1200" baseline="0" dirty="0">
                <a:solidFill>
                  <a:schemeClr val="tx1"/>
                </a:solidFill>
                <a:latin typeface="+mn-lt"/>
                <a:ea typeface="+mn-ea"/>
                <a:cs typeface="+mn-cs"/>
              </a:rPr>
              <a:t>In 2003, the Geothermal Law (Law 27/2003) was promulgated, making geothermal the only</a:t>
            </a:r>
          </a:p>
          <a:p>
            <a:r>
              <a:rPr lang="en-US" sz="1200" kern="1200" baseline="0" dirty="0">
                <a:solidFill>
                  <a:schemeClr val="tx1"/>
                </a:solidFill>
                <a:latin typeface="+mn-lt"/>
                <a:ea typeface="+mn-ea"/>
                <a:cs typeface="+mn-cs"/>
              </a:rPr>
              <a:t>renewable energy governed by its own law. The law mandated that future geothermal fields must</a:t>
            </a:r>
          </a:p>
          <a:p>
            <a:r>
              <a:rPr lang="en-US" sz="1200" kern="1200" baseline="0" dirty="0">
                <a:solidFill>
                  <a:schemeClr val="tx1"/>
                </a:solidFill>
                <a:latin typeface="+mn-lt"/>
                <a:ea typeface="+mn-ea"/>
                <a:cs typeface="+mn-cs"/>
              </a:rPr>
              <a:t>be transparently and competitively tendered for development. It also permitted operators of the</a:t>
            </a:r>
          </a:p>
          <a:p>
            <a:r>
              <a:rPr lang="en-US" sz="1200" kern="1200" baseline="0" dirty="0">
                <a:solidFill>
                  <a:schemeClr val="tx1"/>
                </a:solidFill>
                <a:latin typeface="+mn-lt"/>
                <a:ea typeface="+mn-ea"/>
                <a:cs typeface="+mn-cs"/>
              </a:rPr>
              <a:t>fields previously allocated to EMR) issued the “Blueprint for Geothermal Development in Indonesia,”</a:t>
            </a:r>
          </a:p>
          <a:p>
            <a:r>
              <a:rPr lang="en-US" sz="1200" kern="1200" baseline="0" dirty="0">
                <a:solidFill>
                  <a:schemeClr val="tx1"/>
                </a:solidFill>
                <a:latin typeface="+mn-lt"/>
                <a:ea typeface="+mn-ea"/>
                <a:cs typeface="+mn-cs"/>
              </a:rPr>
              <a:t>which was intended as a roadmap to develop 6,000 MW of geothermal power capacity by</a:t>
            </a:r>
          </a:p>
          <a:p>
            <a:r>
              <a:rPr lang="en-US" sz="1200" kern="1200" baseline="0" dirty="0">
                <a:solidFill>
                  <a:schemeClr val="tx1"/>
                </a:solidFill>
                <a:latin typeface="+mn-lt"/>
                <a:ea typeface="+mn-ea"/>
                <a:cs typeface="+mn-cs"/>
              </a:rPr>
              <a:t>2020. In 2005, the Directorate of Geothermal Enterprise Supervision and Groundwater</a:t>
            </a:r>
          </a:p>
          <a:p>
            <a:r>
              <a:rPr lang="en-US" sz="1200" kern="1200" baseline="0" dirty="0">
                <a:solidFill>
                  <a:schemeClr val="tx1"/>
                </a:solidFill>
                <a:latin typeface="+mn-lt"/>
                <a:ea typeface="+mn-ea"/>
                <a:cs typeface="+mn-cs"/>
              </a:rPr>
              <a:t>Management were established by MEMR to strengthen sector management and support. This</a:t>
            </a:r>
          </a:p>
          <a:p>
            <a:r>
              <a:rPr lang="en-US" sz="1200" kern="1200" baseline="0" dirty="0">
                <a:solidFill>
                  <a:schemeClr val="tx1"/>
                </a:solidFill>
                <a:latin typeface="+mn-lt"/>
                <a:ea typeface="+mn-ea"/>
                <a:cs typeface="+mn-cs"/>
              </a:rPr>
              <a:t>became the Directorate of Geothermal Energy in November 2010. In 2006, MEMR initiated</a:t>
            </a:r>
          </a:p>
          <a:p>
            <a:r>
              <a:rPr lang="en-US" sz="1200" kern="1200" baseline="0" dirty="0">
                <a:solidFill>
                  <a:schemeClr val="tx1"/>
                </a:solidFill>
                <a:latin typeface="+mn-lt"/>
                <a:ea typeface="+mn-ea"/>
                <a:cs typeface="+mn-cs"/>
              </a:rPr>
              <a:t>the Master Plan Study for Geothermal Power Development in Indonesia funded by the Japan</a:t>
            </a:r>
          </a:p>
          <a:p>
            <a:r>
              <a:rPr lang="en-US" sz="1200" kern="1200" baseline="0" dirty="0">
                <a:solidFill>
                  <a:schemeClr val="tx1"/>
                </a:solidFill>
                <a:latin typeface="+mn-lt"/>
                <a:ea typeface="+mn-ea"/>
                <a:cs typeface="+mn-cs"/>
              </a:rPr>
              <a:t>International Cooperation Agency (JICA), further solidifying knowledge and understanding</a:t>
            </a:r>
          </a:p>
          <a:p>
            <a:r>
              <a:rPr lang="en-US" sz="1200" kern="1200" baseline="0" dirty="0">
                <a:solidFill>
                  <a:schemeClr val="tx1"/>
                </a:solidFill>
                <a:latin typeface="+mn-lt"/>
                <a:ea typeface="+mn-ea"/>
                <a:cs typeface="+mn-cs"/>
              </a:rPr>
              <a:t>about developing Indonesia’s geothermal resources.</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In 2012, the Ministry of Finance (</a:t>
            </a:r>
            <a:r>
              <a:rPr lang="en-US" sz="1200" kern="1200" baseline="0" dirty="0" err="1">
                <a:solidFill>
                  <a:schemeClr val="tx1"/>
                </a:solidFill>
                <a:latin typeface="+mn-lt"/>
                <a:ea typeface="+mn-ea"/>
                <a:cs typeface="+mn-cs"/>
              </a:rPr>
              <a:t>MoF</a:t>
            </a:r>
            <a:r>
              <a:rPr lang="en-US" sz="1200" kern="1200" baseline="0" dirty="0">
                <a:solidFill>
                  <a:schemeClr val="tx1"/>
                </a:solidFill>
                <a:latin typeface="+mn-lt"/>
                <a:ea typeface="+mn-ea"/>
                <a:cs typeface="+mn-cs"/>
              </a:rPr>
              <a:t>) established a geothermal fund with more than</a:t>
            </a:r>
          </a:p>
          <a:p>
            <a:r>
              <a:rPr lang="en-US" sz="1200" kern="1200" baseline="0" dirty="0">
                <a:solidFill>
                  <a:schemeClr val="tx1"/>
                </a:solidFill>
                <a:latin typeface="+mn-lt"/>
                <a:ea typeface="+mn-ea"/>
                <a:cs typeface="+mn-cs"/>
              </a:rPr>
              <a:t>$200 million of initial capitalization to mitigate resource risks related to geothermal</a:t>
            </a:r>
          </a:p>
          <a:p>
            <a:r>
              <a:rPr lang="en-US" sz="1200" kern="1200" baseline="0" dirty="0">
                <a:solidFill>
                  <a:schemeClr val="tx1"/>
                </a:solidFill>
                <a:latin typeface="+mn-lt"/>
                <a:ea typeface="+mn-ea"/>
                <a:cs typeface="+mn-cs"/>
              </a:rPr>
              <a:t>development. The Asian Development Bank (ADB) provided early technical inputs on the</a:t>
            </a:r>
          </a:p>
          <a:p>
            <a:r>
              <a:rPr lang="en-US" sz="1200" kern="1200" baseline="0" dirty="0">
                <a:solidFill>
                  <a:schemeClr val="tx1"/>
                </a:solidFill>
                <a:latin typeface="+mn-lt"/>
                <a:ea typeface="+mn-ea"/>
                <a:cs typeface="+mn-cs"/>
              </a:rPr>
              <a:t>fund’s scope and design.</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Geothermal Law 2014</a:t>
            </a:r>
          </a:p>
          <a:p>
            <a:r>
              <a:rPr lang="en-US" sz="1200" kern="1200" baseline="0" dirty="0">
                <a:solidFill>
                  <a:schemeClr val="tx1"/>
                </a:solidFill>
                <a:latin typeface="+mn-lt"/>
                <a:ea typeface="+mn-ea"/>
                <a:cs typeface="+mn-cs"/>
              </a:rPr>
              <a:t>A non-mining activity – </a:t>
            </a:r>
            <a:r>
              <a:rPr lang="en-US" dirty="0"/>
              <a:t>producers of geothermal power can more easily work in forest conservation areas, where most</a:t>
            </a:r>
            <a:r>
              <a:rPr lang="en-US" baseline="0" dirty="0"/>
              <a:t> geothermal reserves are located</a:t>
            </a:r>
            <a:r>
              <a:rPr lang="en-US" dirty="0"/>
              <a:t>.  Indonesia’s existing Forestry Law ostensibly prohibits mining operations in protected areas due to the environmental impact they typically cause.</a:t>
            </a:r>
          </a:p>
          <a:p>
            <a:r>
              <a:rPr lang="en-US" dirty="0"/>
              <a:t>However, it was agreed that geothermal does not cause the same environmental damage as mining, paving the way for geothermal to be now legally considered a non-mining activity.</a:t>
            </a:r>
          </a:p>
          <a:p>
            <a:endParaRPr lang="en-US" dirty="0"/>
          </a:p>
          <a:p>
            <a:r>
              <a:rPr lang="en-US" dirty="0"/>
              <a:t>Regulation 17/2014</a:t>
            </a:r>
          </a:p>
          <a:p>
            <a:r>
              <a:rPr lang="en-US" sz="1200" kern="1200" baseline="0" dirty="0">
                <a:solidFill>
                  <a:schemeClr val="tx1"/>
                </a:solidFill>
                <a:latin typeface="+mn-lt"/>
                <a:ea typeface="+mn-ea"/>
                <a:cs typeface="+mn-cs"/>
              </a:rPr>
              <a:t>The ceiling price is applied during the tender process for the Geothermal Business License (IUP). During this process (typically run by the Regional Government where the IUP concession is located), bidders will be obliged to bid an electricity tariff. Regulation 17 provides that the tariff bid must not exceed the applicable ceiling price under Regulation 17.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Regulation 17/2014 was welcomed by investors  and stimulated investment as it provided for higher tariffs to cover exploration risks. Many projects, especially those that were stalled in 2012, moved forward.</a:t>
            </a:r>
          </a:p>
          <a:p>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dirty="0"/>
              <a:t>Sources: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dirty="0"/>
              <a:t> MEMR, Directorate</a:t>
            </a:r>
            <a:r>
              <a:rPr lang="en-US" sz="1200" baseline="0" dirty="0"/>
              <a:t> General of New, Renewable Energy and Conservation Energy Presentation, 2 Dec 2015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aseline="0" dirty="0"/>
              <a:t> Unlocking Indonesia’s Geothermal Potential, ADB, World Bank, MEMR, 2015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aseline="0" dirty="0"/>
              <a:t> Indonesian Geothermal Tariffs Revised…Again, Baker &amp; McKenzie, June 2014</a:t>
            </a:r>
            <a:endParaRPr lang="en-US" dirty="0"/>
          </a:p>
        </p:txBody>
      </p:sp>
      <p:sp>
        <p:nvSpPr>
          <p:cNvPr id="4" name="Slide Number Placeholder 3"/>
          <p:cNvSpPr>
            <a:spLocks noGrp="1"/>
          </p:cNvSpPr>
          <p:nvPr>
            <p:ph type="sldNum" sz="quarter" idx="10"/>
          </p:nvPr>
        </p:nvSpPr>
        <p:spPr/>
        <p:txBody>
          <a:bodyPr/>
          <a:lstStyle/>
          <a:p>
            <a:fld id="{9E2E689A-E1A1-4EF3-BC66-BD43AA18DEE4}" type="slidenum">
              <a:rPr lang="en-US" smtClean="0"/>
              <a:pPr/>
              <a:t>20</a:t>
            </a:fld>
            <a:endParaRPr lang="en-US" dirty="0"/>
          </a:p>
        </p:txBody>
      </p:sp>
    </p:spTree>
    <p:extLst>
      <p:ext uri="{BB962C8B-B14F-4D97-AF65-F5344CB8AC3E}">
        <p14:creationId xmlns:p14="http://schemas.microsoft.com/office/powerpoint/2010/main" val="35649749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1200" kern="1200" baseline="0" dirty="0">
                <a:solidFill>
                  <a:schemeClr val="tx1"/>
                </a:solidFill>
                <a:latin typeface="+mn-lt"/>
                <a:ea typeface="+mn-ea"/>
                <a:cs typeface="+mn-cs"/>
              </a:rPr>
              <a:t>Notes:</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Growth Enablers:</a:t>
            </a:r>
          </a:p>
          <a:p>
            <a:r>
              <a:rPr lang="en-US" sz="1200" kern="1200" baseline="0" dirty="0">
                <a:solidFill>
                  <a:schemeClr val="tx1"/>
                </a:solidFill>
                <a:latin typeface="+mn-lt"/>
                <a:ea typeface="+mn-ea"/>
                <a:cs typeface="+mn-cs"/>
              </a:rPr>
              <a:t>In 2003, the Geothermal Law (Law 27/2003) was promulgated, making geothermal the only</a:t>
            </a:r>
          </a:p>
          <a:p>
            <a:r>
              <a:rPr lang="en-US" sz="1200" kern="1200" baseline="0" dirty="0">
                <a:solidFill>
                  <a:schemeClr val="tx1"/>
                </a:solidFill>
                <a:latin typeface="+mn-lt"/>
                <a:ea typeface="+mn-ea"/>
                <a:cs typeface="+mn-cs"/>
              </a:rPr>
              <a:t>renewable energy governed by its own law. The law mandated that future geothermal fields must</a:t>
            </a:r>
          </a:p>
          <a:p>
            <a:r>
              <a:rPr lang="en-US" sz="1200" kern="1200" baseline="0" dirty="0">
                <a:solidFill>
                  <a:schemeClr val="tx1"/>
                </a:solidFill>
                <a:latin typeface="+mn-lt"/>
                <a:ea typeface="+mn-ea"/>
                <a:cs typeface="+mn-cs"/>
              </a:rPr>
              <a:t>be transparently and competitively tendered for development. It also permitted operators of the</a:t>
            </a:r>
          </a:p>
          <a:p>
            <a:r>
              <a:rPr lang="en-US" sz="1200" kern="1200" baseline="0" dirty="0">
                <a:solidFill>
                  <a:schemeClr val="tx1"/>
                </a:solidFill>
                <a:latin typeface="+mn-lt"/>
                <a:ea typeface="+mn-ea"/>
                <a:cs typeface="+mn-cs"/>
              </a:rPr>
              <a:t>fields previously allocated to EMR) issued the “Blueprint for Geothermal Development in Indonesia,”</a:t>
            </a:r>
          </a:p>
          <a:p>
            <a:r>
              <a:rPr lang="en-US" sz="1200" kern="1200" baseline="0" dirty="0">
                <a:solidFill>
                  <a:schemeClr val="tx1"/>
                </a:solidFill>
                <a:latin typeface="+mn-lt"/>
                <a:ea typeface="+mn-ea"/>
                <a:cs typeface="+mn-cs"/>
              </a:rPr>
              <a:t>which was intended as a roadmap to develop 6,000 MW of geothermal power capacity by</a:t>
            </a:r>
          </a:p>
          <a:p>
            <a:r>
              <a:rPr lang="en-US" sz="1200" kern="1200" baseline="0" dirty="0">
                <a:solidFill>
                  <a:schemeClr val="tx1"/>
                </a:solidFill>
                <a:latin typeface="+mn-lt"/>
                <a:ea typeface="+mn-ea"/>
                <a:cs typeface="+mn-cs"/>
              </a:rPr>
              <a:t>2020. In 2005, the Directorate of Geothermal Enterprise Supervision and Groundwater</a:t>
            </a:r>
          </a:p>
          <a:p>
            <a:r>
              <a:rPr lang="en-US" sz="1200" kern="1200" baseline="0" dirty="0">
                <a:solidFill>
                  <a:schemeClr val="tx1"/>
                </a:solidFill>
                <a:latin typeface="+mn-lt"/>
                <a:ea typeface="+mn-ea"/>
                <a:cs typeface="+mn-cs"/>
              </a:rPr>
              <a:t>Management were established by MEMR to strengthen sector management and support. This</a:t>
            </a:r>
          </a:p>
          <a:p>
            <a:r>
              <a:rPr lang="en-US" sz="1200" kern="1200" baseline="0" dirty="0">
                <a:solidFill>
                  <a:schemeClr val="tx1"/>
                </a:solidFill>
                <a:latin typeface="+mn-lt"/>
                <a:ea typeface="+mn-ea"/>
                <a:cs typeface="+mn-cs"/>
              </a:rPr>
              <a:t>became the Directorate of Geothermal Energy in November 2010. In 2006, MEMR initiated</a:t>
            </a:r>
          </a:p>
          <a:p>
            <a:r>
              <a:rPr lang="en-US" sz="1200" kern="1200" baseline="0" dirty="0">
                <a:solidFill>
                  <a:schemeClr val="tx1"/>
                </a:solidFill>
                <a:latin typeface="+mn-lt"/>
                <a:ea typeface="+mn-ea"/>
                <a:cs typeface="+mn-cs"/>
              </a:rPr>
              <a:t>the Master Plan Study for Geothermal Power Development in Indonesia funded by the Japan</a:t>
            </a:r>
          </a:p>
          <a:p>
            <a:r>
              <a:rPr lang="en-US" sz="1200" kern="1200" baseline="0" dirty="0">
                <a:solidFill>
                  <a:schemeClr val="tx1"/>
                </a:solidFill>
                <a:latin typeface="+mn-lt"/>
                <a:ea typeface="+mn-ea"/>
                <a:cs typeface="+mn-cs"/>
              </a:rPr>
              <a:t>International Cooperation Agency (JICA), further solidifying knowledge and understanding</a:t>
            </a:r>
          </a:p>
          <a:p>
            <a:r>
              <a:rPr lang="en-US" sz="1200" kern="1200" baseline="0" dirty="0">
                <a:solidFill>
                  <a:schemeClr val="tx1"/>
                </a:solidFill>
                <a:latin typeface="+mn-lt"/>
                <a:ea typeface="+mn-ea"/>
                <a:cs typeface="+mn-cs"/>
              </a:rPr>
              <a:t>about developing Indonesia’s geothermal resources.</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In 2012, the Ministry of Finance (</a:t>
            </a:r>
            <a:r>
              <a:rPr lang="en-US" sz="1200" kern="1200" baseline="0" dirty="0" err="1">
                <a:solidFill>
                  <a:schemeClr val="tx1"/>
                </a:solidFill>
                <a:latin typeface="+mn-lt"/>
                <a:ea typeface="+mn-ea"/>
                <a:cs typeface="+mn-cs"/>
              </a:rPr>
              <a:t>MoF</a:t>
            </a:r>
            <a:r>
              <a:rPr lang="en-US" sz="1200" kern="1200" baseline="0" dirty="0">
                <a:solidFill>
                  <a:schemeClr val="tx1"/>
                </a:solidFill>
                <a:latin typeface="+mn-lt"/>
                <a:ea typeface="+mn-ea"/>
                <a:cs typeface="+mn-cs"/>
              </a:rPr>
              <a:t>) established a geothermal fund with more than</a:t>
            </a:r>
          </a:p>
          <a:p>
            <a:r>
              <a:rPr lang="en-US" sz="1200" kern="1200" baseline="0" dirty="0">
                <a:solidFill>
                  <a:schemeClr val="tx1"/>
                </a:solidFill>
                <a:latin typeface="+mn-lt"/>
                <a:ea typeface="+mn-ea"/>
                <a:cs typeface="+mn-cs"/>
              </a:rPr>
              <a:t>$200 million of initial capitalization to mitigate resource risks related to geothermal</a:t>
            </a:r>
          </a:p>
          <a:p>
            <a:r>
              <a:rPr lang="en-US" sz="1200" kern="1200" baseline="0" dirty="0">
                <a:solidFill>
                  <a:schemeClr val="tx1"/>
                </a:solidFill>
                <a:latin typeface="+mn-lt"/>
                <a:ea typeface="+mn-ea"/>
                <a:cs typeface="+mn-cs"/>
              </a:rPr>
              <a:t>development. The Asian Development Bank (ADB) provided early technical inputs on the</a:t>
            </a:r>
          </a:p>
          <a:p>
            <a:r>
              <a:rPr lang="en-US" sz="1200" kern="1200" baseline="0" dirty="0">
                <a:solidFill>
                  <a:schemeClr val="tx1"/>
                </a:solidFill>
                <a:latin typeface="+mn-lt"/>
                <a:ea typeface="+mn-ea"/>
                <a:cs typeface="+mn-cs"/>
              </a:rPr>
              <a:t>fund’s scope and design.</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Geothermal Law 2014</a:t>
            </a:r>
          </a:p>
          <a:p>
            <a:r>
              <a:rPr lang="en-US" sz="1200" kern="1200" baseline="0" dirty="0">
                <a:solidFill>
                  <a:schemeClr val="tx1"/>
                </a:solidFill>
                <a:latin typeface="+mn-lt"/>
                <a:ea typeface="+mn-ea"/>
                <a:cs typeface="+mn-cs"/>
              </a:rPr>
              <a:t>A non-mining activity – </a:t>
            </a:r>
            <a:r>
              <a:rPr lang="en-US" dirty="0"/>
              <a:t>producers of geothermal power can more easily work in forest conservation areas, where most</a:t>
            </a:r>
            <a:r>
              <a:rPr lang="en-US" baseline="0" dirty="0"/>
              <a:t> geothermal reserves are located</a:t>
            </a:r>
            <a:r>
              <a:rPr lang="en-US" dirty="0"/>
              <a:t>.  Indonesia’s existing Forestry Law ostensibly prohibits mining operations in protected areas due to the environmental impact they typically cause.</a:t>
            </a:r>
          </a:p>
          <a:p>
            <a:r>
              <a:rPr lang="en-US" dirty="0"/>
              <a:t>However, it was agreed that geothermal does not cause the same environmental damage as mining, paving the way for geothermal to be now legally considered a non-mining activity.</a:t>
            </a:r>
          </a:p>
          <a:p>
            <a:endParaRPr lang="en-US" dirty="0"/>
          </a:p>
          <a:p>
            <a:r>
              <a:rPr lang="en-US" dirty="0"/>
              <a:t>Regulation 17/2014</a:t>
            </a:r>
          </a:p>
          <a:p>
            <a:r>
              <a:rPr lang="en-US" sz="1200" kern="1200" baseline="0" dirty="0">
                <a:solidFill>
                  <a:schemeClr val="tx1"/>
                </a:solidFill>
                <a:latin typeface="+mn-lt"/>
                <a:ea typeface="+mn-ea"/>
                <a:cs typeface="+mn-cs"/>
              </a:rPr>
              <a:t>The ceiling price is applied during the tender process for the Geothermal Business License (IUP). During this process (typically run by the Regional Government where the IUP concession is located), bidders will be obliged to bid an electricity tariff. Regulation 17 provides that the tariff bid must not exceed the applicable ceiling price under Regulation 17.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Regulation 17/2014 was welcomed by investors  and stimulated investment as it provided for higher tariffs to cover exploration risks. Many projects, especially those that were stalled in 2012, moved forward.</a:t>
            </a:r>
          </a:p>
          <a:p>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dirty="0"/>
              <a:t>Sources: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dirty="0"/>
              <a:t> MEMR, Directorate</a:t>
            </a:r>
            <a:r>
              <a:rPr lang="en-US" sz="1200" baseline="0" dirty="0"/>
              <a:t> General of New, Renewable Energy and Conservation Energy Presentation, 2 Dec 2015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aseline="0" dirty="0"/>
              <a:t> Unlocking Indonesia’s Geothermal Potential, ADB, World Bank, MEMR, 2015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aseline="0" dirty="0"/>
              <a:t> Indonesian Geothermal Tariffs Revised…Again, Baker &amp; McKenzie, June 2014</a:t>
            </a:r>
            <a:endParaRPr lang="en-US" dirty="0"/>
          </a:p>
        </p:txBody>
      </p:sp>
      <p:sp>
        <p:nvSpPr>
          <p:cNvPr id="4" name="Slide Number Placeholder 3"/>
          <p:cNvSpPr>
            <a:spLocks noGrp="1"/>
          </p:cNvSpPr>
          <p:nvPr>
            <p:ph type="sldNum" sz="quarter" idx="10"/>
          </p:nvPr>
        </p:nvSpPr>
        <p:spPr/>
        <p:txBody>
          <a:bodyPr/>
          <a:lstStyle/>
          <a:p>
            <a:fld id="{9E2E689A-E1A1-4EF3-BC66-BD43AA18DEE4}" type="slidenum">
              <a:rPr lang="en-US" smtClean="0"/>
              <a:pPr/>
              <a:t>21</a:t>
            </a:fld>
            <a:endParaRPr lang="en-US" dirty="0"/>
          </a:p>
        </p:txBody>
      </p:sp>
    </p:spTree>
    <p:extLst>
      <p:ext uri="{BB962C8B-B14F-4D97-AF65-F5344CB8AC3E}">
        <p14:creationId xmlns:p14="http://schemas.microsoft.com/office/powerpoint/2010/main" val="35884416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1200" kern="1200" baseline="0" dirty="0">
                <a:solidFill>
                  <a:schemeClr val="tx1"/>
                </a:solidFill>
                <a:latin typeface="+mn-lt"/>
                <a:ea typeface="+mn-ea"/>
                <a:cs typeface="+mn-cs"/>
              </a:rPr>
              <a:t>Notes:</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Growth Enablers:</a:t>
            </a:r>
          </a:p>
          <a:p>
            <a:r>
              <a:rPr lang="en-US" sz="1200" kern="1200" baseline="0" dirty="0">
                <a:solidFill>
                  <a:schemeClr val="tx1"/>
                </a:solidFill>
                <a:latin typeface="+mn-lt"/>
                <a:ea typeface="+mn-ea"/>
                <a:cs typeface="+mn-cs"/>
              </a:rPr>
              <a:t>In 2003, the Geothermal Law (Law 27/2003) was promulgated, making geothermal the only</a:t>
            </a:r>
          </a:p>
          <a:p>
            <a:r>
              <a:rPr lang="en-US" sz="1200" kern="1200" baseline="0" dirty="0">
                <a:solidFill>
                  <a:schemeClr val="tx1"/>
                </a:solidFill>
                <a:latin typeface="+mn-lt"/>
                <a:ea typeface="+mn-ea"/>
                <a:cs typeface="+mn-cs"/>
              </a:rPr>
              <a:t>renewable energy governed by its own law. The law mandated that future geothermal fields must</a:t>
            </a:r>
          </a:p>
          <a:p>
            <a:r>
              <a:rPr lang="en-US" sz="1200" kern="1200" baseline="0" dirty="0">
                <a:solidFill>
                  <a:schemeClr val="tx1"/>
                </a:solidFill>
                <a:latin typeface="+mn-lt"/>
                <a:ea typeface="+mn-ea"/>
                <a:cs typeface="+mn-cs"/>
              </a:rPr>
              <a:t>be transparently and competitively tendered for development. It also permitted operators of the</a:t>
            </a:r>
          </a:p>
          <a:p>
            <a:r>
              <a:rPr lang="en-US" sz="1200" kern="1200" baseline="0" dirty="0">
                <a:solidFill>
                  <a:schemeClr val="tx1"/>
                </a:solidFill>
                <a:latin typeface="+mn-lt"/>
                <a:ea typeface="+mn-ea"/>
                <a:cs typeface="+mn-cs"/>
              </a:rPr>
              <a:t>fields previously allocated to EMR) issued the “Blueprint for Geothermal Development in Indonesia,”</a:t>
            </a:r>
          </a:p>
          <a:p>
            <a:r>
              <a:rPr lang="en-US" sz="1200" kern="1200" baseline="0" dirty="0">
                <a:solidFill>
                  <a:schemeClr val="tx1"/>
                </a:solidFill>
                <a:latin typeface="+mn-lt"/>
                <a:ea typeface="+mn-ea"/>
                <a:cs typeface="+mn-cs"/>
              </a:rPr>
              <a:t>which was intended as a roadmap to develop 6,000 MW of geothermal power capacity by</a:t>
            </a:r>
          </a:p>
          <a:p>
            <a:r>
              <a:rPr lang="en-US" sz="1200" kern="1200" baseline="0" dirty="0">
                <a:solidFill>
                  <a:schemeClr val="tx1"/>
                </a:solidFill>
                <a:latin typeface="+mn-lt"/>
                <a:ea typeface="+mn-ea"/>
                <a:cs typeface="+mn-cs"/>
              </a:rPr>
              <a:t>2020. In 2005, the Directorate of Geothermal Enterprise Supervision and Groundwater</a:t>
            </a:r>
          </a:p>
          <a:p>
            <a:r>
              <a:rPr lang="en-US" sz="1200" kern="1200" baseline="0" dirty="0">
                <a:solidFill>
                  <a:schemeClr val="tx1"/>
                </a:solidFill>
                <a:latin typeface="+mn-lt"/>
                <a:ea typeface="+mn-ea"/>
                <a:cs typeface="+mn-cs"/>
              </a:rPr>
              <a:t>Management were established by MEMR to strengthen sector management and support. This</a:t>
            </a:r>
          </a:p>
          <a:p>
            <a:r>
              <a:rPr lang="en-US" sz="1200" kern="1200" baseline="0" dirty="0">
                <a:solidFill>
                  <a:schemeClr val="tx1"/>
                </a:solidFill>
                <a:latin typeface="+mn-lt"/>
                <a:ea typeface="+mn-ea"/>
                <a:cs typeface="+mn-cs"/>
              </a:rPr>
              <a:t>became the Directorate of Geothermal Energy in November 2010. In 2006, MEMR initiated</a:t>
            </a:r>
          </a:p>
          <a:p>
            <a:r>
              <a:rPr lang="en-US" sz="1200" kern="1200" baseline="0" dirty="0">
                <a:solidFill>
                  <a:schemeClr val="tx1"/>
                </a:solidFill>
                <a:latin typeface="+mn-lt"/>
                <a:ea typeface="+mn-ea"/>
                <a:cs typeface="+mn-cs"/>
              </a:rPr>
              <a:t>the Master Plan Study for Geothermal Power Development in Indonesia funded by the Japan</a:t>
            </a:r>
          </a:p>
          <a:p>
            <a:r>
              <a:rPr lang="en-US" sz="1200" kern="1200" baseline="0" dirty="0">
                <a:solidFill>
                  <a:schemeClr val="tx1"/>
                </a:solidFill>
                <a:latin typeface="+mn-lt"/>
                <a:ea typeface="+mn-ea"/>
                <a:cs typeface="+mn-cs"/>
              </a:rPr>
              <a:t>International Cooperation Agency (JICA), further solidifying knowledge and understanding</a:t>
            </a:r>
          </a:p>
          <a:p>
            <a:r>
              <a:rPr lang="en-US" sz="1200" kern="1200" baseline="0" dirty="0">
                <a:solidFill>
                  <a:schemeClr val="tx1"/>
                </a:solidFill>
                <a:latin typeface="+mn-lt"/>
                <a:ea typeface="+mn-ea"/>
                <a:cs typeface="+mn-cs"/>
              </a:rPr>
              <a:t>about developing Indonesia’s geothermal resources.</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In 2012, the Ministry of Finance (</a:t>
            </a:r>
            <a:r>
              <a:rPr lang="en-US" sz="1200" kern="1200" baseline="0" dirty="0" err="1">
                <a:solidFill>
                  <a:schemeClr val="tx1"/>
                </a:solidFill>
                <a:latin typeface="+mn-lt"/>
                <a:ea typeface="+mn-ea"/>
                <a:cs typeface="+mn-cs"/>
              </a:rPr>
              <a:t>MoF</a:t>
            </a:r>
            <a:r>
              <a:rPr lang="en-US" sz="1200" kern="1200" baseline="0" dirty="0">
                <a:solidFill>
                  <a:schemeClr val="tx1"/>
                </a:solidFill>
                <a:latin typeface="+mn-lt"/>
                <a:ea typeface="+mn-ea"/>
                <a:cs typeface="+mn-cs"/>
              </a:rPr>
              <a:t>) established a geothermal fund with more than</a:t>
            </a:r>
          </a:p>
          <a:p>
            <a:r>
              <a:rPr lang="en-US" sz="1200" kern="1200" baseline="0" dirty="0">
                <a:solidFill>
                  <a:schemeClr val="tx1"/>
                </a:solidFill>
                <a:latin typeface="+mn-lt"/>
                <a:ea typeface="+mn-ea"/>
                <a:cs typeface="+mn-cs"/>
              </a:rPr>
              <a:t>$200 million of initial capitalization to mitigate resource risks related to geothermal</a:t>
            </a:r>
          </a:p>
          <a:p>
            <a:r>
              <a:rPr lang="en-US" sz="1200" kern="1200" baseline="0" dirty="0">
                <a:solidFill>
                  <a:schemeClr val="tx1"/>
                </a:solidFill>
                <a:latin typeface="+mn-lt"/>
                <a:ea typeface="+mn-ea"/>
                <a:cs typeface="+mn-cs"/>
              </a:rPr>
              <a:t>development. The Asian Development Bank (ADB) provided early technical inputs on the</a:t>
            </a:r>
          </a:p>
          <a:p>
            <a:r>
              <a:rPr lang="en-US" sz="1200" kern="1200" baseline="0" dirty="0">
                <a:solidFill>
                  <a:schemeClr val="tx1"/>
                </a:solidFill>
                <a:latin typeface="+mn-lt"/>
                <a:ea typeface="+mn-ea"/>
                <a:cs typeface="+mn-cs"/>
              </a:rPr>
              <a:t>fund’s scope and design.</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Geothermal Law 2014</a:t>
            </a:r>
          </a:p>
          <a:p>
            <a:r>
              <a:rPr lang="en-US" sz="1200" kern="1200" baseline="0" dirty="0">
                <a:solidFill>
                  <a:schemeClr val="tx1"/>
                </a:solidFill>
                <a:latin typeface="+mn-lt"/>
                <a:ea typeface="+mn-ea"/>
                <a:cs typeface="+mn-cs"/>
              </a:rPr>
              <a:t>A non-mining activity – </a:t>
            </a:r>
            <a:r>
              <a:rPr lang="en-US" dirty="0"/>
              <a:t>producers of geothermal power can more easily work in forest conservation areas, where most</a:t>
            </a:r>
            <a:r>
              <a:rPr lang="en-US" baseline="0" dirty="0"/>
              <a:t> geothermal reserves are located</a:t>
            </a:r>
            <a:r>
              <a:rPr lang="en-US" dirty="0"/>
              <a:t>.  Indonesia’s existing Forestry Law ostensibly prohibits mining operations in protected areas due to the environmental impact they typically cause.</a:t>
            </a:r>
          </a:p>
          <a:p>
            <a:r>
              <a:rPr lang="en-US" dirty="0"/>
              <a:t>However, it was agreed that geothermal does not cause the same environmental damage as mining, paving the way for geothermal to be now legally considered a non-mining activity.</a:t>
            </a:r>
          </a:p>
          <a:p>
            <a:endParaRPr lang="en-US" dirty="0"/>
          </a:p>
          <a:p>
            <a:r>
              <a:rPr lang="en-US" dirty="0"/>
              <a:t>Regulation 17/2014</a:t>
            </a:r>
          </a:p>
          <a:p>
            <a:r>
              <a:rPr lang="en-US" sz="1200" kern="1200" baseline="0" dirty="0">
                <a:solidFill>
                  <a:schemeClr val="tx1"/>
                </a:solidFill>
                <a:latin typeface="+mn-lt"/>
                <a:ea typeface="+mn-ea"/>
                <a:cs typeface="+mn-cs"/>
              </a:rPr>
              <a:t>The ceiling price is applied during the tender process for the Geothermal Business License (IUP). During this process (typically run by the Regional Government where the IUP concession is located), bidders will be obliged to bid an electricity tariff. Regulation 17 provides that the tariff bid must not exceed the applicable ceiling price under Regulation 17.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Regulation 17/2014 was welcomed by investors  and stimulated investment as it provided for higher tariffs to cover exploration risks. Many projects, especially those that were stalled in 2012, moved forward.</a:t>
            </a:r>
          </a:p>
          <a:p>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dirty="0"/>
              <a:t>Sources: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dirty="0"/>
              <a:t> MEMR, Directorate</a:t>
            </a:r>
            <a:r>
              <a:rPr lang="en-US" sz="1200" baseline="0" dirty="0"/>
              <a:t> General of New, Renewable Energy and Conservation Energy Presentation, 2 Dec 2015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aseline="0" dirty="0"/>
              <a:t> Unlocking Indonesia’s Geothermal Potential, ADB, World Bank, MEMR, 2015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aseline="0" dirty="0"/>
              <a:t> Indonesian Geothermal Tariffs Revised…Again, Baker &amp; McKenzie, June 2014</a:t>
            </a:r>
            <a:endParaRPr lang="en-US" dirty="0"/>
          </a:p>
        </p:txBody>
      </p:sp>
      <p:sp>
        <p:nvSpPr>
          <p:cNvPr id="4" name="Slide Number Placeholder 3"/>
          <p:cNvSpPr>
            <a:spLocks noGrp="1"/>
          </p:cNvSpPr>
          <p:nvPr>
            <p:ph type="sldNum" sz="quarter" idx="10"/>
          </p:nvPr>
        </p:nvSpPr>
        <p:spPr/>
        <p:txBody>
          <a:bodyPr/>
          <a:lstStyle/>
          <a:p>
            <a:fld id="{9E2E689A-E1A1-4EF3-BC66-BD43AA18DEE4}" type="slidenum">
              <a:rPr lang="en-US" smtClean="0"/>
              <a:pPr/>
              <a:t>22</a:t>
            </a:fld>
            <a:endParaRPr lang="en-US" dirty="0"/>
          </a:p>
        </p:txBody>
      </p:sp>
    </p:spTree>
    <p:extLst>
      <p:ext uri="{BB962C8B-B14F-4D97-AF65-F5344CB8AC3E}">
        <p14:creationId xmlns:p14="http://schemas.microsoft.com/office/powerpoint/2010/main" val="24498604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 </a:t>
            </a:r>
          </a:p>
          <a:p>
            <a:r>
              <a:rPr lang="en-US" dirty="0"/>
              <a:t>Indonesian Government revised anew RE</a:t>
            </a:r>
            <a:r>
              <a:rPr lang="en-US" baseline="0" dirty="0"/>
              <a:t> </a:t>
            </a:r>
            <a:r>
              <a:rPr lang="en-US" dirty="0"/>
              <a:t>tariff in Jan 2017 as</a:t>
            </a:r>
            <a:r>
              <a:rPr lang="en-US" baseline="0" dirty="0"/>
              <a:t> previous rates were considered too high and the negative impact on PLN. Indonesian government sees that the revised tariff is expected to push PLN to purchase more RE power in growth centers like Java and Bali and make it competitive with other fuels. It is also seen to bring RE investments in other areas where electricity rates are higher.   </a:t>
            </a:r>
            <a:r>
              <a:rPr lang="en-US" dirty="0"/>
              <a:t>   </a:t>
            </a:r>
          </a:p>
          <a:p>
            <a:endParaRPr lang="en-US" dirty="0"/>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dirty="0"/>
              <a:t>Sources: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dirty="0"/>
              <a:t> MEMR, Directorate</a:t>
            </a:r>
            <a:r>
              <a:rPr lang="en-US" sz="1200" baseline="0" dirty="0"/>
              <a:t> General of New, Renewable Energy and Conservation Energy Presentation, 2 Dec 2015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aseline="0" dirty="0"/>
              <a:t> Unlocking Indonesia’s Geothermal Potential, ADB, World Bank, MEMR, 2015</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aseline="0" dirty="0"/>
              <a:t> ASEAN Centre for Energy </a:t>
            </a:r>
            <a:endParaRPr lang="en-US" dirty="0"/>
          </a:p>
        </p:txBody>
      </p:sp>
      <p:sp>
        <p:nvSpPr>
          <p:cNvPr id="4" name="Slide Number Placeholder 3"/>
          <p:cNvSpPr>
            <a:spLocks noGrp="1"/>
          </p:cNvSpPr>
          <p:nvPr>
            <p:ph type="sldNum" sz="quarter" idx="10"/>
          </p:nvPr>
        </p:nvSpPr>
        <p:spPr/>
        <p:txBody>
          <a:bodyPr/>
          <a:lstStyle/>
          <a:p>
            <a:fld id="{9E2E689A-E1A1-4EF3-BC66-BD43AA18DEE4}" type="slidenum">
              <a:rPr lang="en-US" smtClean="0"/>
              <a:pPr/>
              <a:t>23</a:t>
            </a:fld>
            <a:endParaRPr lang="en-US" dirty="0"/>
          </a:p>
        </p:txBody>
      </p:sp>
    </p:spTree>
    <p:extLst>
      <p:ext uri="{BB962C8B-B14F-4D97-AF65-F5344CB8AC3E}">
        <p14:creationId xmlns:p14="http://schemas.microsoft.com/office/powerpoint/2010/main" val="36341995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 </a:t>
            </a:r>
          </a:p>
          <a:p>
            <a:r>
              <a:rPr lang="en-US" dirty="0"/>
              <a:t>Indonesian Government revised anew RE</a:t>
            </a:r>
            <a:r>
              <a:rPr lang="en-US" baseline="0" dirty="0"/>
              <a:t> </a:t>
            </a:r>
            <a:r>
              <a:rPr lang="en-US" dirty="0"/>
              <a:t>tariff in Jan 2017 as</a:t>
            </a:r>
            <a:r>
              <a:rPr lang="en-US" baseline="0" dirty="0"/>
              <a:t> previous rates were considered too high and the negative impact on PLN. Indonesian government sees that the revised tariff is expected to push PLN to purchase more RE power in growth centers like Java and Bali and make it competitive with other fuels. It is also seen to bring RE investments in other areas where electricity rates are higher.   </a:t>
            </a:r>
            <a:r>
              <a:rPr lang="en-US" dirty="0"/>
              <a:t>   </a:t>
            </a:r>
          </a:p>
          <a:p>
            <a:endParaRPr lang="en-US" dirty="0"/>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dirty="0"/>
              <a:t>Sources: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dirty="0"/>
              <a:t> MEMR, Directorate</a:t>
            </a:r>
            <a:r>
              <a:rPr lang="en-US" sz="1200" baseline="0" dirty="0"/>
              <a:t> General of New, Renewable Energy and Conservation Energy Presentation, 2 Dec 2015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aseline="0" dirty="0"/>
              <a:t> Unlocking Indonesia’s Geothermal Potential, ADB, World Bank, MEMR, 2015</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aseline="0" dirty="0"/>
              <a:t> ASEAN Centre for Energy </a:t>
            </a:r>
            <a:endParaRPr lang="en-US" dirty="0"/>
          </a:p>
        </p:txBody>
      </p:sp>
      <p:sp>
        <p:nvSpPr>
          <p:cNvPr id="4" name="Slide Number Placeholder 3"/>
          <p:cNvSpPr>
            <a:spLocks noGrp="1"/>
          </p:cNvSpPr>
          <p:nvPr>
            <p:ph type="sldNum" sz="quarter" idx="10"/>
          </p:nvPr>
        </p:nvSpPr>
        <p:spPr/>
        <p:txBody>
          <a:bodyPr/>
          <a:lstStyle/>
          <a:p>
            <a:fld id="{9E2E689A-E1A1-4EF3-BC66-BD43AA18DEE4}" type="slidenum">
              <a:rPr lang="en-US" smtClean="0"/>
              <a:pPr/>
              <a:t>24</a:t>
            </a:fld>
            <a:endParaRPr lang="en-US" dirty="0"/>
          </a:p>
        </p:txBody>
      </p:sp>
    </p:spTree>
    <p:extLst>
      <p:ext uri="{BB962C8B-B14F-4D97-AF65-F5344CB8AC3E}">
        <p14:creationId xmlns:p14="http://schemas.microsoft.com/office/powerpoint/2010/main" val="7104974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Source: MEMR, Directorate</a:t>
            </a:r>
            <a:r>
              <a:rPr lang="en-US" baseline="0" dirty="0"/>
              <a:t> General of New, Renewable Energy and Conservation Energy Presentation, 2 Dec 2015 </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9E2E689A-E1A1-4EF3-BC66-BD43AA18DEE4}" type="slidenum">
              <a:rPr lang="en-US" smtClean="0"/>
              <a:pPr/>
              <a:t>25</a:t>
            </a:fld>
            <a:endParaRPr lang="en-US" dirty="0"/>
          </a:p>
        </p:txBody>
      </p:sp>
    </p:spTree>
    <p:extLst>
      <p:ext uri="{BB962C8B-B14F-4D97-AF65-F5344CB8AC3E}">
        <p14:creationId xmlns:p14="http://schemas.microsoft.com/office/powerpoint/2010/main" val="15392232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age on white">
    <p:spTree>
      <p:nvGrpSpPr>
        <p:cNvPr id="1" name=""/>
        <p:cNvGrpSpPr/>
        <p:nvPr/>
      </p:nvGrpSpPr>
      <p:grpSpPr>
        <a:xfrm>
          <a:off x="0" y="0"/>
          <a:ext cx="0" cy="0"/>
          <a:chOff x="0" y="0"/>
          <a:chExt cx="0" cy="0"/>
        </a:xfrm>
      </p:grpSpPr>
      <p:sp>
        <p:nvSpPr>
          <p:cNvPr id="4" name="Rectangle 3"/>
          <p:cNvSpPr/>
          <p:nvPr userDrawn="1"/>
        </p:nvSpPr>
        <p:spPr>
          <a:xfrm>
            <a:off x="0" y="0"/>
            <a:ext cx="10158413" cy="762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dirty="0" smtClean="0">
              <a:latin typeface="Arial"/>
              <a:cs typeface="Arial"/>
            </a:endParaRPr>
          </a:p>
        </p:txBody>
      </p:sp>
      <p:sp>
        <p:nvSpPr>
          <p:cNvPr id="2" name="Title 1"/>
          <p:cNvSpPr>
            <a:spLocks noGrp="1"/>
          </p:cNvSpPr>
          <p:nvPr>
            <p:ph type="ctrTitle" hasCustomPrompt="1"/>
          </p:nvPr>
        </p:nvSpPr>
        <p:spPr>
          <a:xfrm>
            <a:off x="3352934" y="1875896"/>
            <a:ext cx="6116400" cy="1612800"/>
          </a:xfrm>
        </p:spPr>
        <p:txBody>
          <a:bodyPr anchor="t">
            <a:noAutofit/>
          </a:bodyPr>
          <a:lstStyle>
            <a:lvl1pPr algn="l">
              <a:defRPr sz="5700" baseline="0">
                <a:solidFill>
                  <a:schemeClr val="tx1"/>
                </a:solidFill>
              </a:defRPr>
            </a:lvl1pPr>
          </a:lstStyle>
          <a:p>
            <a:r>
              <a:rPr lang="en-AU" dirty="0" smtClean="0"/>
              <a:t>(Document title)</a:t>
            </a:r>
          </a:p>
        </p:txBody>
      </p:sp>
      <p:sp>
        <p:nvSpPr>
          <p:cNvPr id="3" name="Subtitle 2"/>
          <p:cNvSpPr>
            <a:spLocks noGrp="1"/>
          </p:cNvSpPr>
          <p:nvPr>
            <p:ph type="subTitle" idx="1" hasCustomPrompt="1"/>
          </p:nvPr>
        </p:nvSpPr>
        <p:spPr>
          <a:xfrm>
            <a:off x="3372654" y="3927333"/>
            <a:ext cx="6093571" cy="966400"/>
          </a:xfrm>
        </p:spPr>
        <p:txBody>
          <a:bodyPr>
            <a:normAutofit/>
          </a:bodyPr>
          <a:lstStyle>
            <a:lvl1pPr marL="0" indent="0" algn="l">
              <a:buNone/>
              <a:defRPr sz="2000" b="0">
                <a:solidFill>
                  <a:schemeClr val="tx1"/>
                </a:solidFill>
              </a:defRPr>
            </a:lvl1pPr>
            <a:lvl2pPr marL="457163" indent="0" algn="ctr">
              <a:buNone/>
              <a:defRPr>
                <a:solidFill>
                  <a:schemeClr val="tx1">
                    <a:tint val="75000"/>
                  </a:schemeClr>
                </a:solidFill>
              </a:defRPr>
            </a:lvl2pPr>
            <a:lvl3pPr marL="914327" indent="0" algn="ctr">
              <a:buNone/>
              <a:defRPr>
                <a:solidFill>
                  <a:schemeClr val="tx1">
                    <a:tint val="75000"/>
                  </a:schemeClr>
                </a:solidFill>
              </a:defRPr>
            </a:lvl3pPr>
            <a:lvl4pPr marL="1371490" indent="0" algn="ctr">
              <a:buNone/>
              <a:defRPr>
                <a:solidFill>
                  <a:schemeClr val="tx1">
                    <a:tint val="75000"/>
                  </a:schemeClr>
                </a:solidFill>
              </a:defRPr>
            </a:lvl4pPr>
            <a:lvl5pPr marL="1828653" indent="0" algn="ctr">
              <a:buNone/>
              <a:defRPr>
                <a:solidFill>
                  <a:schemeClr val="tx1">
                    <a:tint val="75000"/>
                  </a:schemeClr>
                </a:solidFill>
              </a:defRPr>
            </a:lvl5pPr>
            <a:lvl6pPr marL="2285816" indent="0" algn="ctr">
              <a:buNone/>
              <a:defRPr>
                <a:solidFill>
                  <a:schemeClr val="tx1">
                    <a:tint val="75000"/>
                  </a:schemeClr>
                </a:solidFill>
              </a:defRPr>
            </a:lvl6pPr>
            <a:lvl7pPr marL="2742980" indent="0" algn="ctr">
              <a:buNone/>
              <a:defRPr>
                <a:solidFill>
                  <a:schemeClr val="tx1">
                    <a:tint val="75000"/>
                  </a:schemeClr>
                </a:solidFill>
              </a:defRPr>
            </a:lvl7pPr>
            <a:lvl8pPr marL="3200142" indent="0" algn="ctr">
              <a:buNone/>
              <a:defRPr>
                <a:solidFill>
                  <a:schemeClr val="tx1">
                    <a:tint val="75000"/>
                  </a:schemeClr>
                </a:solidFill>
              </a:defRPr>
            </a:lvl8pPr>
            <a:lvl9pPr marL="3657305" indent="0" algn="ctr">
              <a:buNone/>
              <a:defRPr>
                <a:solidFill>
                  <a:schemeClr val="tx1">
                    <a:tint val="75000"/>
                  </a:schemeClr>
                </a:solidFill>
              </a:defRPr>
            </a:lvl9pPr>
          </a:lstStyle>
          <a:p>
            <a:r>
              <a:rPr lang="en-AU" dirty="0" smtClean="0"/>
              <a:t>(Supported by a sentence case subtitle)</a:t>
            </a: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9691" y="1399268"/>
            <a:ext cx="2689188" cy="5866721"/>
          </a:xfrm>
          <a:prstGeom prst="rect">
            <a:avLst/>
          </a:prstGeom>
        </p:spPr>
      </p:pic>
      <p:sp>
        <p:nvSpPr>
          <p:cNvPr id="10" name="Text Placeholder 10"/>
          <p:cNvSpPr>
            <a:spLocks noGrp="1"/>
          </p:cNvSpPr>
          <p:nvPr userDrawn="1">
            <p:ph type="body" sz="quarter" idx="10" hasCustomPrompt="1"/>
          </p:nvPr>
        </p:nvSpPr>
        <p:spPr>
          <a:xfrm>
            <a:off x="708026" y="3325814"/>
            <a:ext cx="2020092" cy="1433513"/>
          </a:xfrm>
        </p:spPr>
        <p:txBody>
          <a:bodyPr/>
          <a:lstStyle>
            <a:lvl1pPr marL="0" indent="0">
              <a:buNone/>
              <a:defRPr sz="2000" b="1" baseline="0">
                <a:solidFill>
                  <a:schemeClr val="bg1"/>
                </a:solidFill>
              </a:defRPr>
            </a:lvl1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(DEPARTMENT CATEGORY)</a:t>
            </a:r>
          </a:p>
          <a:p>
            <a:pPr lvl="0"/>
            <a:endParaRPr lang="en-US" dirty="0"/>
          </a:p>
        </p:txBody>
      </p:sp>
      <p:pic>
        <p:nvPicPr>
          <p:cNvPr id="11" name="Picture 10" descr="Asset 1.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12894" y="5521011"/>
            <a:ext cx="1427868" cy="1409561"/>
          </a:xfrm>
          <a:prstGeom prst="rect">
            <a:avLst/>
          </a:prstGeom>
        </p:spPr>
      </p:pic>
    </p:spTree>
    <p:extLst>
      <p:ext uri="{BB962C8B-B14F-4D97-AF65-F5344CB8AC3E}">
        <p14:creationId xmlns:p14="http://schemas.microsoft.com/office/powerpoint/2010/main" val="8623438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page on imag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l="8367" r="18168"/>
          <a:stretch/>
        </p:blipFill>
        <p:spPr>
          <a:xfrm>
            <a:off x="-1118" y="0"/>
            <a:ext cx="10159532" cy="7620000"/>
          </a:xfrm>
          <a:prstGeom prst="rect">
            <a:avLst/>
          </a:prstGeom>
        </p:spPr>
      </p:pic>
      <p:sp>
        <p:nvSpPr>
          <p:cNvPr id="9" name="Rectangle 8"/>
          <p:cNvSpPr/>
          <p:nvPr userDrawn="1"/>
        </p:nvSpPr>
        <p:spPr>
          <a:xfrm>
            <a:off x="1" y="0"/>
            <a:ext cx="10158412" cy="7620000"/>
          </a:xfrm>
          <a:prstGeom prst="rect">
            <a:avLst/>
          </a:prstGeom>
          <a:solidFill>
            <a:schemeClr val="tx1">
              <a:alpha val="39000"/>
            </a:schemeClr>
          </a:solidFill>
          <a:ln>
            <a:noFill/>
          </a:ln>
          <a:effectLst/>
        </p:spPr>
        <p:style>
          <a:lnRef idx="1">
            <a:schemeClr val="accent1"/>
          </a:lnRef>
          <a:fillRef idx="3">
            <a:schemeClr val="accent1"/>
          </a:fillRef>
          <a:effectRef idx="2">
            <a:schemeClr val="accent1"/>
          </a:effectRef>
          <a:fontRef idx="minor">
            <a:schemeClr val="lt1"/>
          </a:fontRef>
        </p:style>
        <p:txBody>
          <a:bodyPr lIns="91432" tIns="45717" rIns="91432" bIns="45717" rtlCol="0" anchor="ctr"/>
          <a:lstStyle/>
          <a:p>
            <a:pPr algn="ctr"/>
            <a:endParaRPr lang="en-US" sz="1400" b="1" dirty="0" err="1" smtClean="0">
              <a:latin typeface="Arial"/>
              <a:cs typeface="Arial"/>
            </a:endParaRPr>
          </a:p>
        </p:txBody>
      </p:sp>
      <p:pic>
        <p:nvPicPr>
          <p:cNvPr id="11" name="Picture 10"/>
          <p:cNvPicPr>
            <a:picLocks noChangeAspect="1"/>
          </p:cNvPicPr>
          <p:nvPr userDrawn="1"/>
        </p:nvPicPr>
        <p:blipFill>
          <a:blip r:embed="rId3" cstate="print">
            <a:alphaModFix amt="80000"/>
            <a:extLst>
              <a:ext uri="{28A0092B-C50C-407E-A947-70E740481C1C}">
                <a14:useLocalDpi xmlns:a14="http://schemas.microsoft.com/office/drawing/2010/main" val="0"/>
              </a:ext>
            </a:extLst>
          </a:blip>
          <a:stretch>
            <a:fillRect/>
          </a:stretch>
        </p:blipFill>
        <p:spPr>
          <a:xfrm>
            <a:off x="377826" y="1399268"/>
            <a:ext cx="2689188" cy="5866721"/>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5964" y="5547817"/>
            <a:ext cx="1408386" cy="1385815"/>
          </a:xfrm>
          <a:prstGeom prst="rect">
            <a:avLst/>
          </a:prstGeom>
        </p:spPr>
      </p:pic>
      <p:sp>
        <p:nvSpPr>
          <p:cNvPr id="2" name="Title 1"/>
          <p:cNvSpPr>
            <a:spLocks noGrp="1"/>
          </p:cNvSpPr>
          <p:nvPr>
            <p:ph type="ctrTitle" hasCustomPrompt="1"/>
          </p:nvPr>
        </p:nvSpPr>
        <p:spPr>
          <a:xfrm>
            <a:off x="3352934" y="1875896"/>
            <a:ext cx="6116400" cy="1612800"/>
          </a:xfrm>
        </p:spPr>
        <p:txBody>
          <a:bodyPr anchor="t">
            <a:noAutofit/>
          </a:bodyPr>
          <a:lstStyle>
            <a:lvl1pPr algn="l">
              <a:defRPr sz="5700" baseline="0">
                <a:solidFill>
                  <a:schemeClr val="bg1"/>
                </a:solidFill>
              </a:defRPr>
            </a:lvl1pPr>
          </a:lstStyle>
          <a:p>
            <a:r>
              <a:rPr lang="en-AU" dirty="0" smtClean="0"/>
              <a:t>(Document title)</a:t>
            </a:r>
          </a:p>
        </p:txBody>
      </p:sp>
      <p:sp>
        <p:nvSpPr>
          <p:cNvPr id="3" name="Subtitle 2"/>
          <p:cNvSpPr>
            <a:spLocks noGrp="1"/>
          </p:cNvSpPr>
          <p:nvPr>
            <p:ph type="subTitle" idx="1" hasCustomPrompt="1"/>
          </p:nvPr>
        </p:nvSpPr>
        <p:spPr>
          <a:xfrm>
            <a:off x="3372654" y="3927333"/>
            <a:ext cx="6093571" cy="966400"/>
          </a:xfrm>
        </p:spPr>
        <p:txBody>
          <a:bodyPr>
            <a:normAutofit/>
          </a:bodyPr>
          <a:lstStyle>
            <a:lvl1pPr marL="0" indent="0" algn="l">
              <a:buNone/>
              <a:defRPr sz="2000" b="0">
                <a:solidFill>
                  <a:schemeClr val="bg1"/>
                </a:solidFill>
              </a:defRPr>
            </a:lvl1pPr>
            <a:lvl2pPr marL="457163" indent="0" algn="ctr">
              <a:buNone/>
              <a:defRPr>
                <a:solidFill>
                  <a:schemeClr val="tx1">
                    <a:tint val="75000"/>
                  </a:schemeClr>
                </a:solidFill>
              </a:defRPr>
            </a:lvl2pPr>
            <a:lvl3pPr marL="914327" indent="0" algn="ctr">
              <a:buNone/>
              <a:defRPr>
                <a:solidFill>
                  <a:schemeClr val="tx1">
                    <a:tint val="75000"/>
                  </a:schemeClr>
                </a:solidFill>
              </a:defRPr>
            </a:lvl3pPr>
            <a:lvl4pPr marL="1371490" indent="0" algn="ctr">
              <a:buNone/>
              <a:defRPr>
                <a:solidFill>
                  <a:schemeClr val="tx1">
                    <a:tint val="75000"/>
                  </a:schemeClr>
                </a:solidFill>
              </a:defRPr>
            </a:lvl4pPr>
            <a:lvl5pPr marL="1828653" indent="0" algn="ctr">
              <a:buNone/>
              <a:defRPr>
                <a:solidFill>
                  <a:schemeClr val="tx1">
                    <a:tint val="75000"/>
                  </a:schemeClr>
                </a:solidFill>
              </a:defRPr>
            </a:lvl5pPr>
            <a:lvl6pPr marL="2285816" indent="0" algn="ctr">
              <a:buNone/>
              <a:defRPr>
                <a:solidFill>
                  <a:schemeClr val="tx1">
                    <a:tint val="75000"/>
                  </a:schemeClr>
                </a:solidFill>
              </a:defRPr>
            </a:lvl6pPr>
            <a:lvl7pPr marL="2742980" indent="0" algn="ctr">
              <a:buNone/>
              <a:defRPr>
                <a:solidFill>
                  <a:schemeClr val="tx1">
                    <a:tint val="75000"/>
                  </a:schemeClr>
                </a:solidFill>
              </a:defRPr>
            </a:lvl7pPr>
            <a:lvl8pPr marL="3200142" indent="0" algn="ctr">
              <a:buNone/>
              <a:defRPr>
                <a:solidFill>
                  <a:schemeClr val="tx1">
                    <a:tint val="75000"/>
                  </a:schemeClr>
                </a:solidFill>
              </a:defRPr>
            </a:lvl8pPr>
            <a:lvl9pPr marL="3657305" indent="0" algn="ctr">
              <a:buNone/>
              <a:defRPr>
                <a:solidFill>
                  <a:schemeClr val="tx1">
                    <a:tint val="75000"/>
                  </a:schemeClr>
                </a:solidFill>
              </a:defRPr>
            </a:lvl9pPr>
          </a:lstStyle>
          <a:p>
            <a:r>
              <a:rPr lang="en-AU" dirty="0" smtClean="0"/>
              <a:t>(Supported by a sentence case subtitle)</a:t>
            </a:r>
            <a:endParaRPr lang="en-US" dirty="0"/>
          </a:p>
        </p:txBody>
      </p:sp>
      <p:sp>
        <p:nvSpPr>
          <p:cNvPr id="10" name="Text Placeholder 10"/>
          <p:cNvSpPr>
            <a:spLocks noGrp="1"/>
          </p:cNvSpPr>
          <p:nvPr userDrawn="1">
            <p:ph type="body" sz="quarter" idx="10" hasCustomPrompt="1"/>
          </p:nvPr>
        </p:nvSpPr>
        <p:spPr>
          <a:xfrm>
            <a:off x="708026" y="3325814"/>
            <a:ext cx="2020092" cy="1433513"/>
          </a:xfrm>
        </p:spPr>
        <p:txBody>
          <a:bodyPr/>
          <a:lstStyle>
            <a:lvl1pPr marL="0" indent="0">
              <a:buNone/>
              <a:defRPr sz="2000" b="1" baseline="0">
                <a:solidFill>
                  <a:schemeClr val="tx1"/>
                </a:solidFill>
              </a:defRPr>
            </a:lvl1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(DEPARTMENT CATEGORY)</a:t>
            </a:r>
          </a:p>
          <a:p>
            <a:pPr lvl="0"/>
            <a:endParaRPr lang="en-US" dirty="0"/>
          </a:p>
        </p:txBody>
      </p:sp>
    </p:spTree>
    <p:extLst>
      <p:ext uri="{BB962C8B-B14F-4D97-AF65-F5344CB8AC3E}">
        <p14:creationId xmlns:p14="http://schemas.microsoft.com/office/powerpoint/2010/main" val="1674206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page on black">
    <p:spTree>
      <p:nvGrpSpPr>
        <p:cNvPr id="1" name=""/>
        <p:cNvGrpSpPr/>
        <p:nvPr/>
      </p:nvGrpSpPr>
      <p:grpSpPr>
        <a:xfrm>
          <a:off x="0" y="0"/>
          <a:ext cx="0" cy="0"/>
          <a:chOff x="0" y="0"/>
          <a:chExt cx="0" cy="0"/>
        </a:xfrm>
      </p:grpSpPr>
      <p:sp>
        <p:nvSpPr>
          <p:cNvPr id="5" name="Rectangle 4"/>
          <p:cNvSpPr/>
          <p:nvPr userDrawn="1"/>
        </p:nvSpPr>
        <p:spPr>
          <a:xfrm>
            <a:off x="0" y="0"/>
            <a:ext cx="10158413" cy="76200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91432" tIns="45717" rIns="91432" bIns="45717" rtlCol="0" anchor="ctr"/>
          <a:lstStyle/>
          <a:p>
            <a:pPr algn="ctr"/>
            <a:endParaRPr lang="en-US" sz="1400" b="1" dirty="0" smtClean="0">
              <a:latin typeface="Arial"/>
              <a:cs typeface="Arial"/>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826" y="1399268"/>
            <a:ext cx="2689188" cy="5866721"/>
          </a:xfrm>
          <a:prstGeom prst="rect">
            <a:avLst/>
          </a:prstGeom>
        </p:spPr>
      </p:pic>
      <p:sp>
        <p:nvSpPr>
          <p:cNvPr id="2" name="Title 1"/>
          <p:cNvSpPr>
            <a:spLocks noGrp="1"/>
          </p:cNvSpPr>
          <p:nvPr>
            <p:ph type="ctrTitle" hasCustomPrompt="1"/>
          </p:nvPr>
        </p:nvSpPr>
        <p:spPr>
          <a:xfrm>
            <a:off x="3352934" y="1875896"/>
            <a:ext cx="6116400" cy="1612800"/>
          </a:xfrm>
        </p:spPr>
        <p:txBody>
          <a:bodyPr anchor="t">
            <a:noAutofit/>
          </a:bodyPr>
          <a:lstStyle>
            <a:lvl1pPr algn="l">
              <a:defRPr sz="5400" b="0" baseline="0">
                <a:solidFill>
                  <a:schemeClr val="bg1"/>
                </a:solidFill>
              </a:defRPr>
            </a:lvl1pPr>
          </a:lstStyle>
          <a:p>
            <a:r>
              <a:rPr lang="en-AU" dirty="0" smtClean="0"/>
              <a:t>(Document title)</a:t>
            </a:r>
          </a:p>
        </p:txBody>
      </p:sp>
      <p:sp>
        <p:nvSpPr>
          <p:cNvPr id="3" name="Subtitle 2"/>
          <p:cNvSpPr>
            <a:spLocks noGrp="1"/>
          </p:cNvSpPr>
          <p:nvPr>
            <p:ph type="subTitle" idx="1" hasCustomPrompt="1"/>
          </p:nvPr>
        </p:nvSpPr>
        <p:spPr>
          <a:xfrm>
            <a:off x="3372654" y="3927333"/>
            <a:ext cx="6093571" cy="966400"/>
          </a:xfrm>
        </p:spPr>
        <p:txBody>
          <a:bodyPr>
            <a:normAutofit/>
          </a:bodyPr>
          <a:lstStyle>
            <a:lvl1pPr marL="0" indent="0" algn="l">
              <a:buNone/>
              <a:defRPr sz="2000" b="0">
                <a:solidFill>
                  <a:schemeClr val="bg1"/>
                </a:solidFill>
              </a:defRPr>
            </a:lvl1pPr>
            <a:lvl2pPr marL="457163" indent="0" algn="ctr">
              <a:buNone/>
              <a:defRPr>
                <a:solidFill>
                  <a:schemeClr val="tx1">
                    <a:tint val="75000"/>
                  </a:schemeClr>
                </a:solidFill>
              </a:defRPr>
            </a:lvl2pPr>
            <a:lvl3pPr marL="914327" indent="0" algn="ctr">
              <a:buNone/>
              <a:defRPr>
                <a:solidFill>
                  <a:schemeClr val="tx1">
                    <a:tint val="75000"/>
                  </a:schemeClr>
                </a:solidFill>
              </a:defRPr>
            </a:lvl3pPr>
            <a:lvl4pPr marL="1371490" indent="0" algn="ctr">
              <a:buNone/>
              <a:defRPr>
                <a:solidFill>
                  <a:schemeClr val="tx1">
                    <a:tint val="75000"/>
                  </a:schemeClr>
                </a:solidFill>
              </a:defRPr>
            </a:lvl4pPr>
            <a:lvl5pPr marL="1828653" indent="0" algn="ctr">
              <a:buNone/>
              <a:defRPr>
                <a:solidFill>
                  <a:schemeClr val="tx1">
                    <a:tint val="75000"/>
                  </a:schemeClr>
                </a:solidFill>
              </a:defRPr>
            </a:lvl5pPr>
            <a:lvl6pPr marL="2285816" indent="0" algn="ctr">
              <a:buNone/>
              <a:defRPr>
                <a:solidFill>
                  <a:schemeClr val="tx1">
                    <a:tint val="75000"/>
                  </a:schemeClr>
                </a:solidFill>
              </a:defRPr>
            </a:lvl6pPr>
            <a:lvl7pPr marL="2742980" indent="0" algn="ctr">
              <a:buNone/>
              <a:defRPr>
                <a:solidFill>
                  <a:schemeClr val="tx1">
                    <a:tint val="75000"/>
                  </a:schemeClr>
                </a:solidFill>
              </a:defRPr>
            </a:lvl7pPr>
            <a:lvl8pPr marL="3200142" indent="0" algn="ctr">
              <a:buNone/>
              <a:defRPr>
                <a:solidFill>
                  <a:schemeClr val="tx1">
                    <a:tint val="75000"/>
                  </a:schemeClr>
                </a:solidFill>
              </a:defRPr>
            </a:lvl8pPr>
            <a:lvl9pPr marL="3657305" indent="0" algn="ctr">
              <a:buNone/>
              <a:defRPr>
                <a:solidFill>
                  <a:schemeClr val="tx1">
                    <a:tint val="75000"/>
                  </a:schemeClr>
                </a:solidFill>
              </a:defRPr>
            </a:lvl9pPr>
          </a:lstStyle>
          <a:p>
            <a:r>
              <a:rPr lang="en-AU" dirty="0" smtClean="0"/>
              <a:t>(Supported by a sentence case subtitle)</a:t>
            </a:r>
            <a:endParaRPr lang="en-US" dirty="0"/>
          </a:p>
        </p:txBody>
      </p:sp>
      <p:sp>
        <p:nvSpPr>
          <p:cNvPr id="10" name="Text Placeholder 10"/>
          <p:cNvSpPr>
            <a:spLocks noGrp="1"/>
          </p:cNvSpPr>
          <p:nvPr userDrawn="1">
            <p:ph type="body" sz="quarter" idx="10" hasCustomPrompt="1"/>
          </p:nvPr>
        </p:nvSpPr>
        <p:spPr>
          <a:xfrm>
            <a:off x="708026" y="3325814"/>
            <a:ext cx="2020092" cy="1433513"/>
          </a:xfrm>
        </p:spPr>
        <p:txBody>
          <a:bodyPr/>
          <a:lstStyle>
            <a:lvl1pPr marL="0" indent="0">
              <a:buNone/>
              <a:defRPr sz="2000" b="1" baseline="0">
                <a:solidFill>
                  <a:schemeClr val="tx1"/>
                </a:solidFill>
              </a:defRPr>
            </a:lvl1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(DEPARTMENT CATEGORY)</a:t>
            </a:r>
          </a:p>
          <a:p>
            <a:pPr lvl="0"/>
            <a:endParaRPr lang="en-US" dirty="0"/>
          </a:p>
        </p:txBody>
      </p:sp>
      <p:pic>
        <p:nvPicPr>
          <p:cNvPr id="8" name="Picture 7" descr="Te-Taurapa-Tūhono-GRAY-&amp;-BLACK.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7541" y="5533572"/>
            <a:ext cx="1433522" cy="1415144"/>
          </a:xfrm>
          <a:prstGeom prst="rect">
            <a:avLst/>
          </a:prstGeom>
        </p:spPr>
      </p:pic>
    </p:spTree>
    <p:extLst>
      <p:ext uri="{BB962C8B-B14F-4D97-AF65-F5344CB8AC3E}">
        <p14:creationId xmlns:p14="http://schemas.microsoft.com/office/powerpoint/2010/main" val="595887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page on blue">
    <p:spTree>
      <p:nvGrpSpPr>
        <p:cNvPr id="1" name=""/>
        <p:cNvGrpSpPr/>
        <p:nvPr/>
      </p:nvGrpSpPr>
      <p:grpSpPr>
        <a:xfrm>
          <a:off x="0" y="0"/>
          <a:ext cx="0" cy="0"/>
          <a:chOff x="0" y="0"/>
          <a:chExt cx="0" cy="0"/>
        </a:xfrm>
      </p:grpSpPr>
      <p:sp>
        <p:nvSpPr>
          <p:cNvPr id="4" name="Rectangle 3"/>
          <p:cNvSpPr/>
          <p:nvPr userDrawn="1"/>
        </p:nvSpPr>
        <p:spPr>
          <a:xfrm>
            <a:off x="0" y="0"/>
            <a:ext cx="10158413" cy="7620000"/>
          </a:xfrm>
          <a:prstGeom prst="rect">
            <a:avLst/>
          </a:prstGeom>
          <a:solidFill>
            <a:srgbClr val="1C1748"/>
          </a:solidFill>
          <a:ln>
            <a:noFill/>
          </a:ln>
        </p:spPr>
        <p:style>
          <a:lnRef idx="1">
            <a:schemeClr val="accent1"/>
          </a:lnRef>
          <a:fillRef idx="3">
            <a:schemeClr val="accent1"/>
          </a:fillRef>
          <a:effectRef idx="2">
            <a:schemeClr val="accent1"/>
          </a:effectRef>
          <a:fontRef idx="minor">
            <a:schemeClr val="lt1"/>
          </a:fontRef>
        </p:style>
        <p:txBody>
          <a:bodyPr lIns="91432" tIns="45717" rIns="91432" bIns="45717" rtlCol="0" anchor="ctr"/>
          <a:lstStyle/>
          <a:p>
            <a:pPr algn="ctr"/>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826" y="1399268"/>
            <a:ext cx="2689188" cy="5866721"/>
          </a:xfrm>
          <a:prstGeom prst="rect">
            <a:avLst/>
          </a:prstGeom>
        </p:spPr>
      </p:pic>
      <p:sp>
        <p:nvSpPr>
          <p:cNvPr id="15" name="Title 1"/>
          <p:cNvSpPr>
            <a:spLocks noGrp="1"/>
          </p:cNvSpPr>
          <p:nvPr>
            <p:ph type="ctrTitle" hasCustomPrompt="1"/>
          </p:nvPr>
        </p:nvSpPr>
        <p:spPr>
          <a:xfrm>
            <a:off x="3352934" y="1875896"/>
            <a:ext cx="6116400" cy="1612800"/>
          </a:xfrm>
        </p:spPr>
        <p:txBody>
          <a:bodyPr anchor="t">
            <a:noAutofit/>
          </a:bodyPr>
          <a:lstStyle>
            <a:lvl1pPr algn="l">
              <a:defRPr sz="5400" b="0" baseline="0">
                <a:solidFill>
                  <a:srgbClr val="FFFFFF"/>
                </a:solidFill>
              </a:defRPr>
            </a:lvl1pPr>
          </a:lstStyle>
          <a:p>
            <a:r>
              <a:rPr lang="en-AU" dirty="0" smtClean="0"/>
              <a:t>(Document title)</a:t>
            </a:r>
          </a:p>
        </p:txBody>
      </p:sp>
      <p:sp>
        <p:nvSpPr>
          <p:cNvPr id="16" name="Subtitle 2"/>
          <p:cNvSpPr>
            <a:spLocks noGrp="1"/>
          </p:cNvSpPr>
          <p:nvPr>
            <p:ph type="subTitle" idx="1" hasCustomPrompt="1"/>
          </p:nvPr>
        </p:nvSpPr>
        <p:spPr>
          <a:xfrm>
            <a:off x="3372654" y="3927333"/>
            <a:ext cx="6093571" cy="966400"/>
          </a:xfrm>
        </p:spPr>
        <p:txBody>
          <a:bodyPr>
            <a:normAutofit/>
          </a:bodyPr>
          <a:lstStyle>
            <a:lvl1pPr marL="0" indent="0" algn="l">
              <a:buNone/>
              <a:defRPr sz="2000" b="0">
                <a:solidFill>
                  <a:srgbClr val="FFFFFF"/>
                </a:solidFill>
              </a:defRPr>
            </a:lvl1pPr>
            <a:lvl2pPr marL="457163" indent="0" algn="ctr">
              <a:buNone/>
              <a:defRPr>
                <a:solidFill>
                  <a:schemeClr val="tx1">
                    <a:tint val="75000"/>
                  </a:schemeClr>
                </a:solidFill>
              </a:defRPr>
            </a:lvl2pPr>
            <a:lvl3pPr marL="914327" indent="0" algn="ctr">
              <a:buNone/>
              <a:defRPr>
                <a:solidFill>
                  <a:schemeClr val="tx1">
                    <a:tint val="75000"/>
                  </a:schemeClr>
                </a:solidFill>
              </a:defRPr>
            </a:lvl3pPr>
            <a:lvl4pPr marL="1371490" indent="0" algn="ctr">
              <a:buNone/>
              <a:defRPr>
                <a:solidFill>
                  <a:schemeClr val="tx1">
                    <a:tint val="75000"/>
                  </a:schemeClr>
                </a:solidFill>
              </a:defRPr>
            </a:lvl4pPr>
            <a:lvl5pPr marL="1828653" indent="0" algn="ctr">
              <a:buNone/>
              <a:defRPr>
                <a:solidFill>
                  <a:schemeClr val="tx1">
                    <a:tint val="75000"/>
                  </a:schemeClr>
                </a:solidFill>
              </a:defRPr>
            </a:lvl5pPr>
            <a:lvl6pPr marL="2285816" indent="0" algn="ctr">
              <a:buNone/>
              <a:defRPr>
                <a:solidFill>
                  <a:schemeClr val="tx1">
                    <a:tint val="75000"/>
                  </a:schemeClr>
                </a:solidFill>
              </a:defRPr>
            </a:lvl6pPr>
            <a:lvl7pPr marL="2742980" indent="0" algn="ctr">
              <a:buNone/>
              <a:defRPr>
                <a:solidFill>
                  <a:schemeClr val="tx1">
                    <a:tint val="75000"/>
                  </a:schemeClr>
                </a:solidFill>
              </a:defRPr>
            </a:lvl7pPr>
            <a:lvl8pPr marL="3200142" indent="0" algn="ctr">
              <a:buNone/>
              <a:defRPr>
                <a:solidFill>
                  <a:schemeClr val="tx1">
                    <a:tint val="75000"/>
                  </a:schemeClr>
                </a:solidFill>
              </a:defRPr>
            </a:lvl8pPr>
            <a:lvl9pPr marL="3657305" indent="0" algn="ctr">
              <a:buNone/>
              <a:defRPr>
                <a:solidFill>
                  <a:schemeClr val="tx1">
                    <a:tint val="75000"/>
                  </a:schemeClr>
                </a:solidFill>
              </a:defRPr>
            </a:lvl9pPr>
          </a:lstStyle>
          <a:p>
            <a:r>
              <a:rPr lang="en-AU" dirty="0" smtClean="0"/>
              <a:t>(Supported by a sentence case subtitle)</a:t>
            </a:r>
            <a:endParaRPr lang="en-US" dirty="0"/>
          </a:p>
        </p:txBody>
      </p:sp>
      <p:sp>
        <p:nvSpPr>
          <p:cNvPr id="17" name="Text Placeholder 10"/>
          <p:cNvSpPr>
            <a:spLocks noGrp="1"/>
          </p:cNvSpPr>
          <p:nvPr>
            <p:ph type="body" sz="quarter" idx="10" hasCustomPrompt="1"/>
          </p:nvPr>
        </p:nvSpPr>
        <p:spPr>
          <a:xfrm>
            <a:off x="708026" y="3325814"/>
            <a:ext cx="2020092" cy="1433513"/>
          </a:xfrm>
        </p:spPr>
        <p:txBody>
          <a:bodyPr/>
          <a:lstStyle>
            <a:lvl1pPr marL="0" indent="0">
              <a:buNone/>
              <a:defRPr sz="2000" b="1" baseline="0">
                <a:solidFill>
                  <a:schemeClr val="tx1"/>
                </a:solidFill>
              </a:defRPr>
            </a:lvl1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(DEPARTMENT CATEGORY)</a:t>
            </a:r>
          </a:p>
          <a:p>
            <a:pPr lvl="0"/>
            <a:endParaRPr lang="en-US" dirty="0"/>
          </a:p>
        </p:txBody>
      </p:sp>
      <p:pic>
        <p:nvPicPr>
          <p:cNvPr id="9" name="Picture 8" descr="Te-Taurapa-Tūhono-GRAY-&amp;-BLACK.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7541" y="5533572"/>
            <a:ext cx="1433522" cy="1415144"/>
          </a:xfrm>
          <a:prstGeom prst="rect">
            <a:avLst/>
          </a:prstGeom>
        </p:spPr>
      </p:pic>
    </p:spTree>
    <p:extLst>
      <p:ext uri="{BB962C8B-B14F-4D97-AF65-F5344CB8AC3E}">
        <p14:creationId xmlns:p14="http://schemas.microsoft.com/office/powerpoint/2010/main" val="323275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8" name="Title 9"/>
          <p:cNvSpPr>
            <a:spLocks noGrp="1"/>
          </p:cNvSpPr>
          <p:nvPr>
            <p:ph type="title" hasCustomPrompt="1"/>
          </p:nvPr>
        </p:nvSpPr>
        <p:spPr>
          <a:xfrm>
            <a:off x="715964" y="565711"/>
            <a:ext cx="8761413" cy="707773"/>
          </a:xfrm>
        </p:spPr>
        <p:txBody>
          <a:bodyPr/>
          <a:lstStyle>
            <a:lvl1pPr>
              <a:defRPr sz="3600" b="0" baseline="0">
                <a:solidFill>
                  <a:schemeClr val="accent5"/>
                </a:solidFill>
              </a:defRPr>
            </a:lvl1pPr>
          </a:lstStyle>
          <a:p>
            <a:r>
              <a:rPr lang="en-US" dirty="0" smtClean="0"/>
              <a:t>Contents</a:t>
            </a:r>
            <a:endParaRPr lang="en-NZ" dirty="0"/>
          </a:p>
        </p:txBody>
      </p:sp>
      <p:sp>
        <p:nvSpPr>
          <p:cNvPr id="6" name="Text Placeholder 12"/>
          <p:cNvSpPr>
            <a:spLocks noGrp="1"/>
          </p:cNvSpPr>
          <p:nvPr>
            <p:ph type="body" sz="quarter" idx="15" hasCustomPrompt="1"/>
          </p:nvPr>
        </p:nvSpPr>
        <p:spPr>
          <a:xfrm>
            <a:off x="711237" y="1582739"/>
            <a:ext cx="8772488" cy="5167077"/>
          </a:xfrm>
        </p:spPr>
        <p:txBody>
          <a:bodyPr>
            <a:normAutofit/>
          </a:bodyPr>
          <a:lstStyle>
            <a:lvl1pPr marL="0" indent="0">
              <a:lnSpc>
                <a:spcPct val="200000"/>
              </a:lnSpc>
              <a:buNone/>
              <a:defRPr sz="2000" strike="noStrike" baseline="0"/>
            </a:lvl1pPr>
            <a:lvl2pPr>
              <a:defRPr sz="1700"/>
            </a:lvl2pPr>
            <a:lvl3pPr>
              <a:defRPr sz="1700"/>
            </a:lvl3pPr>
            <a:lvl4pPr>
              <a:defRPr sz="1700"/>
            </a:lvl4pPr>
            <a:lvl5pPr>
              <a:defRPr sz="1700"/>
            </a:lvl5pPr>
          </a:lstStyle>
          <a:p>
            <a:pPr lvl="0"/>
            <a:r>
              <a:rPr lang="en-AU" dirty="0" smtClean="0"/>
              <a:t>1:	(Item 01)</a:t>
            </a:r>
          </a:p>
          <a:p>
            <a:pPr lvl="0"/>
            <a:r>
              <a:rPr lang="en-AU" dirty="0" smtClean="0"/>
              <a:t>2: 	(Item 02)</a:t>
            </a:r>
          </a:p>
          <a:p>
            <a:pPr lvl="0"/>
            <a:r>
              <a:rPr lang="en-AU" dirty="0" smtClean="0"/>
              <a:t>3: 	(Item 03)</a:t>
            </a:r>
          </a:p>
          <a:p>
            <a:pPr lvl="0"/>
            <a:r>
              <a:rPr lang="en-AU" dirty="0" smtClean="0"/>
              <a:t>4: 	(Item 04)</a:t>
            </a:r>
          </a:p>
        </p:txBody>
      </p:sp>
      <p:sp>
        <p:nvSpPr>
          <p:cNvPr id="9" name="Slide Number Placeholder 5"/>
          <p:cNvSpPr>
            <a:spLocks noGrp="1"/>
          </p:cNvSpPr>
          <p:nvPr>
            <p:ph type="sldNum" sz="quarter" idx="4"/>
          </p:nvPr>
        </p:nvSpPr>
        <p:spPr>
          <a:xfrm>
            <a:off x="9138388" y="7058050"/>
            <a:ext cx="332638" cy="405693"/>
          </a:xfrm>
          <a:prstGeom prst="rect">
            <a:avLst/>
          </a:prstGeom>
        </p:spPr>
        <p:txBody>
          <a:bodyPr vert="horz" lIns="0" tIns="0" rIns="0" bIns="0" rtlCol="0" anchor="ctr"/>
          <a:lstStyle>
            <a:lvl1pPr algn="r">
              <a:defRPr sz="900">
                <a:solidFill>
                  <a:schemeClr val="bg1">
                    <a:lumMod val="50000"/>
                  </a:schemeClr>
                </a:solidFill>
                <a:latin typeface="Arial"/>
                <a:cs typeface="Arial"/>
              </a:defRPr>
            </a:lvl1pPr>
          </a:lstStyle>
          <a:p>
            <a:fld id="{F8714618-0879-464F-8DAE-3199CD8A5D95}" type="slidenum">
              <a:rPr lang="en-NZ" smtClean="0"/>
              <a:pPr/>
              <a:t>‹#›</a:t>
            </a:fld>
            <a:endParaRPr lang="en-NZ" dirty="0"/>
          </a:p>
        </p:txBody>
      </p:sp>
      <p:pic>
        <p:nvPicPr>
          <p:cNvPr id="7" name="Picture 6" descr="Te-Taurapa-Tūhono-GRAY-&amp;-BLACK-Horiz.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1893" y="6938211"/>
            <a:ext cx="1372374" cy="459972"/>
          </a:xfrm>
          <a:prstGeom prst="rect">
            <a:avLst/>
          </a:prstGeom>
        </p:spPr>
      </p:pic>
    </p:spTree>
    <p:extLst>
      <p:ext uri="{BB962C8B-B14F-4D97-AF65-F5344CB8AC3E}">
        <p14:creationId xmlns:p14="http://schemas.microsoft.com/office/powerpoint/2010/main" val="282043405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age with title &amp; subtitle">
    <p:spTree>
      <p:nvGrpSpPr>
        <p:cNvPr id="1" name=""/>
        <p:cNvGrpSpPr/>
        <p:nvPr/>
      </p:nvGrpSpPr>
      <p:grpSpPr>
        <a:xfrm>
          <a:off x="0" y="0"/>
          <a:ext cx="0" cy="0"/>
          <a:chOff x="0" y="0"/>
          <a:chExt cx="0" cy="0"/>
        </a:xfrm>
      </p:grpSpPr>
      <p:sp>
        <p:nvSpPr>
          <p:cNvPr id="8" name="Title 9"/>
          <p:cNvSpPr>
            <a:spLocks noGrp="1"/>
          </p:cNvSpPr>
          <p:nvPr>
            <p:ph type="title" hasCustomPrompt="1"/>
          </p:nvPr>
        </p:nvSpPr>
        <p:spPr>
          <a:xfrm>
            <a:off x="715964" y="574024"/>
            <a:ext cx="8761413" cy="707773"/>
          </a:xfrm>
        </p:spPr>
        <p:txBody>
          <a:bodyPr/>
          <a:lstStyle>
            <a:lvl1pPr>
              <a:defRPr sz="3600" b="0" baseline="0">
                <a:solidFill>
                  <a:schemeClr val="accent5"/>
                </a:solidFill>
              </a:defRPr>
            </a:lvl1pPr>
          </a:lstStyle>
          <a:p>
            <a:r>
              <a:rPr lang="en-US" dirty="0" smtClean="0"/>
              <a:t>(Page title)</a:t>
            </a:r>
            <a:endParaRPr lang="en-NZ" dirty="0"/>
          </a:p>
        </p:txBody>
      </p:sp>
      <p:sp>
        <p:nvSpPr>
          <p:cNvPr id="9" name="Text Placeholder 14"/>
          <p:cNvSpPr>
            <a:spLocks noGrp="1"/>
          </p:cNvSpPr>
          <p:nvPr>
            <p:ph type="body" sz="quarter" idx="14" hasCustomPrompt="1"/>
          </p:nvPr>
        </p:nvSpPr>
        <p:spPr>
          <a:xfrm>
            <a:off x="715963" y="1500411"/>
            <a:ext cx="8801067" cy="481732"/>
          </a:xfrm>
        </p:spPr>
        <p:txBody>
          <a:bodyPr/>
          <a:lstStyle>
            <a:lvl1pPr marL="0" indent="0">
              <a:lnSpc>
                <a:spcPts val="2200"/>
              </a:lnSpc>
              <a:spcAft>
                <a:spcPts val="600"/>
              </a:spcAft>
              <a:buNone/>
              <a:defRPr sz="2000" baseline="0"/>
            </a:lvl1pPr>
          </a:lstStyle>
          <a:p>
            <a:pPr lvl="0"/>
            <a:r>
              <a:rPr lang="en-US" dirty="0" smtClean="0"/>
              <a:t>(Page subtitle)</a:t>
            </a:r>
          </a:p>
        </p:txBody>
      </p:sp>
      <p:pic>
        <p:nvPicPr>
          <p:cNvPr id="10" name="Picture 9" descr="Te-Taurapa-Tūhono-GRAY-&amp;-BLACK-Horiz.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1893" y="6938211"/>
            <a:ext cx="1372374" cy="459972"/>
          </a:xfrm>
          <a:prstGeom prst="rect">
            <a:avLst/>
          </a:prstGeom>
        </p:spPr>
      </p:pic>
      <p:sp>
        <p:nvSpPr>
          <p:cNvPr id="6" name="Slide Number Placeholder 5"/>
          <p:cNvSpPr>
            <a:spLocks noGrp="1"/>
          </p:cNvSpPr>
          <p:nvPr>
            <p:ph type="sldNum" sz="quarter" idx="4"/>
          </p:nvPr>
        </p:nvSpPr>
        <p:spPr>
          <a:xfrm>
            <a:off x="9138388" y="7058050"/>
            <a:ext cx="332638" cy="405693"/>
          </a:xfrm>
          <a:prstGeom prst="rect">
            <a:avLst/>
          </a:prstGeom>
        </p:spPr>
        <p:txBody>
          <a:bodyPr vert="horz" lIns="0" tIns="0" rIns="0" bIns="0" rtlCol="0" anchor="ctr"/>
          <a:lstStyle>
            <a:lvl1pPr algn="r">
              <a:defRPr sz="900">
                <a:solidFill>
                  <a:schemeClr val="bg1">
                    <a:lumMod val="50000"/>
                  </a:schemeClr>
                </a:solidFill>
                <a:latin typeface="Arial"/>
                <a:cs typeface="Arial"/>
              </a:defRPr>
            </a:lvl1pPr>
          </a:lstStyle>
          <a:p>
            <a:fld id="{F8714618-0879-464F-8DAE-3199CD8A5D95}" type="slidenum">
              <a:rPr lang="en-NZ" smtClean="0"/>
              <a:pPr/>
              <a:t>‹#›</a:t>
            </a:fld>
            <a:endParaRPr lang="en-NZ" dirty="0"/>
          </a:p>
        </p:txBody>
      </p:sp>
    </p:spTree>
    <p:extLst>
      <p:ext uri="{BB962C8B-B14F-4D97-AF65-F5344CB8AC3E}">
        <p14:creationId xmlns:p14="http://schemas.microsoft.com/office/powerpoint/2010/main" val="124350749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Blank page with title &amp; subtitle">
    <p:spTree>
      <p:nvGrpSpPr>
        <p:cNvPr id="1" name=""/>
        <p:cNvGrpSpPr/>
        <p:nvPr/>
      </p:nvGrpSpPr>
      <p:grpSpPr>
        <a:xfrm>
          <a:off x="0" y="0"/>
          <a:ext cx="0" cy="0"/>
          <a:chOff x="0" y="0"/>
          <a:chExt cx="0" cy="0"/>
        </a:xfrm>
      </p:grpSpPr>
      <p:sp>
        <p:nvSpPr>
          <p:cNvPr id="8" name="Title 9"/>
          <p:cNvSpPr>
            <a:spLocks noGrp="1"/>
          </p:cNvSpPr>
          <p:nvPr>
            <p:ph type="title" hasCustomPrompt="1"/>
          </p:nvPr>
        </p:nvSpPr>
        <p:spPr>
          <a:xfrm>
            <a:off x="715964" y="574024"/>
            <a:ext cx="8761413" cy="707773"/>
          </a:xfrm>
        </p:spPr>
        <p:txBody>
          <a:bodyPr/>
          <a:lstStyle>
            <a:lvl1pPr>
              <a:defRPr sz="3600" b="0" baseline="0">
                <a:solidFill>
                  <a:schemeClr val="accent5"/>
                </a:solidFill>
              </a:defRPr>
            </a:lvl1pPr>
          </a:lstStyle>
          <a:p>
            <a:r>
              <a:rPr lang="en-US" dirty="0" smtClean="0"/>
              <a:t>(Page title)</a:t>
            </a:r>
            <a:endParaRPr lang="en-NZ" dirty="0"/>
          </a:p>
        </p:txBody>
      </p:sp>
      <p:sp>
        <p:nvSpPr>
          <p:cNvPr id="9" name="Text Placeholder 14"/>
          <p:cNvSpPr>
            <a:spLocks noGrp="1"/>
          </p:cNvSpPr>
          <p:nvPr>
            <p:ph type="body" sz="quarter" idx="14" hasCustomPrompt="1"/>
          </p:nvPr>
        </p:nvSpPr>
        <p:spPr>
          <a:xfrm>
            <a:off x="715963" y="1500411"/>
            <a:ext cx="8801067" cy="481732"/>
          </a:xfrm>
        </p:spPr>
        <p:txBody>
          <a:bodyPr/>
          <a:lstStyle>
            <a:lvl1pPr marL="0" indent="0">
              <a:lnSpc>
                <a:spcPts val="2200"/>
              </a:lnSpc>
              <a:spcAft>
                <a:spcPts val="600"/>
              </a:spcAft>
              <a:buNone/>
              <a:defRPr sz="2000" baseline="0"/>
            </a:lvl1pPr>
          </a:lstStyle>
          <a:p>
            <a:pPr lvl="0"/>
            <a:r>
              <a:rPr lang="en-US" dirty="0" smtClean="0"/>
              <a:t>(Page subtitle)</a:t>
            </a:r>
          </a:p>
        </p:txBody>
      </p:sp>
      <p:pic>
        <p:nvPicPr>
          <p:cNvPr id="10" name="Picture 9" descr="Te-Taurapa-Tūhono-GRAY-&amp;-BLACK-Horiz.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1893" y="6938211"/>
            <a:ext cx="1372374" cy="459972"/>
          </a:xfrm>
          <a:prstGeom prst="rect">
            <a:avLst/>
          </a:prstGeom>
        </p:spPr>
      </p:pic>
      <p:sp>
        <p:nvSpPr>
          <p:cNvPr id="6" name="Slide Number Placeholder 5"/>
          <p:cNvSpPr>
            <a:spLocks noGrp="1"/>
          </p:cNvSpPr>
          <p:nvPr>
            <p:ph type="sldNum" sz="quarter" idx="4"/>
          </p:nvPr>
        </p:nvSpPr>
        <p:spPr>
          <a:xfrm>
            <a:off x="9138388" y="7058050"/>
            <a:ext cx="332638" cy="405693"/>
          </a:xfrm>
          <a:prstGeom prst="rect">
            <a:avLst/>
          </a:prstGeom>
        </p:spPr>
        <p:txBody>
          <a:bodyPr vert="horz" lIns="0" tIns="0" rIns="0" bIns="0" rtlCol="0" anchor="ctr"/>
          <a:lstStyle>
            <a:lvl1pPr algn="r">
              <a:defRPr sz="900">
                <a:solidFill>
                  <a:schemeClr val="bg1">
                    <a:lumMod val="50000"/>
                  </a:schemeClr>
                </a:solidFill>
                <a:latin typeface="Arial"/>
                <a:cs typeface="Arial"/>
              </a:defRPr>
            </a:lvl1pPr>
          </a:lstStyle>
          <a:p>
            <a:fld id="{F8714618-0879-464F-8DAE-3199CD8A5D95}" type="slidenum">
              <a:rPr lang="en-NZ" smtClean="0"/>
              <a:pPr/>
              <a:t>‹#›</a:t>
            </a:fld>
            <a:endParaRPr lang="en-NZ" dirty="0"/>
          </a:p>
        </p:txBody>
      </p:sp>
    </p:spTree>
    <p:extLst>
      <p:ext uri="{BB962C8B-B14F-4D97-AF65-F5344CB8AC3E}">
        <p14:creationId xmlns:p14="http://schemas.microsoft.com/office/powerpoint/2010/main" val="63766057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ne column on white">
    <p:bg>
      <p:bgRef idx="1001">
        <a:schemeClr val="bg1"/>
      </p:bgRef>
    </p:bg>
    <p:spTree>
      <p:nvGrpSpPr>
        <p:cNvPr id="1" name=""/>
        <p:cNvGrpSpPr/>
        <p:nvPr/>
      </p:nvGrpSpPr>
      <p:grpSpPr>
        <a:xfrm>
          <a:off x="0" y="0"/>
          <a:ext cx="0" cy="0"/>
          <a:chOff x="0" y="0"/>
          <a:chExt cx="0" cy="0"/>
        </a:xfrm>
      </p:grpSpPr>
      <p:sp>
        <p:nvSpPr>
          <p:cNvPr id="8" name="Title 9"/>
          <p:cNvSpPr>
            <a:spLocks noGrp="1"/>
          </p:cNvSpPr>
          <p:nvPr>
            <p:ph type="title" hasCustomPrompt="1"/>
          </p:nvPr>
        </p:nvSpPr>
        <p:spPr>
          <a:xfrm>
            <a:off x="715964" y="574023"/>
            <a:ext cx="8761413" cy="707773"/>
          </a:xfrm>
        </p:spPr>
        <p:txBody>
          <a:bodyPr/>
          <a:lstStyle>
            <a:lvl1pPr>
              <a:defRPr sz="3600" b="0" baseline="0">
                <a:solidFill>
                  <a:schemeClr val="accent5"/>
                </a:solidFill>
              </a:defRPr>
            </a:lvl1pPr>
          </a:lstStyle>
          <a:p>
            <a:r>
              <a:rPr lang="en-US" dirty="0" smtClean="0"/>
              <a:t>(Page title)</a:t>
            </a:r>
            <a:endParaRPr lang="en-NZ" dirty="0"/>
          </a:p>
        </p:txBody>
      </p:sp>
      <p:sp>
        <p:nvSpPr>
          <p:cNvPr id="9" name="Text Placeholder 14"/>
          <p:cNvSpPr>
            <a:spLocks noGrp="1"/>
          </p:cNvSpPr>
          <p:nvPr>
            <p:ph type="body" sz="quarter" idx="14" hasCustomPrompt="1"/>
          </p:nvPr>
        </p:nvSpPr>
        <p:spPr>
          <a:xfrm>
            <a:off x="715963" y="1500411"/>
            <a:ext cx="8801067" cy="481732"/>
          </a:xfrm>
        </p:spPr>
        <p:txBody>
          <a:bodyPr/>
          <a:lstStyle>
            <a:lvl1pPr marL="0" indent="0">
              <a:lnSpc>
                <a:spcPts val="2200"/>
              </a:lnSpc>
              <a:spcAft>
                <a:spcPts val="600"/>
              </a:spcAft>
              <a:buNone/>
              <a:defRPr sz="2000" baseline="0"/>
            </a:lvl1pPr>
          </a:lstStyle>
          <a:p>
            <a:pPr lvl="0"/>
            <a:r>
              <a:rPr lang="en-US" dirty="0" smtClean="0"/>
              <a:t>(Page subtitle)</a:t>
            </a:r>
          </a:p>
        </p:txBody>
      </p:sp>
      <p:pic>
        <p:nvPicPr>
          <p:cNvPr id="7" name="Picture 6" descr="Te-Taurapa-Tūhono-GRAY-&amp;-BLACK-Horiz.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1893" y="6938211"/>
            <a:ext cx="1372374" cy="459972"/>
          </a:xfrm>
          <a:prstGeom prst="rect">
            <a:avLst/>
          </a:prstGeom>
        </p:spPr>
      </p:pic>
      <p:sp>
        <p:nvSpPr>
          <p:cNvPr id="10" name="Slide Number Placeholder 5"/>
          <p:cNvSpPr>
            <a:spLocks noGrp="1"/>
          </p:cNvSpPr>
          <p:nvPr>
            <p:ph type="sldNum" sz="quarter" idx="4"/>
          </p:nvPr>
        </p:nvSpPr>
        <p:spPr>
          <a:xfrm>
            <a:off x="9138388" y="7058050"/>
            <a:ext cx="332638" cy="405693"/>
          </a:xfrm>
          <a:prstGeom prst="rect">
            <a:avLst/>
          </a:prstGeom>
        </p:spPr>
        <p:txBody>
          <a:bodyPr vert="horz" lIns="0" tIns="0" rIns="0" bIns="0" rtlCol="0" anchor="ctr"/>
          <a:lstStyle>
            <a:lvl1pPr algn="r">
              <a:defRPr sz="900">
                <a:solidFill>
                  <a:schemeClr val="bg1">
                    <a:lumMod val="50000"/>
                  </a:schemeClr>
                </a:solidFill>
                <a:latin typeface="Arial"/>
                <a:cs typeface="Arial"/>
              </a:defRPr>
            </a:lvl1pPr>
          </a:lstStyle>
          <a:p>
            <a:fld id="{F8714618-0879-464F-8DAE-3199CD8A5D95}" type="slidenum">
              <a:rPr lang="en-NZ" smtClean="0"/>
              <a:pPr/>
              <a:t>‹#›</a:t>
            </a:fld>
            <a:endParaRPr lang="en-NZ" dirty="0"/>
          </a:p>
        </p:txBody>
      </p:sp>
      <p:sp>
        <p:nvSpPr>
          <p:cNvPr id="3" name="Text Placeholder 2"/>
          <p:cNvSpPr>
            <a:spLocks noGrp="1"/>
          </p:cNvSpPr>
          <p:nvPr>
            <p:ph type="body" sz="quarter" idx="15"/>
          </p:nvPr>
        </p:nvSpPr>
        <p:spPr>
          <a:xfrm>
            <a:off x="712788" y="2068513"/>
            <a:ext cx="8802687" cy="4830762"/>
          </a:xfrm>
        </p:spPr>
        <p:txBody>
          <a:bodyPr/>
          <a:lstStyle/>
          <a:p>
            <a:pPr lvl="0"/>
            <a:endParaRPr lang="en-US" dirty="0"/>
          </a:p>
        </p:txBody>
      </p:sp>
    </p:spTree>
    <p:extLst>
      <p:ext uri="{BB962C8B-B14F-4D97-AF65-F5344CB8AC3E}">
        <p14:creationId xmlns:p14="http://schemas.microsoft.com/office/powerpoint/2010/main" val="604611191"/>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s on white">
    <p:spTree>
      <p:nvGrpSpPr>
        <p:cNvPr id="1" name=""/>
        <p:cNvGrpSpPr/>
        <p:nvPr/>
      </p:nvGrpSpPr>
      <p:grpSpPr>
        <a:xfrm>
          <a:off x="0" y="0"/>
          <a:ext cx="0" cy="0"/>
          <a:chOff x="0" y="0"/>
          <a:chExt cx="0" cy="0"/>
        </a:xfrm>
      </p:grpSpPr>
      <p:sp>
        <p:nvSpPr>
          <p:cNvPr id="8" name="Title 9"/>
          <p:cNvSpPr>
            <a:spLocks noGrp="1"/>
          </p:cNvSpPr>
          <p:nvPr>
            <p:ph type="title" hasCustomPrompt="1"/>
          </p:nvPr>
        </p:nvSpPr>
        <p:spPr>
          <a:xfrm>
            <a:off x="715964" y="574024"/>
            <a:ext cx="8761413" cy="707773"/>
          </a:xfrm>
        </p:spPr>
        <p:txBody>
          <a:bodyPr/>
          <a:lstStyle>
            <a:lvl1pPr>
              <a:defRPr sz="3600" b="0" baseline="0">
                <a:solidFill>
                  <a:schemeClr val="accent5"/>
                </a:solidFill>
              </a:defRPr>
            </a:lvl1pPr>
          </a:lstStyle>
          <a:p>
            <a:r>
              <a:rPr lang="en-US" dirty="0" smtClean="0"/>
              <a:t>(Page title)</a:t>
            </a:r>
            <a:endParaRPr lang="en-NZ" dirty="0"/>
          </a:p>
        </p:txBody>
      </p:sp>
      <p:sp>
        <p:nvSpPr>
          <p:cNvPr id="9" name="Text Placeholder 14"/>
          <p:cNvSpPr>
            <a:spLocks noGrp="1"/>
          </p:cNvSpPr>
          <p:nvPr>
            <p:ph type="body" sz="quarter" idx="14" hasCustomPrompt="1"/>
          </p:nvPr>
        </p:nvSpPr>
        <p:spPr>
          <a:xfrm>
            <a:off x="715963" y="1500411"/>
            <a:ext cx="8801067" cy="481732"/>
          </a:xfrm>
        </p:spPr>
        <p:txBody>
          <a:bodyPr/>
          <a:lstStyle>
            <a:lvl1pPr marL="0" indent="0">
              <a:lnSpc>
                <a:spcPts val="2200"/>
              </a:lnSpc>
              <a:spcAft>
                <a:spcPts val="600"/>
              </a:spcAft>
              <a:buNone/>
              <a:defRPr sz="2000" baseline="0"/>
            </a:lvl1pPr>
          </a:lstStyle>
          <a:p>
            <a:pPr lvl="0"/>
            <a:r>
              <a:rPr lang="en-US" dirty="0" smtClean="0"/>
              <a:t>(Page subtitle)</a:t>
            </a:r>
          </a:p>
        </p:txBody>
      </p:sp>
      <p:sp>
        <p:nvSpPr>
          <p:cNvPr id="15" name="Text Placeholder 12"/>
          <p:cNvSpPr>
            <a:spLocks noGrp="1"/>
          </p:cNvSpPr>
          <p:nvPr>
            <p:ph type="body" sz="quarter" idx="16"/>
          </p:nvPr>
        </p:nvSpPr>
        <p:spPr>
          <a:xfrm>
            <a:off x="5351203" y="2217600"/>
            <a:ext cx="4131950" cy="4572000"/>
          </a:xfrm>
        </p:spPr>
        <p:txBody>
          <a:bodyPr>
            <a:normAutofit/>
          </a:bodyPr>
          <a:lstStyle>
            <a:lvl1pPr marL="0" marR="0" indent="0" algn="l" defTabSz="457163" rtl="0" eaLnBrk="1" fontAlgn="auto" latinLnBrk="0" hangingPunct="1">
              <a:lnSpc>
                <a:spcPct val="100000"/>
              </a:lnSpc>
              <a:spcBef>
                <a:spcPct val="20000"/>
              </a:spcBef>
              <a:spcAft>
                <a:spcPts val="0"/>
              </a:spcAft>
              <a:buClrTx/>
              <a:buSzTx/>
              <a:buFont typeface="Arial"/>
              <a:buNone/>
              <a:tabLst/>
              <a:defRPr sz="1400"/>
            </a:lvl1pPr>
            <a:lvl2pPr>
              <a:defRPr sz="1400"/>
            </a:lvl2pPr>
            <a:lvl3pPr>
              <a:defRPr sz="1400"/>
            </a:lvl3pPr>
            <a:lvl4pPr>
              <a:defRPr sz="1400"/>
            </a:lvl4pPr>
            <a:lvl5pPr>
              <a:defRPr sz="1400"/>
            </a:lvl5pPr>
          </a:lstStyle>
          <a:p>
            <a:pPr marL="0" marR="0" lvl="0" indent="0" algn="l" defTabSz="457163" rtl="0" eaLnBrk="1" fontAlgn="auto" latinLnBrk="0" hangingPunct="1">
              <a:lnSpc>
                <a:spcPct val="100000"/>
              </a:lnSpc>
              <a:spcBef>
                <a:spcPct val="20000"/>
              </a:spcBef>
              <a:spcAft>
                <a:spcPts val="0"/>
              </a:spcAft>
              <a:buClrTx/>
              <a:buSzTx/>
              <a:buFont typeface="Arial"/>
              <a:buNone/>
              <a:tabLst/>
              <a:defRPr/>
            </a:pPr>
            <a:endParaRPr lang="en-US" dirty="0"/>
          </a:p>
        </p:txBody>
      </p:sp>
      <p:pic>
        <p:nvPicPr>
          <p:cNvPr id="11" name="Picture 10" descr="Te-Taurapa-Tūhono-GRAY-&amp;-BLACK-Horiz.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1893" y="6938211"/>
            <a:ext cx="1372374" cy="459972"/>
          </a:xfrm>
          <a:prstGeom prst="rect">
            <a:avLst/>
          </a:prstGeom>
        </p:spPr>
      </p:pic>
      <p:sp>
        <p:nvSpPr>
          <p:cNvPr id="10" name="Slide Number Placeholder 5"/>
          <p:cNvSpPr>
            <a:spLocks noGrp="1"/>
          </p:cNvSpPr>
          <p:nvPr>
            <p:ph type="sldNum" sz="quarter" idx="4"/>
          </p:nvPr>
        </p:nvSpPr>
        <p:spPr>
          <a:xfrm>
            <a:off x="9138388" y="7058050"/>
            <a:ext cx="332638" cy="405693"/>
          </a:xfrm>
          <a:prstGeom prst="rect">
            <a:avLst/>
          </a:prstGeom>
        </p:spPr>
        <p:txBody>
          <a:bodyPr vert="horz" lIns="0" tIns="0" rIns="0" bIns="0" rtlCol="0" anchor="ctr"/>
          <a:lstStyle>
            <a:lvl1pPr algn="r">
              <a:defRPr sz="900">
                <a:solidFill>
                  <a:schemeClr val="bg1">
                    <a:lumMod val="50000"/>
                  </a:schemeClr>
                </a:solidFill>
                <a:latin typeface="Arial"/>
                <a:cs typeface="Arial"/>
              </a:defRPr>
            </a:lvl1pPr>
          </a:lstStyle>
          <a:p>
            <a:fld id="{F8714618-0879-464F-8DAE-3199CD8A5D95}" type="slidenum">
              <a:rPr lang="en-NZ" smtClean="0"/>
              <a:pPr/>
              <a:t>‹#›</a:t>
            </a:fld>
            <a:endParaRPr lang="en-NZ" dirty="0"/>
          </a:p>
        </p:txBody>
      </p:sp>
      <p:sp>
        <p:nvSpPr>
          <p:cNvPr id="14" name="Text Placeholder 12"/>
          <p:cNvSpPr>
            <a:spLocks noGrp="1"/>
          </p:cNvSpPr>
          <p:nvPr>
            <p:ph type="body" sz="quarter" idx="17"/>
          </p:nvPr>
        </p:nvSpPr>
        <p:spPr>
          <a:xfrm>
            <a:off x="715602" y="2232703"/>
            <a:ext cx="4131950" cy="4572000"/>
          </a:xfrm>
        </p:spPr>
        <p:txBody>
          <a:bodyPr>
            <a:normAutofit/>
          </a:bodyPr>
          <a:lstStyle>
            <a:lvl1pPr marL="285750" marR="0" indent="-285750" algn="l" defTabSz="457163" rtl="0" eaLnBrk="1" fontAlgn="auto" latinLnBrk="0" hangingPunct="1">
              <a:lnSpc>
                <a:spcPct val="100000"/>
              </a:lnSpc>
              <a:spcBef>
                <a:spcPct val="20000"/>
              </a:spcBef>
              <a:spcAft>
                <a:spcPts val="0"/>
              </a:spcAft>
              <a:buClrTx/>
              <a:buSzTx/>
              <a:buFont typeface="Arial"/>
              <a:buNone/>
              <a:tabLst/>
              <a:defRPr sz="1400" baseline="0"/>
            </a:lvl1pPr>
            <a:lvl2pPr>
              <a:defRPr sz="1400"/>
            </a:lvl2pPr>
            <a:lvl3pPr>
              <a:defRPr sz="1400"/>
            </a:lvl3pPr>
            <a:lvl4pPr>
              <a:defRPr sz="1400"/>
            </a:lvl4pPr>
            <a:lvl5pPr>
              <a:defRPr sz="1400"/>
            </a:lvl5pPr>
          </a:lstStyle>
          <a:p>
            <a:pPr marL="0" marR="0" lvl="0" indent="0" algn="l" defTabSz="457163" rtl="0" eaLnBrk="1" fontAlgn="auto" latinLnBrk="0" hangingPunct="1">
              <a:lnSpc>
                <a:spcPct val="100000"/>
              </a:lnSpc>
              <a:spcBef>
                <a:spcPct val="20000"/>
              </a:spcBef>
              <a:spcAft>
                <a:spcPts val="0"/>
              </a:spcAft>
              <a:buClrTx/>
              <a:buSzTx/>
              <a:tabLst/>
              <a:defRPr/>
            </a:pPr>
            <a:endParaRPr lang="en-US" dirty="0"/>
          </a:p>
        </p:txBody>
      </p:sp>
    </p:spTree>
    <p:extLst>
      <p:ext uri="{BB962C8B-B14F-4D97-AF65-F5344CB8AC3E}">
        <p14:creationId xmlns:p14="http://schemas.microsoft.com/office/powerpoint/2010/main" val="3520228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Blank page with title only">
    <p:spTree>
      <p:nvGrpSpPr>
        <p:cNvPr id="1" name=""/>
        <p:cNvGrpSpPr/>
        <p:nvPr/>
      </p:nvGrpSpPr>
      <p:grpSpPr>
        <a:xfrm>
          <a:off x="0" y="0"/>
          <a:ext cx="0" cy="0"/>
          <a:chOff x="0" y="0"/>
          <a:chExt cx="0" cy="0"/>
        </a:xfrm>
      </p:grpSpPr>
      <p:sp>
        <p:nvSpPr>
          <p:cNvPr id="8" name="Title 9"/>
          <p:cNvSpPr>
            <a:spLocks noGrp="1"/>
          </p:cNvSpPr>
          <p:nvPr>
            <p:ph type="title" hasCustomPrompt="1"/>
          </p:nvPr>
        </p:nvSpPr>
        <p:spPr>
          <a:xfrm>
            <a:off x="715964" y="565711"/>
            <a:ext cx="8761413" cy="707773"/>
          </a:xfrm>
        </p:spPr>
        <p:txBody>
          <a:bodyPr/>
          <a:lstStyle>
            <a:lvl1pPr>
              <a:defRPr sz="3600" b="0" baseline="0">
                <a:solidFill>
                  <a:schemeClr val="accent5"/>
                </a:solidFill>
              </a:defRPr>
            </a:lvl1pPr>
          </a:lstStyle>
          <a:p>
            <a:r>
              <a:rPr lang="en-US" dirty="0" smtClean="0"/>
              <a:t>(Page title)</a:t>
            </a:r>
            <a:endParaRPr lang="en-NZ" dirty="0"/>
          </a:p>
        </p:txBody>
      </p:sp>
      <p:pic>
        <p:nvPicPr>
          <p:cNvPr id="5" name="Picture 4" descr="Te-Taurapa-Tūhono-GRAY-&amp;-BLACK-Horiz.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1893" y="6938211"/>
            <a:ext cx="1372374" cy="459972"/>
          </a:xfrm>
          <a:prstGeom prst="rect">
            <a:avLst/>
          </a:prstGeom>
        </p:spPr>
      </p:pic>
      <p:sp>
        <p:nvSpPr>
          <p:cNvPr id="6" name="Slide Number Placeholder 5"/>
          <p:cNvSpPr>
            <a:spLocks noGrp="1"/>
          </p:cNvSpPr>
          <p:nvPr>
            <p:ph type="sldNum" sz="quarter" idx="4"/>
          </p:nvPr>
        </p:nvSpPr>
        <p:spPr>
          <a:xfrm>
            <a:off x="9138388" y="7058050"/>
            <a:ext cx="332638" cy="405693"/>
          </a:xfrm>
          <a:prstGeom prst="rect">
            <a:avLst/>
          </a:prstGeom>
        </p:spPr>
        <p:txBody>
          <a:bodyPr vert="horz" lIns="0" tIns="0" rIns="0" bIns="0" rtlCol="0" anchor="ctr"/>
          <a:lstStyle>
            <a:lvl1pPr algn="r">
              <a:defRPr sz="900">
                <a:solidFill>
                  <a:schemeClr val="bg1">
                    <a:lumMod val="50000"/>
                  </a:schemeClr>
                </a:solidFill>
                <a:latin typeface="Arial"/>
                <a:cs typeface="Arial"/>
              </a:defRPr>
            </a:lvl1pPr>
          </a:lstStyle>
          <a:p>
            <a:fld id="{F8714618-0879-464F-8DAE-3199CD8A5D95}" type="slidenum">
              <a:rPr lang="en-NZ" smtClean="0"/>
              <a:pPr/>
              <a:t>‹#›</a:t>
            </a:fld>
            <a:endParaRPr lang="en-NZ" dirty="0"/>
          </a:p>
        </p:txBody>
      </p:sp>
    </p:spTree>
    <p:extLst>
      <p:ext uri="{BB962C8B-B14F-4D97-AF65-F5344CB8AC3E}">
        <p14:creationId xmlns:p14="http://schemas.microsoft.com/office/powerpoint/2010/main" val="42057140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age with title and 1 image">
    <p:spTree>
      <p:nvGrpSpPr>
        <p:cNvPr id="1" name=""/>
        <p:cNvGrpSpPr/>
        <p:nvPr/>
      </p:nvGrpSpPr>
      <p:grpSpPr>
        <a:xfrm>
          <a:off x="0" y="0"/>
          <a:ext cx="0" cy="0"/>
          <a:chOff x="0" y="0"/>
          <a:chExt cx="0" cy="0"/>
        </a:xfrm>
      </p:grpSpPr>
      <p:sp>
        <p:nvSpPr>
          <p:cNvPr id="8" name="Title 9"/>
          <p:cNvSpPr>
            <a:spLocks noGrp="1"/>
          </p:cNvSpPr>
          <p:nvPr>
            <p:ph type="title" hasCustomPrompt="1"/>
          </p:nvPr>
        </p:nvSpPr>
        <p:spPr>
          <a:xfrm>
            <a:off x="715964" y="565712"/>
            <a:ext cx="8761413" cy="707773"/>
          </a:xfrm>
        </p:spPr>
        <p:txBody>
          <a:bodyPr/>
          <a:lstStyle>
            <a:lvl1pPr>
              <a:defRPr sz="3600" b="0" baseline="0">
                <a:solidFill>
                  <a:schemeClr val="accent5"/>
                </a:solidFill>
              </a:defRPr>
            </a:lvl1pPr>
          </a:lstStyle>
          <a:p>
            <a:r>
              <a:rPr lang="en-US" dirty="0" smtClean="0"/>
              <a:t>(</a:t>
            </a:r>
            <a:r>
              <a:rPr lang="en-US" smtClean="0"/>
              <a:t>Page title)</a:t>
            </a:r>
            <a:endParaRPr lang="en-NZ" dirty="0"/>
          </a:p>
        </p:txBody>
      </p:sp>
      <p:sp>
        <p:nvSpPr>
          <p:cNvPr id="3" name="Picture Placeholder 2"/>
          <p:cNvSpPr>
            <a:spLocks noGrp="1"/>
          </p:cNvSpPr>
          <p:nvPr>
            <p:ph type="pic" sz="quarter" idx="10" hasCustomPrompt="1"/>
          </p:nvPr>
        </p:nvSpPr>
        <p:spPr>
          <a:xfrm>
            <a:off x="0" y="1718992"/>
            <a:ext cx="10158413" cy="5016517"/>
          </a:xfrm>
        </p:spPr>
        <p:txBody>
          <a:bodyPr anchor="ctr"/>
          <a:lstStyle>
            <a:lvl1pPr marL="0" indent="0" algn="ctr">
              <a:buNone/>
              <a:defRPr/>
            </a:lvl1pPr>
          </a:lstStyle>
          <a:p>
            <a:r>
              <a:rPr lang="en-US" dirty="0" smtClean="0"/>
              <a:t>(Insert picture) </a:t>
            </a:r>
            <a:endParaRPr lang="en-US" dirty="0"/>
          </a:p>
        </p:txBody>
      </p:sp>
      <p:pic>
        <p:nvPicPr>
          <p:cNvPr id="6" name="Picture 5" descr="Te-Taurapa-Tūhono-GRAY-&amp;-BLACK-Horiz.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1893" y="6938211"/>
            <a:ext cx="1372374" cy="459972"/>
          </a:xfrm>
          <a:prstGeom prst="rect">
            <a:avLst/>
          </a:prstGeom>
        </p:spPr>
      </p:pic>
      <p:sp>
        <p:nvSpPr>
          <p:cNvPr id="9" name="Slide Number Placeholder 5"/>
          <p:cNvSpPr>
            <a:spLocks noGrp="1"/>
          </p:cNvSpPr>
          <p:nvPr>
            <p:ph type="sldNum" sz="quarter" idx="4"/>
          </p:nvPr>
        </p:nvSpPr>
        <p:spPr>
          <a:xfrm>
            <a:off x="9138388" y="7058050"/>
            <a:ext cx="332638" cy="405693"/>
          </a:xfrm>
          <a:prstGeom prst="rect">
            <a:avLst/>
          </a:prstGeom>
        </p:spPr>
        <p:txBody>
          <a:bodyPr vert="horz" lIns="0" tIns="0" rIns="0" bIns="0" rtlCol="0" anchor="ctr"/>
          <a:lstStyle>
            <a:lvl1pPr algn="r">
              <a:defRPr sz="900">
                <a:solidFill>
                  <a:schemeClr val="bg1">
                    <a:lumMod val="50000"/>
                  </a:schemeClr>
                </a:solidFill>
                <a:latin typeface="Arial"/>
                <a:cs typeface="Arial"/>
              </a:defRPr>
            </a:lvl1pPr>
          </a:lstStyle>
          <a:p>
            <a:fld id="{F8714618-0879-464F-8DAE-3199CD8A5D95}" type="slidenum">
              <a:rPr lang="en-NZ" smtClean="0"/>
              <a:pPr/>
              <a:t>‹#›</a:t>
            </a:fld>
            <a:endParaRPr lang="en-NZ" dirty="0"/>
          </a:p>
        </p:txBody>
      </p:sp>
    </p:spTree>
    <p:extLst>
      <p:ext uri="{BB962C8B-B14F-4D97-AF65-F5344CB8AC3E}">
        <p14:creationId xmlns:p14="http://schemas.microsoft.com/office/powerpoint/2010/main" val="423634279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age with title and 2 images">
    <p:spTree>
      <p:nvGrpSpPr>
        <p:cNvPr id="1" name=""/>
        <p:cNvGrpSpPr/>
        <p:nvPr/>
      </p:nvGrpSpPr>
      <p:grpSpPr>
        <a:xfrm>
          <a:off x="0" y="0"/>
          <a:ext cx="0" cy="0"/>
          <a:chOff x="0" y="0"/>
          <a:chExt cx="0" cy="0"/>
        </a:xfrm>
      </p:grpSpPr>
      <p:sp>
        <p:nvSpPr>
          <p:cNvPr id="8" name="Title 9"/>
          <p:cNvSpPr>
            <a:spLocks noGrp="1"/>
          </p:cNvSpPr>
          <p:nvPr>
            <p:ph type="title" hasCustomPrompt="1"/>
          </p:nvPr>
        </p:nvSpPr>
        <p:spPr>
          <a:xfrm>
            <a:off x="715964" y="557398"/>
            <a:ext cx="8761413" cy="707773"/>
          </a:xfrm>
        </p:spPr>
        <p:txBody>
          <a:bodyPr/>
          <a:lstStyle>
            <a:lvl1pPr>
              <a:defRPr sz="3600" b="0" baseline="0">
                <a:solidFill>
                  <a:schemeClr val="accent5"/>
                </a:solidFill>
              </a:defRPr>
            </a:lvl1pPr>
          </a:lstStyle>
          <a:p>
            <a:r>
              <a:rPr lang="en-US" dirty="0" smtClean="0"/>
              <a:t>(Page title)</a:t>
            </a:r>
            <a:endParaRPr lang="en-NZ" dirty="0"/>
          </a:p>
        </p:txBody>
      </p:sp>
      <p:sp>
        <p:nvSpPr>
          <p:cNvPr id="3" name="Picture Placeholder 2"/>
          <p:cNvSpPr>
            <a:spLocks noGrp="1"/>
          </p:cNvSpPr>
          <p:nvPr>
            <p:ph type="pic" sz="quarter" idx="10" hasCustomPrompt="1"/>
          </p:nvPr>
        </p:nvSpPr>
        <p:spPr>
          <a:xfrm>
            <a:off x="0" y="1718992"/>
            <a:ext cx="4938897" cy="5016517"/>
          </a:xfrm>
        </p:spPr>
        <p:txBody>
          <a:bodyPr anchor="ctr"/>
          <a:lstStyle>
            <a:lvl1pPr marL="0" indent="0" algn="ctr">
              <a:buNone/>
              <a:defRPr/>
            </a:lvl1pPr>
          </a:lstStyle>
          <a:p>
            <a:r>
              <a:rPr lang="en-US" dirty="0" smtClean="0"/>
              <a:t>(Insert picture) </a:t>
            </a:r>
            <a:endParaRPr lang="en-US" dirty="0"/>
          </a:p>
        </p:txBody>
      </p:sp>
      <p:sp>
        <p:nvSpPr>
          <p:cNvPr id="10" name="Picture Placeholder 2"/>
          <p:cNvSpPr>
            <a:spLocks noGrp="1"/>
          </p:cNvSpPr>
          <p:nvPr>
            <p:ph type="pic" sz="quarter" idx="11" hasCustomPrompt="1"/>
          </p:nvPr>
        </p:nvSpPr>
        <p:spPr>
          <a:xfrm>
            <a:off x="5271519" y="1718992"/>
            <a:ext cx="4886895" cy="5016517"/>
          </a:xfrm>
        </p:spPr>
        <p:txBody>
          <a:bodyPr anchor="ctr"/>
          <a:lstStyle>
            <a:lvl1pPr marL="0" indent="0" algn="ctr">
              <a:buNone/>
              <a:defRPr/>
            </a:lvl1pPr>
          </a:lstStyle>
          <a:p>
            <a:r>
              <a:rPr lang="en-US" dirty="0" smtClean="0"/>
              <a:t>(Insert picture) </a:t>
            </a:r>
            <a:endParaRPr lang="en-US" dirty="0"/>
          </a:p>
        </p:txBody>
      </p:sp>
      <p:pic>
        <p:nvPicPr>
          <p:cNvPr id="11" name="Picture 10" descr="Te-Taurapa-Tūhono-GRAY-&amp;-BLACK-Horiz.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1893" y="6938211"/>
            <a:ext cx="1372374" cy="459972"/>
          </a:xfrm>
          <a:prstGeom prst="rect">
            <a:avLst/>
          </a:prstGeom>
        </p:spPr>
      </p:pic>
      <p:sp>
        <p:nvSpPr>
          <p:cNvPr id="9" name="Slide Number Placeholder 5"/>
          <p:cNvSpPr>
            <a:spLocks noGrp="1"/>
          </p:cNvSpPr>
          <p:nvPr>
            <p:ph type="sldNum" sz="quarter" idx="4"/>
          </p:nvPr>
        </p:nvSpPr>
        <p:spPr>
          <a:xfrm>
            <a:off x="9138388" y="7058050"/>
            <a:ext cx="332638" cy="405693"/>
          </a:xfrm>
          <a:prstGeom prst="rect">
            <a:avLst/>
          </a:prstGeom>
        </p:spPr>
        <p:txBody>
          <a:bodyPr vert="horz" lIns="0" tIns="0" rIns="0" bIns="0" rtlCol="0" anchor="ctr"/>
          <a:lstStyle>
            <a:lvl1pPr algn="r">
              <a:defRPr sz="900">
                <a:solidFill>
                  <a:schemeClr val="bg1">
                    <a:lumMod val="50000"/>
                  </a:schemeClr>
                </a:solidFill>
                <a:latin typeface="Arial"/>
                <a:cs typeface="Arial"/>
              </a:defRPr>
            </a:lvl1pPr>
          </a:lstStyle>
          <a:p>
            <a:fld id="{F8714618-0879-464F-8DAE-3199CD8A5D95}" type="slidenum">
              <a:rPr lang="en-NZ" smtClean="0"/>
              <a:pPr/>
              <a:t>‹#›</a:t>
            </a:fld>
            <a:endParaRPr lang="en-NZ" dirty="0"/>
          </a:p>
        </p:txBody>
      </p:sp>
    </p:spTree>
    <p:extLst>
      <p:ext uri="{BB962C8B-B14F-4D97-AF65-F5344CB8AC3E}">
        <p14:creationId xmlns:p14="http://schemas.microsoft.com/office/powerpoint/2010/main" val="163438483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age with title and 1 large and 1 small images">
    <p:spTree>
      <p:nvGrpSpPr>
        <p:cNvPr id="1" name=""/>
        <p:cNvGrpSpPr/>
        <p:nvPr/>
      </p:nvGrpSpPr>
      <p:grpSpPr>
        <a:xfrm>
          <a:off x="0" y="0"/>
          <a:ext cx="0" cy="0"/>
          <a:chOff x="0" y="0"/>
          <a:chExt cx="0" cy="0"/>
        </a:xfrm>
      </p:grpSpPr>
      <p:sp>
        <p:nvSpPr>
          <p:cNvPr id="8" name="Title 9"/>
          <p:cNvSpPr>
            <a:spLocks noGrp="1"/>
          </p:cNvSpPr>
          <p:nvPr>
            <p:ph type="title" hasCustomPrompt="1"/>
          </p:nvPr>
        </p:nvSpPr>
        <p:spPr>
          <a:xfrm>
            <a:off x="715964" y="565711"/>
            <a:ext cx="8761413" cy="707773"/>
          </a:xfrm>
        </p:spPr>
        <p:txBody>
          <a:bodyPr/>
          <a:lstStyle>
            <a:lvl1pPr>
              <a:defRPr sz="3600" b="0" baseline="0">
                <a:solidFill>
                  <a:schemeClr val="accent5"/>
                </a:solidFill>
              </a:defRPr>
            </a:lvl1pPr>
          </a:lstStyle>
          <a:p>
            <a:r>
              <a:rPr lang="en-US" dirty="0" smtClean="0"/>
              <a:t>(Page title)</a:t>
            </a:r>
            <a:endParaRPr lang="en-NZ" dirty="0"/>
          </a:p>
        </p:txBody>
      </p:sp>
      <p:sp>
        <p:nvSpPr>
          <p:cNvPr id="3" name="Picture Placeholder 2"/>
          <p:cNvSpPr>
            <a:spLocks noGrp="1"/>
          </p:cNvSpPr>
          <p:nvPr>
            <p:ph type="pic" sz="quarter" idx="10" hasCustomPrompt="1"/>
          </p:nvPr>
        </p:nvSpPr>
        <p:spPr>
          <a:xfrm>
            <a:off x="0" y="1718992"/>
            <a:ext cx="7018050" cy="5016517"/>
          </a:xfrm>
        </p:spPr>
        <p:txBody>
          <a:bodyPr anchor="ctr"/>
          <a:lstStyle>
            <a:lvl1pPr marL="0" indent="0" algn="ctr">
              <a:buNone/>
              <a:defRPr/>
            </a:lvl1pPr>
          </a:lstStyle>
          <a:p>
            <a:r>
              <a:rPr lang="en-US" dirty="0" smtClean="0"/>
              <a:t>(Insert picture) </a:t>
            </a:r>
            <a:endParaRPr lang="en-US" dirty="0"/>
          </a:p>
        </p:txBody>
      </p:sp>
      <p:sp>
        <p:nvSpPr>
          <p:cNvPr id="10" name="Picture Placeholder 2"/>
          <p:cNvSpPr>
            <a:spLocks noGrp="1"/>
          </p:cNvSpPr>
          <p:nvPr>
            <p:ph type="pic" sz="quarter" idx="11" hasCustomPrompt="1"/>
          </p:nvPr>
        </p:nvSpPr>
        <p:spPr>
          <a:xfrm>
            <a:off x="7427078" y="1718992"/>
            <a:ext cx="2731336" cy="5016517"/>
          </a:xfrm>
        </p:spPr>
        <p:txBody>
          <a:bodyPr anchor="ctr"/>
          <a:lstStyle>
            <a:lvl1pPr marL="0" indent="0" algn="ctr">
              <a:buNone/>
              <a:defRPr/>
            </a:lvl1pPr>
          </a:lstStyle>
          <a:p>
            <a:r>
              <a:rPr lang="en-US" dirty="0" smtClean="0"/>
              <a:t>(Insert picture) </a:t>
            </a:r>
            <a:endParaRPr lang="en-US" dirty="0"/>
          </a:p>
        </p:txBody>
      </p:sp>
      <p:pic>
        <p:nvPicPr>
          <p:cNvPr id="11" name="Picture 10" descr="Te-Taurapa-Tūhono-GRAY-&amp;-BLACK-Horiz.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1893" y="6938211"/>
            <a:ext cx="1372374" cy="459972"/>
          </a:xfrm>
          <a:prstGeom prst="rect">
            <a:avLst/>
          </a:prstGeom>
        </p:spPr>
      </p:pic>
      <p:sp>
        <p:nvSpPr>
          <p:cNvPr id="9" name="Slide Number Placeholder 5"/>
          <p:cNvSpPr>
            <a:spLocks noGrp="1"/>
          </p:cNvSpPr>
          <p:nvPr>
            <p:ph type="sldNum" sz="quarter" idx="4"/>
          </p:nvPr>
        </p:nvSpPr>
        <p:spPr>
          <a:xfrm>
            <a:off x="9138388" y="7058050"/>
            <a:ext cx="332638" cy="405693"/>
          </a:xfrm>
          <a:prstGeom prst="rect">
            <a:avLst/>
          </a:prstGeom>
        </p:spPr>
        <p:txBody>
          <a:bodyPr vert="horz" lIns="0" tIns="0" rIns="0" bIns="0" rtlCol="0" anchor="ctr"/>
          <a:lstStyle>
            <a:lvl1pPr algn="r">
              <a:defRPr sz="900">
                <a:solidFill>
                  <a:schemeClr val="bg1">
                    <a:lumMod val="50000"/>
                  </a:schemeClr>
                </a:solidFill>
                <a:latin typeface="Arial"/>
                <a:cs typeface="Arial"/>
              </a:defRPr>
            </a:lvl1pPr>
          </a:lstStyle>
          <a:p>
            <a:fld id="{F8714618-0879-464F-8DAE-3199CD8A5D95}" type="slidenum">
              <a:rPr lang="en-NZ" smtClean="0"/>
              <a:pPr/>
              <a:t>‹#›</a:t>
            </a:fld>
            <a:endParaRPr lang="en-NZ" dirty="0"/>
          </a:p>
        </p:txBody>
      </p:sp>
    </p:spTree>
    <p:extLst>
      <p:ext uri="{BB962C8B-B14F-4D97-AF65-F5344CB8AC3E}">
        <p14:creationId xmlns:p14="http://schemas.microsoft.com/office/powerpoint/2010/main" val="234314203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am layout">
    <p:spTree>
      <p:nvGrpSpPr>
        <p:cNvPr id="1" name=""/>
        <p:cNvGrpSpPr/>
        <p:nvPr/>
      </p:nvGrpSpPr>
      <p:grpSpPr>
        <a:xfrm>
          <a:off x="0" y="0"/>
          <a:ext cx="0" cy="0"/>
          <a:chOff x="0" y="0"/>
          <a:chExt cx="0" cy="0"/>
        </a:xfrm>
      </p:grpSpPr>
      <p:sp>
        <p:nvSpPr>
          <p:cNvPr id="8" name="Title 9"/>
          <p:cNvSpPr>
            <a:spLocks noGrp="1"/>
          </p:cNvSpPr>
          <p:nvPr>
            <p:ph type="title" hasCustomPrompt="1"/>
          </p:nvPr>
        </p:nvSpPr>
        <p:spPr>
          <a:xfrm>
            <a:off x="715963" y="565710"/>
            <a:ext cx="8761413" cy="707774"/>
          </a:xfrm>
        </p:spPr>
        <p:txBody>
          <a:bodyPr/>
          <a:lstStyle>
            <a:lvl1pPr>
              <a:defRPr sz="3600" b="0" baseline="0">
                <a:solidFill>
                  <a:schemeClr val="accent5"/>
                </a:solidFill>
              </a:defRPr>
            </a:lvl1pPr>
          </a:lstStyle>
          <a:p>
            <a:r>
              <a:rPr lang="en-US" dirty="0" smtClean="0"/>
              <a:t>(Team layout)</a:t>
            </a:r>
            <a:endParaRPr lang="en-NZ" dirty="0"/>
          </a:p>
        </p:txBody>
      </p:sp>
      <p:pic>
        <p:nvPicPr>
          <p:cNvPr id="9" name="Picture 8" descr="Te-Taurapa-Tūhono-GRAY-&amp;-BLACK-Horiz.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5674" y="6938211"/>
            <a:ext cx="1372375" cy="459972"/>
          </a:xfrm>
          <a:prstGeom prst="rect">
            <a:avLst/>
          </a:prstGeom>
        </p:spPr>
      </p:pic>
      <p:sp>
        <p:nvSpPr>
          <p:cNvPr id="30" name="Text Placeholder 29"/>
          <p:cNvSpPr>
            <a:spLocks noGrp="1"/>
          </p:cNvSpPr>
          <p:nvPr>
            <p:ph type="body" sz="quarter" idx="11" hasCustomPrompt="1"/>
          </p:nvPr>
        </p:nvSpPr>
        <p:spPr>
          <a:xfrm>
            <a:off x="637498" y="3503613"/>
            <a:ext cx="1743714" cy="295048"/>
          </a:xfrm>
        </p:spPr>
        <p:txBody>
          <a:bodyPr>
            <a:normAutofit/>
          </a:bodyPr>
          <a:lstStyle>
            <a:lvl1pPr marL="0" indent="0" algn="ctr">
              <a:buNone/>
              <a:defRPr sz="1000" b="1" baseline="0"/>
            </a:lvl1pPr>
          </a:lstStyle>
          <a:p>
            <a:pPr lvl="0"/>
            <a:r>
              <a:rPr lang="en-US" dirty="0" smtClean="0"/>
              <a:t>(Insert name)</a:t>
            </a:r>
            <a:endParaRPr lang="en-US" dirty="0"/>
          </a:p>
        </p:txBody>
      </p:sp>
      <p:sp>
        <p:nvSpPr>
          <p:cNvPr id="31" name="Text Placeholder 29"/>
          <p:cNvSpPr>
            <a:spLocks noGrp="1"/>
          </p:cNvSpPr>
          <p:nvPr>
            <p:ph type="body" sz="quarter" idx="12" hasCustomPrompt="1"/>
          </p:nvPr>
        </p:nvSpPr>
        <p:spPr>
          <a:xfrm>
            <a:off x="637498" y="3837442"/>
            <a:ext cx="1743714" cy="295048"/>
          </a:xfrm>
        </p:spPr>
        <p:txBody>
          <a:bodyPr>
            <a:normAutofit/>
          </a:bodyPr>
          <a:lstStyle>
            <a:lvl1pPr marL="0" indent="0" algn="ctr">
              <a:buNone/>
              <a:defRPr sz="800" baseline="0"/>
            </a:lvl1pPr>
          </a:lstStyle>
          <a:p>
            <a:pPr lvl="0"/>
            <a:r>
              <a:rPr lang="en-US" dirty="0" smtClean="0"/>
              <a:t>(Insert job title)</a:t>
            </a:r>
            <a:endParaRPr lang="en-US" dirty="0"/>
          </a:p>
        </p:txBody>
      </p:sp>
      <p:sp>
        <p:nvSpPr>
          <p:cNvPr id="42" name="Text Placeholder 29"/>
          <p:cNvSpPr>
            <a:spLocks noGrp="1"/>
          </p:cNvSpPr>
          <p:nvPr>
            <p:ph type="body" sz="quarter" idx="14" hasCustomPrompt="1"/>
          </p:nvPr>
        </p:nvSpPr>
        <p:spPr>
          <a:xfrm>
            <a:off x="2445406" y="3508602"/>
            <a:ext cx="1743714" cy="295048"/>
          </a:xfrm>
        </p:spPr>
        <p:txBody>
          <a:bodyPr>
            <a:normAutofit/>
          </a:bodyPr>
          <a:lstStyle>
            <a:lvl1pPr marL="0" indent="0" algn="ctr">
              <a:buNone/>
              <a:defRPr sz="1000" b="1" baseline="0"/>
            </a:lvl1pPr>
          </a:lstStyle>
          <a:p>
            <a:pPr lvl="0"/>
            <a:r>
              <a:rPr lang="en-US" dirty="0" smtClean="0"/>
              <a:t>(Insert name)</a:t>
            </a:r>
            <a:endParaRPr lang="en-US" dirty="0"/>
          </a:p>
        </p:txBody>
      </p:sp>
      <p:sp>
        <p:nvSpPr>
          <p:cNvPr id="43" name="Text Placeholder 29"/>
          <p:cNvSpPr>
            <a:spLocks noGrp="1"/>
          </p:cNvSpPr>
          <p:nvPr>
            <p:ph type="body" sz="quarter" idx="15" hasCustomPrompt="1"/>
          </p:nvPr>
        </p:nvSpPr>
        <p:spPr>
          <a:xfrm>
            <a:off x="2445406" y="3842431"/>
            <a:ext cx="1743714" cy="295048"/>
          </a:xfrm>
        </p:spPr>
        <p:txBody>
          <a:bodyPr>
            <a:normAutofit/>
          </a:bodyPr>
          <a:lstStyle>
            <a:lvl1pPr marL="0" indent="0" algn="ctr">
              <a:buNone/>
              <a:defRPr sz="800" baseline="0"/>
            </a:lvl1pPr>
          </a:lstStyle>
          <a:p>
            <a:pPr lvl="0"/>
            <a:r>
              <a:rPr lang="en-US" dirty="0" smtClean="0"/>
              <a:t>(Insert job title)</a:t>
            </a:r>
            <a:endParaRPr lang="en-US" dirty="0"/>
          </a:p>
        </p:txBody>
      </p:sp>
      <p:sp>
        <p:nvSpPr>
          <p:cNvPr id="45" name="Text Placeholder 29"/>
          <p:cNvSpPr>
            <a:spLocks noGrp="1"/>
          </p:cNvSpPr>
          <p:nvPr>
            <p:ph type="body" sz="quarter" idx="17" hasCustomPrompt="1"/>
          </p:nvPr>
        </p:nvSpPr>
        <p:spPr>
          <a:xfrm>
            <a:off x="4241975" y="3502252"/>
            <a:ext cx="1743714" cy="295048"/>
          </a:xfrm>
        </p:spPr>
        <p:txBody>
          <a:bodyPr>
            <a:normAutofit/>
          </a:bodyPr>
          <a:lstStyle>
            <a:lvl1pPr marL="0" indent="0" algn="ctr">
              <a:buNone/>
              <a:defRPr sz="1000" b="1" baseline="0"/>
            </a:lvl1pPr>
          </a:lstStyle>
          <a:p>
            <a:pPr lvl="0"/>
            <a:r>
              <a:rPr lang="en-US" dirty="0" smtClean="0"/>
              <a:t>(Insert name)</a:t>
            </a:r>
            <a:endParaRPr lang="en-US" dirty="0"/>
          </a:p>
        </p:txBody>
      </p:sp>
      <p:sp>
        <p:nvSpPr>
          <p:cNvPr id="46" name="Text Placeholder 29"/>
          <p:cNvSpPr>
            <a:spLocks noGrp="1"/>
          </p:cNvSpPr>
          <p:nvPr>
            <p:ph type="body" sz="quarter" idx="18" hasCustomPrompt="1"/>
          </p:nvPr>
        </p:nvSpPr>
        <p:spPr>
          <a:xfrm>
            <a:off x="4241975" y="3836081"/>
            <a:ext cx="1743714" cy="295048"/>
          </a:xfrm>
        </p:spPr>
        <p:txBody>
          <a:bodyPr>
            <a:normAutofit/>
          </a:bodyPr>
          <a:lstStyle>
            <a:lvl1pPr marL="0" indent="0" algn="ctr">
              <a:buNone/>
              <a:defRPr sz="800" baseline="0"/>
            </a:lvl1pPr>
          </a:lstStyle>
          <a:p>
            <a:pPr lvl="0"/>
            <a:r>
              <a:rPr lang="en-US" dirty="0" smtClean="0"/>
              <a:t>(Insert job title)</a:t>
            </a:r>
            <a:endParaRPr lang="en-US" dirty="0"/>
          </a:p>
        </p:txBody>
      </p:sp>
      <p:sp>
        <p:nvSpPr>
          <p:cNvPr id="47" name="Picture Placeholder 27"/>
          <p:cNvSpPr>
            <a:spLocks noGrp="1"/>
          </p:cNvSpPr>
          <p:nvPr>
            <p:ph type="pic" sz="quarter" idx="19" hasCustomPrompt="1"/>
          </p:nvPr>
        </p:nvSpPr>
        <p:spPr>
          <a:xfrm>
            <a:off x="4613762" y="1879928"/>
            <a:ext cx="999987" cy="1536307"/>
          </a:xfrm>
          <a:custGeom>
            <a:avLst/>
            <a:gdLst>
              <a:gd name="connsiteX0" fmla="*/ 166595 w 999549"/>
              <a:gd name="connsiteY0" fmla="*/ 0 h 1536307"/>
              <a:gd name="connsiteX1" fmla="*/ 999549 w 999549"/>
              <a:gd name="connsiteY1" fmla="*/ 0 h 1536307"/>
              <a:gd name="connsiteX2" fmla="*/ 999549 w 999549"/>
              <a:gd name="connsiteY2" fmla="*/ 0 h 1536307"/>
              <a:gd name="connsiteX3" fmla="*/ 999549 w 999549"/>
              <a:gd name="connsiteY3" fmla="*/ 1369712 h 1536307"/>
              <a:gd name="connsiteX4" fmla="*/ 832954 w 999549"/>
              <a:gd name="connsiteY4" fmla="*/ 1536307 h 1536307"/>
              <a:gd name="connsiteX5" fmla="*/ 0 w 999549"/>
              <a:gd name="connsiteY5" fmla="*/ 1536307 h 1536307"/>
              <a:gd name="connsiteX6" fmla="*/ 0 w 999549"/>
              <a:gd name="connsiteY6" fmla="*/ 1536307 h 1536307"/>
              <a:gd name="connsiteX7" fmla="*/ 0 w 999549"/>
              <a:gd name="connsiteY7" fmla="*/ 166595 h 1536307"/>
              <a:gd name="connsiteX8" fmla="*/ 166595 w 999549"/>
              <a:gd name="connsiteY8" fmla="*/ 0 h 1536307"/>
              <a:gd name="connsiteX0" fmla="*/ 41369 w 1039100"/>
              <a:gd name="connsiteY0" fmla="*/ 4019 h 1536307"/>
              <a:gd name="connsiteX1" fmla="*/ 1039100 w 1039100"/>
              <a:gd name="connsiteY1" fmla="*/ 0 h 1536307"/>
              <a:gd name="connsiteX2" fmla="*/ 1039100 w 1039100"/>
              <a:gd name="connsiteY2" fmla="*/ 0 h 1536307"/>
              <a:gd name="connsiteX3" fmla="*/ 1039100 w 1039100"/>
              <a:gd name="connsiteY3" fmla="*/ 1369712 h 1536307"/>
              <a:gd name="connsiteX4" fmla="*/ 872505 w 1039100"/>
              <a:gd name="connsiteY4" fmla="*/ 1536307 h 1536307"/>
              <a:gd name="connsiteX5" fmla="*/ 39551 w 1039100"/>
              <a:gd name="connsiteY5" fmla="*/ 1536307 h 1536307"/>
              <a:gd name="connsiteX6" fmla="*/ 39551 w 1039100"/>
              <a:gd name="connsiteY6" fmla="*/ 1536307 h 1536307"/>
              <a:gd name="connsiteX7" fmla="*/ 39551 w 1039100"/>
              <a:gd name="connsiteY7" fmla="*/ 166595 h 1536307"/>
              <a:gd name="connsiteX8" fmla="*/ 41369 w 1039100"/>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0 h 1541813"/>
              <a:gd name="connsiteX1" fmla="*/ 999987 w 999987"/>
              <a:gd name="connsiteY1" fmla="*/ 5506 h 1541813"/>
              <a:gd name="connsiteX2" fmla="*/ 999987 w 999987"/>
              <a:gd name="connsiteY2" fmla="*/ 5506 h 1541813"/>
              <a:gd name="connsiteX3" fmla="*/ 999987 w 999987"/>
              <a:gd name="connsiteY3" fmla="*/ 1375218 h 1541813"/>
              <a:gd name="connsiteX4" fmla="*/ 833392 w 999987"/>
              <a:gd name="connsiteY4" fmla="*/ 1541813 h 1541813"/>
              <a:gd name="connsiteX5" fmla="*/ 438 w 999987"/>
              <a:gd name="connsiteY5" fmla="*/ 1541813 h 1541813"/>
              <a:gd name="connsiteX6" fmla="*/ 438 w 999987"/>
              <a:gd name="connsiteY6" fmla="*/ 1541813 h 1541813"/>
              <a:gd name="connsiteX7" fmla="*/ 438 w 999987"/>
              <a:gd name="connsiteY7" fmla="*/ 172101 h 1541813"/>
              <a:gd name="connsiteX8" fmla="*/ 2256 w 999987"/>
              <a:gd name="connsiteY8" fmla="*/ 0 h 1541813"/>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9987" h="1536307">
                <a:moveTo>
                  <a:pt x="2256" y="4019"/>
                </a:moveTo>
                <a:lnTo>
                  <a:pt x="999987" y="0"/>
                </a:lnTo>
                <a:lnTo>
                  <a:pt x="999987" y="0"/>
                </a:lnTo>
                <a:lnTo>
                  <a:pt x="999987" y="1369712"/>
                </a:lnTo>
                <a:cubicBezTo>
                  <a:pt x="999987" y="1461720"/>
                  <a:pt x="925400" y="1536307"/>
                  <a:pt x="833392" y="1536307"/>
                </a:cubicBezTo>
                <a:lnTo>
                  <a:pt x="438" y="1536307"/>
                </a:lnTo>
                <a:lnTo>
                  <a:pt x="438" y="1536307"/>
                </a:lnTo>
                <a:lnTo>
                  <a:pt x="438" y="166595"/>
                </a:lnTo>
                <a:cubicBezTo>
                  <a:pt x="438" y="74587"/>
                  <a:pt x="-1335" y="150833"/>
                  <a:pt x="2256" y="4019"/>
                </a:cubicBezTo>
                <a:close/>
              </a:path>
            </a:pathLst>
          </a:custGeom>
        </p:spPr>
        <p:txBody>
          <a:bodyPr/>
          <a:lstStyle>
            <a:lvl1pPr marL="0" indent="0">
              <a:buNone/>
              <a:defRPr baseline="0"/>
            </a:lvl1pPr>
          </a:lstStyle>
          <a:p>
            <a:r>
              <a:rPr lang="en-US" dirty="0" smtClean="0"/>
              <a:t>Insert portrait</a:t>
            </a:r>
            <a:endParaRPr lang="en-US" dirty="0"/>
          </a:p>
        </p:txBody>
      </p:sp>
      <p:sp>
        <p:nvSpPr>
          <p:cNvPr id="48" name="Text Placeholder 29"/>
          <p:cNvSpPr>
            <a:spLocks noGrp="1"/>
          </p:cNvSpPr>
          <p:nvPr>
            <p:ph type="body" sz="quarter" idx="20" hasCustomPrompt="1"/>
          </p:nvPr>
        </p:nvSpPr>
        <p:spPr>
          <a:xfrm>
            <a:off x="6027205" y="3507241"/>
            <a:ext cx="1743714" cy="295048"/>
          </a:xfrm>
        </p:spPr>
        <p:txBody>
          <a:bodyPr>
            <a:normAutofit/>
          </a:bodyPr>
          <a:lstStyle>
            <a:lvl1pPr marL="0" indent="0" algn="ctr">
              <a:buNone/>
              <a:defRPr sz="1000" b="1" baseline="0"/>
            </a:lvl1pPr>
          </a:lstStyle>
          <a:p>
            <a:pPr lvl="0"/>
            <a:r>
              <a:rPr lang="en-US" dirty="0" smtClean="0"/>
              <a:t>(Insert name)</a:t>
            </a:r>
            <a:endParaRPr lang="en-US" dirty="0"/>
          </a:p>
        </p:txBody>
      </p:sp>
      <p:sp>
        <p:nvSpPr>
          <p:cNvPr id="49" name="Text Placeholder 29"/>
          <p:cNvSpPr>
            <a:spLocks noGrp="1"/>
          </p:cNvSpPr>
          <p:nvPr>
            <p:ph type="body" sz="quarter" idx="21" hasCustomPrompt="1"/>
          </p:nvPr>
        </p:nvSpPr>
        <p:spPr>
          <a:xfrm>
            <a:off x="6027205" y="3841070"/>
            <a:ext cx="1743714" cy="295048"/>
          </a:xfrm>
        </p:spPr>
        <p:txBody>
          <a:bodyPr>
            <a:normAutofit/>
          </a:bodyPr>
          <a:lstStyle>
            <a:lvl1pPr marL="0" indent="0" algn="ctr">
              <a:buNone/>
              <a:defRPr sz="800" baseline="0"/>
            </a:lvl1pPr>
          </a:lstStyle>
          <a:p>
            <a:pPr lvl="0"/>
            <a:r>
              <a:rPr lang="en-US" dirty="0" smtClean="0"/>
              <a:t>(Insert job title)</a:t>
            </a:r>
            <a:endParaRPr lang="en-US" dirty="0"/>
          </a:p>
        </p:txBody>
      </p:sp>
      <p:sp>
        <p:nvSpPr>
          <p:cNvPr id="54" name="Text Placeholder 29"/>
          <p:cNvSpPr>
            <a:spLocks noGrp="1"/>
          </p:cNvSpPr>
          <p:nvPr>
            <p:ph type="body" sz="quarter" idx="26" hasCustomPrompt="1"/>
          </p:nvPr>
        </p:nvSpPr>
        <p:spPr>
          <a:xfrm>
            <a:off x="642491" y="6014525"/>
            <a:ext cx="1743714" cy="295048"/>
          </a:xfrm>
        </p:spPr>
        <p:txBody>
          <a:bodyPr>
            <a:normAutofit/>
          </a:bodyPr>
          <a:lstStyle>
            <a:lvl1pPr marL="0" indent="0" algn="ctr">
              <a:buNone/>
              <a:defRPr sz="1000" b="1" baseline="0"/>
            </a:lvl1pPr>
          </a:lstStyle>
          <a:p>
            <a:pPr lvl="0"/>
            <a:r>
              <a:rPr lang="en-US" dirty="0" smtClean="0"/>
              <a:t>(Insert Name)</a:t>
            </a:r>
            <a:endParaRPr lang="en-US" dirty="0"/>
          </a:p>
        </p:txBody>
      </p:sp>
      <p:sp>
        <p:nvSpPr>
          <p:cNvPr id="55" name="Text Placeholder 29"/>
          <p:cNvSpPr>
            <a:spLocks noGrp="1"/>
          </p:cNvSpPr>
          <p:nvPr>
            <p:ph type="body" sz="quarter" idx="27" hasCustomPrompt="1"/>
          </p:nvPr>
        </p:nvSpPr>
        <p:spPr>
          <a:xfrm>
            <a:off x="642491" y="6348354"/>
            <a:ext cx="1743714" cy="295048"/>
          </a:xfrm>
        </p:spPr>
        <p:txBody>
          <a:bodyPr>
            <a:normAutofit/>
          </a:bodyPr>
          <a:lstStyle>
            <a:lvl1pPr marL="0" indent="0" algn="ctr">
              <a:buNone/>
              <a:defRPr sz="800" baseline="0"/>
            </a:lvl1pPr>
          </a:lstStyle>
          <a:p>
            <a:pPr lvl="0"/>
            <a:r>
              <a:rPr lang="en-US" dirty="0" smtClean="0"/>
              <a:t>(Insert job title)</a:t>
            </a:r>
            <a:endParaRPr lang="en-US" dirty="0"/>
          </a:p>
        </p:txBody>
      </p:sp>
      <p:sp>
        <p:nvSpPr>
          <p:cNvPr id="57" name="Text Placeholder 29"/>
          <p:cNvSpPr>
            <a:spLocks noGrp="1"/>
          </p:cNvSpPr>
          <p:nvPr>
            <p:ph type="body" sz="quarter" idx="29" hasCustomPrompt="1"/>
          </p:nvPr>
        </p:nvSpPr>
        <p:spPr>
          <a:xfrm>
            <a:off x="2450399" y="6019514"/>
            <a:ext cx="1743714" cy="295048"/>
          </a:xfrm>
        </p:spPr>
        <p:txBody>
          <a:bodyPr>
            <a:normAutofit/>
          </a:bodyPr>
          <a:lstStyle>
            <a:lvl1pPr marL="0" indent="0" algn="ctr">
              <a:buNone/>
              <a:defRPr sz="1000" b="1" baseline="0"/>
            </a:lvl1pPr>
          </a:lstStyle>
          <a:p>
            <a:pPr lvl="0"/>
            <a:r>
              <a:rPr lang="en-US" dirty="0" smtClean="0"/>
              <a:t>(Insert name)</a:t>
            </a:r>
            <a:endParaRPr lang="en-US" dirty="0"/>
          </a:p>
        </p:txBody>
      </p:sp>
      <p:sp>
        <p:nvSpPr>
          <p:cNvPr id="58" name="Text Placeholder 29"/>
          <p:cNvSpPr>
            <a:spLocks noGrp="1"/>
          </p:cNvSpPr>
          <p:nvPr>
            <p:ph type="body" sz="quarter" idx="30" hasCustomPrompt="1"/>
          </p:nvPr>
        </p:nvSpPr>
        <p:spPr>
          <a:xfrm>
            <a:off x="2450399" y="6353343"/>
            <a:ext cx="1743714" cy="295048"/>
          </a:xfrm>
        </p:spPr>
        <p:txBody>
          <a:bodyPr>
            <a:normAutofit/>
          </a:bodyPr>
          <a:lstStyle>
            <a:lvl1pPr marL="0" indent="0" algn="ctr">
              <a:buNone/>
              <a:defRPr sz="800" baseline="0"/>
            </a:lvl1pPr>
          </a:lstStyle>
          <a:p>
            <a:pPr lvl="0"/>
            <a:r>
              <a:rPr lang="en-US" dirty="0" smtClean="0"/>
              <a:t>(Insert job title)</a:t>
            </a:r>
            <a:endParaRPr lang="en-US" dirty="0"/>
          </a:p>
        </p:txBody>
      </p:sp>
      <p:sp>
        <p:nvSpPr>
          <p:cNvPr id="60" name="Text Placeholder 29"/>
          <p:cNvSpPr>
            <a:spLocks noGrp="1"/>
          </p:cNvSpPr>
          <p:nvPr>
            <p:ph type="body" sz="quarter" idx="32" hasCustomPrompt="1"/>
          </p:nvPr>
        </p:nvSpPr>
        <p:spPr>
          <a:xfrm>
            <a:off x="4246968" y="6013164"/>
            <a:ext cx="1743714" cy="295048"/>
          </a:xfrm>
        </p:spPr>
        <p:txBody>
          <a:bodyPr>
            <a:normAutofit/>
          </a:bodyPr>
          <a:lstStyle>
            <a:lvl1pPr marL="0" indent="0" algn="ctr">
              <a:buNone/>
              <a:defRPr sz="1000" b="1" baseline="0"/>
            </a:lvl1pPr>
          </a:lstStyle>
          <a:p>
            <a:pPr lvl="0"/>
            <a:r>
              <a:rPr lang="en-US" dirty="0" smtClean="0"/>
              <a:t>(Insert Name)</a:t>
            </a:r>
            <a:endParaRPr lang="en-US" dirty="0"/>
          </a:p>
        </p:txBody>
      </p:sp>
      <p:sp>
        <p:nvSpPr>
          <p:cNvPr id="61" name="Text Placeholder 29"/>
          <p:cNvSpPr>
            <a:spLocks noGrp="1"/>
          </p:cNvSpPr>
          <p:nvPr>
            <p:ph type="body" sz="quarter" idx="33" hasCustomPrompt="1"/>
          </p:nvPr>
        </p:nvSpPr>
        <p:spPr>
          <a:xfrm>
            <a:off x="4246968" y="6346993"/>
            <a:ext cx="1743714" cy="295048"/>
          </a:xfrm>
        </p:spPr>
        <p:txBody>
          <a:bodyPr>
            <a:normAutofit/>
          </a:bodyPr>
          <a:lstStyle>
            <a:lvl1pPr marL="0" indent="0" algn="ctr">
              <a:buNone/>
              <a:defRPr sz="800" baseline="0"/>
            </a:lvl1pPr>
          </a:lstStyle>
          <a:p>
            <a:pPr lvl="0"/>
            <a:r>
              <a:rPr lang="en-US" dirty="0" smtClean="0"/>
              <a:t>(Insert job title)</a:t>
            </a:r>
            <a:endParaRPr lang="en-US" dirty="0"/>
          </a:p>
        </p:txBody>
      </p:sp>
      <p:sp>
        <p:nvSpPr>
          <p:cNvPr id="63" name="Text Placeholder 29"/>
          <p:cNvSpPr>
            <a:spLocks noGrp="1"/>
          </p:cNvSpPr>
          <p:nvPr>
            <p:ph type="body" sz="quarter" idx="35" hasCustomPrompt="1"/>
          </p:nvPr>
        </p:nvSpPr>
        <p:spPr>
          <a:xfrm>
            <a:off x="6032198" y="6018153"/>
            <a:ext cx="1743714" cy="295048"/>
          </a:xfrm>
        </p:spPr>
        <p:txBody>
          <a:bodyPr>
            <a:normAutofit/>
          </a:bodyPr>
          <a:lstStyle>
            <a:lvl1pPr marL="0" indent="0" algn="ctr">
              <a:buNone/>
              <a:defRPr sz="1000" b="1" baseline="0"/>
            </a:lvl1pPr>
          </a:lstStyle>
          <a:p>
            <a:pPr lvl="0"/>
            <a:r>
              <a:rPr lang="en-US" dirty="0" smtClean="0"/>
              <a:t>(Insert name)</a:t>
            </a:r>
            <a:endParaRPr lang="en-US" dirty="0"/>
          </a:p>
        </p:txBody>
      </p:sp>
      <p:sp>
        <p:nvSpPr>
          <p:cNvPr id="64" name="Text Placeholder 29"/>
          <p:cNvSpPr>
            <a:spLocks noGrp="1"/>
          </p:cNvSpPr>
          <p:nvPr>
            <p:ph type="body" sz="quarter" idx="36" hasCustomPrompt="1"/>
          </p:nvPr>
        </p:nvSpPr>
        <p:spPr>
          <a:xfrm>
            <a:off x="6032198" y="6351982"/>
            <a:ext cx="1743714" cy="295048"/>
          </a:xfrm>
        </p:spPr>
        <p:txBody>
          <a:bodyPr>
            <a:normAutofit/>
          </a:bodyPr>
          <a:lstStyle>
            <a:lvl1pPr marL="0" indent="0" algn="ctr">
              <a:buNone/>
              <a:defRPr sz="800" baseline="0"/>
            </a:lvl1pPr>
          </a:lstStyle>
          <a:p>
            <a:pPr lvl="0"/>
            <a:r>
              <a:rPr lang="en-US" dirty="0" smtClean="0"/>
              <a:t>(Insert job title)</a:t>
            </a:r>
            <a:endParaRPr lang="en-US" dirty="0"/>
          </a:p>
        </p:txBody>
      </p:sp>
      <p:sp>
        <p:nvSpPr>
          <p:cNvPr id="70" name="Picture Placeholder 27"/>
          <p:cNvSpPr>
            <a:spLocks noGrp="1"/>
          </p:cNvSpPr>
          <p:nvPr>
            <p:ph type="pic" sz="quarter" idx="37" hasCustomPrompt="1"/>
          </p:nvPr>
        </p:nvSpPr>
        <p:spPr>
          <a:xfrm>
            <a:off x="6414926" y="1879928"/>
            <a:ext cx="999987" cy="1536307"/>
          </a:xfrm>
          <a:custGeom>
            <a:avLst/>
            <a:gdLst>
              <a:gd name="connsiteX0" fmla="*/ 166595 w 999549"/>
              <a:gd name="connsiteY0" fmla="*/ 0 h 1536307"/>
              <a:gd name="connsiteX1" fmla="*/ 999549 w 999549"/>
              <a:gd name="connsiteY1" fmla="*/ 0 h 1536307"/>
              <a:gd name="connsiteX2" fmla="*/ 999549 w 999549"/>
              <a:gd name="connsiteY2" fmla="*/ 0 h 1536307"/>
              <a:gd name="connsiteX3" fmla="*/ 999549 w 999549"/>
              <a:gd name="connsiteY3" fmla="*/ 1369712 h 1536307"/>
              <a:gd name="connsiteX4" fmla="*/ 832954 w 999549"/>
              <a:gd name="connsiteY4" fmla="*/ 1536307 h 1536307"/>
              <a:gd name="connsiteX5" fmla="*/ 0 w 999549"/>
              <a:gd name="connsiteY5" fmla="*/ 1536307 h 1536307"/>
              <a:gd name="connsiteX6" fmla="*/ 0 w 999549"/>
              <a:gd name="connsiteY6" fmla="*/ 1536307 h 1536307"/>
              <a:gd name="connsiteX7" fmla="*/ 0 w 999549"/>
              <a:gd name="connsiteY7" fmla="*/ 166595 h 1536307"/>
              <a:gd name="connsiteX8" fmla="*/ 166595 w 999549"/>
              <a:gd name="connsiteY8" fmla="*/ 0 h 1536307"/>
              <a:gd name="connsiteX0" fmla="*/ 41369 w 1039100"/>
              <a:gd name="connsiteY0" fmla="*/ 4019 h 1536307"/>
              <a:gd name="connsiteX1" fmla="*/ 1039100 w 1039100"/>
              <a:gd name="connsiteY1" fmla="*/ 0 h 1536307"/>
              <a:gd name="connsiteX2" fmla="*/ 1039100 w 1039100"/>
              <a:gd name="connsiteY2" fmla="*/ 0 h 1536307"/>
              <a:gd name="connsiteX3" fmla="*/ 1039100 w 1039100"/>
              <a:gd name="connsiteY3" fmla="*/ 1369712 h 1536307"/>
              <a:gd name="connsiteX4" fmla="*/ 872505 w 1039100"/>
              <a:gd name="connsiteY4" fmla="*/ 1536307 h 1536307"/>
              <a:gd name="connsiteX5" fmla="*/ 39551 w 1039100"/>
              <a:gd name="connsiteY5" fmla="*/ 1536307 h 1536307"/>
              <a:gd name="connsiteX6" fmla="*/ 39551 w 1039100"/>
              <a:gd name="connsiteY6" fmla="*/ 1536307 h 1536307"/>
              <a:gd name="connsiteX7" fmla="*/ 39551 w 1039100"/>
              <a:gd name="connsiteY7" fmla="*/ 166595 h 1536307"/>
              <a:gd name="connsiteX8" fmla="*/ 41369 w 1039100"/>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0 h 1541813"/>
              <a:gd name="connsiteX1" fmla="*/ 999987 w 999987"/>
              <a:gd name="connsiteY1" fmla="*/ 5506 h 1541813"/>
              <a:gd name="connsiteX2" fmla="*/ 999987 w 999987"/>
              <a:gd name="connsiteY2" fmla="*/ 5506 h 1541813"/>
              <a:gd name="connsiteX3" fmla="*/ 999987 w 999987"/>
              <a:gd name="connsiteY3" fmla="*/ 1375218 h 1541813"/>
              <a:gd name="connsiteX4" fmla="*/ 833392 w 999987"/>
              <a:gd name="connsiteY4" fmla="*/ 1541813 h 1541813"/>
              <a:gd name="connsiteX5" fmla="*/ 438 w 999987"/>
              <a:gd name="connsiteY5" fmla="*/ 1541813 h 1541813"/>
              <a:gd name="connsiteX6" fmla="*/ 438 w 999987"/>
              <a:gd name="connsiteY6" fmla="*/ 1541813 h 1541813"/>
              <a:gd name="connsiteX7" fmla="*/ 438 w 999987"/>
              <a:gd name="connsiteY7" fmla="*/ 172101 h 1541813"/>
              <a:gd name="connsiteX8" fmla="*/ 2256 w 999987"/>
              <a:gd name="connsiteY8" fmla="*/ 0 h 1541813"/>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9987" h="1536307">
                <a:moveTo>
                  <a:pt x="2256" y="4019"/>
                </a:moveTo>
                <a:lnTo>
                  <a:pt x="999987" y="0"/>
                </a:lnTo>
                <a:lnTo>
                  <a:pt x="999987" y="0"/>
                </a:lnTo>
                <a:lnTo>
                  <a:pt x="999987" y="1369712"/>
                </a:lnTo>
                <a:cubicBezTo>
                  <a:pt x="999987" y="1461720"/>
                  <a:pt x="925400" y="1536307"/>
                  <a:pt x="833392" y="1536307"/>
                </a:cubicBezTo>
                <a:lnTo>
                  <a:pt x="438" y="1536307"/>
                </a:lnTo>
                <a:lnTo>
                  <a:pt x="438" y="1536307"/>
                </a:lnTo>
                <a:lnTo>
                  <a:pt x="438" y="166595"/>
                </a:lnTo>
                <a:cubicBezTo>
                  <a:pt x="438" y="74587"/>
                  <a:pt x="-1335" y="150833"/>
                  <a:pt x="2256" y="4019"/>
                </a:cubicBezTo>
                <a:close/>
              </a:path>
            </a:pathLst>
          </a:custGeom>
        </p:spPr>
        <p:txBody>
          <a:bodyPr/>
          <a:lstStyle>
            <a:lvl1pPr marL="0" indent="0">
              <a:buNone/>
              <a:defRPr baseline="0"/>
            </a:lvl1pPr>
          </a:lstStyle>
          <a:p>
            <a:r>
              <a:rPr lang="en-US" dirty="0" smtClean="0"/>
              <a:t>Insert portrait</a:t>
            </a:r>
            <a:endParaRPr lang="en-US" dirty="0"/>
          </a:p>
        </p:txBody>
      </p:sp>
      <p:sp>
        <p:nvSpPr>
          <p:cNvPr id="71" name="Picture Placeholder 27"/>
          <p:cNvSpPr>
            <a:spLocks noGrp="1"/>
          </p:cNvSpPr>
          <p:nvPr>
            <p:ph type="pic" sz="quarter" idx="38" hasCustomPrompt="1"/>
          </p:nvPr>
        </p:nvSpPr>
        <p:spPr>
          <a:xfrm>
            <a:off x="1011433" y="1879928"/>
            <a:ext cx="999987" cy="1536307"/>
          </a:xfrm>
          <a:custGeom>
            <a:avLst/>
            <a:gdLst>
              <a:gd name="connsiteX0" fmla="*/ 166595 w 999549"/>
              <a:gd name="connsiteY0" fmla="*/ 0 h 1536307"/>
              <a:gd name="connsiteX1" fmla="*/ 999549 w 999549"/>
              <a:gd name="connsiteY1" fmla="*/ 0 h 1536307"/>
              <a:gd name="connsiteX2" fmla="*/ 999549 w 999549"/>
              <a:gd name="connsiteY2" fmla="*/ 0 h 1536307"/>
              <a:gd name="connsiteX3" fmla="*/ 999549 w 999549"/>
              <a:gd name="connsiteY3" fmla="*/ 1369712 h 1536307"/>
              <a:gd name="connsiteX4" fmla="*/ 832954 w 999549"/>
              <a:gd name="connsiteY4" fmla="*/ 1536307 h 1536307"/>
              <a:gd name="connsiteX5" fmla="*/ 0 w 999549"/>
              <a:gd name="connsiteY5" fmla="*/ 1536307 h 1536307"/>
              <a:gd name="connsiteX6" fmla="*/ 0 w 999549"/>
              <a:gd name="connsiteY6" fmla="*/ 1536307 h 1536307"/>
              <a:gd name="connsiteX7" fmla="*/ 0 w 999549"/>
              <a:gd name="connsiteY7" fmla="*/ 166595 h 1536307"/>
              <a:gd name="connsiteX8" fmla="*/ 166595 w 999549"/>
              <a:gd name="connsiteY8" fmla="*/ 0 h 1536307"/>
              <a:gd name="connsiteX0" fmla="*/ 41369 w 1039100"/>
              <a:gd name="connsiteY0" fmla="*/ 4019 h 1536307"/>
              <a:gd name="connsiteX1" fmla="*/ 1039100 w 1039100"/>
              <a:gd name="connsiteY1" fmla="*/ 0 h 1536307"/>
              <a:gd name="connsiteX2" fmla="*/ 1039100 w 1039100"/>
              <a:gd name="connsiteY2" fmla="*/ 0 h 1536307"/>
              <a:gd name="connsiteX3" fmla="*/ 1039100 w 1039100"/>
              <a:gd name="connsiteY3" fmla="*/ 1369712 h 1536307"/>
              <a:gd name="connsiteX4" fmla="*/ 872505 w 1039100"/>
              <a:gd name="connsiteY4" fmla="*/ 1536307 h 1536307"/>
              <a:gd name="connsiteX5" fmla="*/ 39551 w 1039100"/>
              <a:gd name="connsiteY5" fmla="*/ 1536307 h 1536307"/>
              <a:gd name="connsiteX6" fmla="*/ 39551 w 1039100"/>
              <a:gd name="connsiteY6" fmla="*/ 1536307 h 1536307"/>
              <a:gd name="connsiteX7" fmla="*/ 39551 w 1039100"/>
              <a:gd name="connsiteY7" fmla="*/ 166595 h 1536307"/>
              <a:gd name="connsiteX8" fmla="*/ 41369 w 1039100"/>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0 h 1541813"/>
              <a:gd name="connsiteX1" fmla="*/ 999987 w 999987"/>
              <a:gd name="connsiteY1" fmla="*/ 5506 h 1541813"/>
              <a:gd name="connsiteX2" fmla="*/ 999987 w 999987"/>
              <a:gd name="connsiteY2" fmla="*/ 5506 h 1541813"/>
              <a:gd name="connsiteX3" fmla="*/ 999987 w 999987"/>
              <a:gd name="connsiteY3" fmla="*/ 1375218 h 1541813"/>
              <a:gd name="connsiteX4" fmla="*/ 833392 w 999987"/>
              <a:gd name="connsiteY4" fmla="*/ 1541813 h 1541813"/>
              <a:gd name="connsiteX5" fmla="*/ 438 w 999987"/>
              <a:gd name="connsiteY5" fmla="*/ 1541813 h 1541813"/>
              <a:gd name="connsiteX6" fmla="*/ 438 w 999987"/>
              <a:gd name="connsiteY6" fmla="*/ 1541813 h 1541813"/>
              <a:gd name="connsiteX7" fmla="*/ 438 w 999987"/>
              <a:gd name="connsiteY7" fmla="*/ 172101 h 1541813"/>
              <a:gd name="connsiteX8" fmla="*/ 2256 w 999987"/>
              <a:gd name="connsiteY8" fmla="*/ 0 h 1541813"/>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9987" h="1536307">
                <a:moveTo>
                  <a:pt x="2256" y="4019"/>
                </a:moveTo>
                <a:lnTo>
                  <a:pt x="999987" y="0"/>
                </a:lnTo>
                <a:lnTo>
                  <a:pt x="999987" y="0"/>
                </a:lnTo>
                <a:lnTo>
                  <a:pt x="999987" y="1369712"/>
                </a:lnTo>
                <a:cubicBezTo>
                  <a:pt x="999987" y="1461720"/>
                  <a:pt x="925400" y="1536307"/>
                  <a:pt x="833392" y="1536307"/>
                </a:cubicBezTo>
                <a:lnTo>
                  <a:pt x="438" y="1536307"/>
                </a:lnTo>
                <a:lnTo>
                  <a:pt x="438" y="1536307"/>
                </a:lnTo>
                <a:lnTo>
                  <a:pt x="438" y="166595"/>
                </a:lnTo>
                <a:cubicBezTo>
                  <a:pt x="438" y="74587"/>
                  <a:pt x="-1335" y="150833"/>
                  <a:pt x="2256" y="4019"/>
                </a:cubicBezTo>
                <a:close/>
              </a:path>
            </a:pathLst>
          </a:custGeom>
        </p:spPr>
        <p:txBody>
          <a:bodyPr/>
          <a:lstStyle>
            <a:lvl1pPr marL="0" indent="0">
              <a:buNone/>
              <a:defRPr baseline="0"/>
            </a:lvl1pPr>
          </a:lstStyle>
          <a:p>
            <a:r>
              <a:rPr lang="en-US" dirty="0" smtClean="0"/>
              <a:t>Insert portrait</a:t>
            </a:r>
            <a:endParaRPr lang="en-US" dirty="0"/>
          </a:p>
        </p:txBody>
      </p:sp>
      <p:sp>
        <p:nvSpPr>
          <p:cNvPr id="72" name="Picture Placeholder 27"/>
          <p:cNvSpPr>
            <a:spLocks noGrp="1"/>
          </p:cNvSpPr>
          <p:nvPr>
            <p:ph type="pic" sz="quarter" idx="39" hasCustomPrompt="1"/>
          </p:nvPr>
        </p:nvSpPr>
        <p:spPr>
          <a:xfrm>
            <a:off x="2812597" y="1879928"/>
            <a:ext cx="999987" cy="1536307"/>
          </a:xfrm>
          <a:custGeom>
            <a:avLst/>
            <a:gdLst>
              <a:gd name="connsiteX0" fmla="*/ 166595 w 999549"/>
              <a:gd name="connsiteY0" fmla="*/ 0 h 1536307"/>
              <a:gd name="connsiteX1" fmla="*/ 999549 w 999549"/>
              <a:gd name="connsiteY1" fmla="*/ 0 h 1536307"/>
              <a:gd name="connsiteX2" fmla="*/ 999549 w 999549"/>
              <a:gd name="connsiteY2" fmla="*/ 0 h 1536307"/>
              <a:gd name="connsiteX3" fmla="*/ 999549 w 999549"/>
              <a:gd name="connsiteY3" fmla="*/ 1369712 h 1536307"/>
              <a:gd name="connsiteX4" fmla="*/ 832954 w 999549"/>
              <a:gd name="connsiteY4" fmla="*/ 1536307 h 1536307"/>
              <a:gd name="connsiteX5" fmla="*/ 0 w 999549"/>
              <a:gd name="connsiteY5" fmla="*/ 1536307 h 1536307"/>
              <a:gd name="connsiteX6" fmla="*/ 0 w 999549"/>
              <a:gd name="connsiteY6" fmla="*/ 1536307 h 1536307"/>
              <a:gd name="connsiteX7" fmla="*/ 0 w 999549"/>
              <a:gd name="connsiteY7" fmla="*/ 166595 h 1536307"/>
              <a:gd name="connsiteX8" fmla="*/ 166595 w 999549"/>
              <a:gd name="connsiteY8" fmla="*/ 0 h 1536307"/>
              <a:gd name="connsiteX0" fmla="*/ 41369 w 1039100"/>
              <a:gd name="connsiteY0" fmla="*/ 4019 h 1536307"/>
              <a:gd name="connsiteX1" fmla="*/ 1039100 w 1039100"/>
              <a:gd name="connsiteY1" fmla="*/ 0 h 1536307"/>
              <a:gd name="connsiteX2" fmla="*/ 1039100 w 1039100"/>
              <a:gd name="connsiteY2" fmla="*/ 0 h 1536307"/>
              <a:gd name="connsiteX3" fmla="*/ 1039100 w 1039100"/>
              <a:gd name="connsiteY3" fmla="*/ 1369712 h 1536307"/>
              <a:gd name="connsiteX4" fmla="*/ 872505 w 1039100"/>
              <a:gd name="connsiteY4" fmla="*/ 1536307 h 1536307"/>
              <a:gd name="connsiteX5" fmla="*/ 39551 w 1039100"/>
              <a:gd name="connsiteY5" fmla="*/ 1536307 h 1536307"/>
              <a:gd name="connsiteX6" fmla="*/ 39551 w 1039100"/>
              <a:gd name="connsiteY6" fmla="*/ 1536307 h 1536307"/>
              <a:gd name="connsiteX7" fmla="*/ 39551 w 1039100"/>
              <a:gd name="connsiteY7" fmla="*/ 166595 h 1536307"/>
              <a:gd name="connsiteX8" fmla="*/ 41369 w 1039100"/>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0 h 1541813"/>
              <a:gd name="connsiteX1" fmla="*/ 999987 w 999987"/>
              <a:gd name="connsiteY1" fmla="*/ 5506 h 1541813"/>
              <a:gd name="connsiteX2" fmla="*/ 999987 w 999987"/>
              <a:gd name="connsiteY2" fmla="*/ 5506 h 1541813"/>
              <a:gd name="connsiteX3" fmla="*/ 999987 w 999987"/>
              <a:gd name="connsiteY3" fmla="*/ 1375218 h 1541813"/>
              <a:gd name="connsiteX4" fmla="*/ 833392 w 999987"/>
              <a:gd name="connsiteY4" fmla="*/ 1541813 h 1541813"/>
              <a:gd name="connsiteX5" fmla="*/ 438 w 999987"/>
              <a:gd name="connsiteY5" fmla="*/ 1541813 h 1541813"/>
              <a:gd name="connsiteX6" fmla="*/ 438 w 999987"/>
              <a:gd name="connsiteY6" fmla="*/ 1541813 h 1541813"/>
              <a:gd name="connsiteX7" fmla="*/ 438 w 999987"/>
              <a:gd name="connsiteY7" fmla="*/ 172101 h 1541813"/>
              <a:gd name="connsiteX8" fmla="*/ 2256 w 999987"/>
              <a:gd name="connsiteY8" fmla="*/ 0 h 1541813"/>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9987" h="1536307">
                <a:moveTo>
                  <a:pt x="2256" y="4019"/>
                </a:moveTo>
                <a:lnTo>
                  <a:pt x="999987" y="0"/>
                </a:lnTo>
                <a:lnTo>
                  <a:pt x="999987" y="0"/>
                </a:lnTo>
                <a:lnTo>
                  <a:pt x="999987" y="1369712"/>
                </a:lnTo>
                <a:cubicBezTo>
                  <a:pt x="999987" y="1461720"/>
                  <a:pt x="925400" y="1536307"/>
                  <a:pt x="833392" y="1536307"/>
                </a:cubicBezTo>
                <a:lnTo>
                  <a:pt x="438" y="1536307"/>
                </a:lnTo>
                <a:lnTo>
                  <a:pt x="438" y="1536307"/>
                </a:lnTo>
                <a:lnTo>
                  <a:pt x="438" y="166595"/>
                </a:lnTo>
                <a:cubicBezTo>
                  <a:pt x="438" y="74587"/>
                  <a:pt x="-1335" y="150833"/>
                  <a:pt x="2256" y="4019"/>
                </a:cubicBezTo>
                <a:close/>
              </a:path>
            </a:pathLst>
          </a:custGeom>
        </p:spPr>
        <p:txBody>
          <a:bodyPr/>
          <a:lstStyle>
            <a:lvl1pPr marL="0" indent="0">
              <a:buNone/>
              <a:defRPr baseline="0"/>
            </a:lvl1pPr>
          </a:lstStyle>
          <a:p>
            <a:r>
              <a:rPr lang="en-US" dirty="0" smtClean="0"/>
              <a:t>Insert portrait</a:t>
            </a:r>
            <a:endParaRPr lang="en-US" dirty="0"/>
          </a:p>
        </p:txBody>
      </p:sp>
      <p:sp>
        <p:nvSpPr>
          <p:cNvPr id="75" name="Text Placeholder 29"/>
          <p:cNvSpPr>
            <a:spLocks noGrp="1"/>
          </p:cNvSpPr>
          <p:nvPr>
            <p:ph type="body" sz="quarter" idx="41" hasCustomPrompt="1"/>
          </p:nvPr>
        </p:nvSpPr>
        <p:spPr>
          <a:xfrm>
            <a:off x="7817381" y="3509251"/>
            <a:ext cx="1743714" cy="295048"/>
          </a:xfrm>
        </p:spPr>
        <p:txBody>
          <a:bodyPr>
            <a:normAutofit/>
          </a:bodyPr>
          <a:lstStyle>
            <a:lvl1pPr marL="0" indent="0" algn="ctr">
              <a:buNone/>
              <a:defRPr sz="1000" b="1" baseline="0"/>
            </a:lvl1pPr>
          </a:lstStyle>
          <a:p>
            <a:pPr lvl="0"/>
            <a:r>
              <a:rPr lang="en-US" dirty="0" smtClean="0"/>
              <a:t>(Insert name)</a:t>
            </a:r>
            <a:endParaRPr lang="en-US" dirty="0"/>
          </a:p>
        </p:txBody>
      </p:sp>
      <p:sp>
        <p:nvSpPr>
          <p:cNvPr id="76" name="Text Placeholder 29"/>
          <p:cNvSpPr>
            <a:spLocks noGrp="1"/>
          </p:cNvSpPr>
          <p:nvPr>
            <p:ph type="body" sz="quarter" idx="42" hasCustomPrompt="1"/>
          </p:nvPr>
        </p:nvSpPr>
        <p:spPr>
          <a:xfrm>
            <a:off x="7817381" y="3843080"/>
            <a:ext cx="1743714" cy="295048"/>
          </a:xfrm>
        </p:spPr>
        <p:txBody>
          <a:bodyPr>
            <a:normAutofit/>
          </a:bodyPr>
          <a:lstStyle>
            <a:lvl1pPr marL="0" indent="0" algn="ctr">
              <a:buNone/>
              <a:defRPr sz="800" baseline="0"/>
            </a:lvl1pPr>
          </a:lstStyle>
          <a:p>
            <a:pPr lvl="0"/>
            <a:r>
              <a:rPr lang="en-US" dirty="0" smtClean="0"/>
              <a:t>(Insert job title)</a:t>
            </a:r>
            <a:endParaRPr lang="en-US" dirty="0"/>
          </a:p>
        </p:txBody>
      </p:sp>
      <p:sp>
        <p:nvSpPr>
          <p:cNvPr id="77" name="Text Placeholder 29"/>
          <p:cNvSpPr>
            <a:spLocks noGrp="1"/>
          </p:cNvSpPr>
          <p:nvPr>
            <p:ph type="body" sz="quarter" idx="43" hasCustomPrompt="1"/>
          </p:nvPr>
        </p:nvSpPr>
        <p:spPr>
          <a:xfrm>
            <a:off x="7822374" y="6020163"/>
            <a:ext cx="1743714" cy="295048"/>
          </a:xfrm>
        </p:spPr>
        <p:txBody>
          <a:bodyPr>
            <a:normAutofit/>
          </a:bodyPr>
          <a:lstStyle>
            <a:lvl1pPr marL="0" indent="0" algn="ctr">
              <a:buNone/>
              <a:defRPr sz="1000" b="1" baseline="0"/>
            </a:lvl1pPr>
          </a:lstStyle>
          <a:p>
            <a:pPr lvl="0"/>
            <a:r>
              <a:rPr lang="en-US" dirty="0" smtClean="0"/>
              <a:t>(Insert name)</a:t>
            </a:r>
            <a:endParaRPr lang="en-US" dirty="0"/>
          </a:p>
        </p:txBody>
      </p:sp>
      <p:sp>
        <p:nvSpPr>
          <p:cNvPr id="78" name="Text Placeholder 29"/>
          <p:cNvSpPr>
            <a:spLocks noGrp="1"/>
          </p:cNvSpPr>
          <p:nvPr>
            <p:ph type="body" sz="quarter" idx="44" hasCustomPrompt="1"/>
          </p:nvPr>
        </p:nvSpPr>
        <p:spPr>
          <a:xfrm>
            <a:off x="7822374" y="6353992"/>
            <a:ext cx="1743714" cy="295048"/>
          </a:xfrm>
        </p:spPr>
        <p:txBody>
          <a:bodyPr>
            <a:normAutofit/>
          </a:bodyPr>
          <a:lstStyle>
            <a:lvl1pPr marL="0" indent="0" algn="ctr">
              <a:buNone/>
              <a:defRPr sz="800" baseline="0"/>
            </a:lvl1pPr>
          </a:lstStyle>
          <a:p>
            <a:pPr lvl="0"/>
            <a:r>
              <a:rPr lang="en-US" dirty="0" smtClean="0"/>
              <a:t>(Insert job title)</a:t>
            </a:r>
            <a:endParaRPr lang="en-US" dirty="0"/>
          </a:p>
        </p:txBody>
      </p:sp>
      <p:sp>
        <p:nvSpPr>
          <p:cNvPr id="79" name="Picture Placeholder 27"/>
          <p:cNvSpPr>
            <a:spLocks noGrp="1"/>
          </p:cNvSpPr>
          <p:nvPr>
            <p:ph type="pic" sz="quarter" idx="45" hasCustomPrompt="1"/>
          </p:nvPr>
        </p:nvSpPr>
        <p:spPr>
          <a:xfrm>
            <a:off x="8216091" y="1881938"/>
            <a:ext cx="999987" cy="1536307"/>
          </a:xfrm>
          <a:custGeom>
            <a:avLst/>
            <a:gdLst>
              <a:gd name="connsiteX0" fmla="*/ 166595 w 999549"/>
              <a:gd name="connsiteY0" fmla="*/ 0 h 1536307"/>
              <a:gd name="connsiteX1" fmla="*/ 999549 w 999549"/>
              <a:gd name="connsiteY1" fmla="*/ 0 h 1536307"/>
              <a:gd name="connsiteX2" fmla="*/ 999549 w 999549"/>
              <a:gd name="connsiteY2" fmla="*/ 0 h 1536307"/>
              <a:gd name="connsiteX3" fmla="*/ 999549 w 999549"/>
              <a:gd name="connsiteY3" fmla="*/ 1369712 h 1536307"/>
              <a:gd name="connsiteX4" fmla="*/ 832954 w 999549"/>
              <a:gd name="connsiteY4" fmla="*/ 1536307 h 1536307"/>
              <a:gd name="connsiteX5" fmla="*/ 0 w 999549"/>
              <a:gd name="connsiteY5" fmla="*/ 1536307 h 1536307"/>
              <a:gd name="connsiteX6" fmla="*/ 0 w 999549"/>
              <a:gd name="connsiteY6" fmla="*/ 1536307 h 1536307"/>
              <a:gd name="connsiteX7" fmla="*/ 0 w 999549"/>
              <a:gd name="connsiteY7" fmla="*/ 166595 h 1536307"/>
              <a:gd name="connsiteX8" fmla="*/ 166595 w 999549"/>
              <a:gd name="connsiteY8" fmla="*/ 0 h 1536307"/>
              <a:gd name="connsiteX0" fmla="*/ 41369 w 1039100"/>
              <a:gd name="connsiteY0" fmla="*/ 4019 h 1536307"/>
              <a:gd name="connsiteX1" fmla="*/ 1039100 w 1039100"/>
              <a:gd name="connsiteY1" fmla="*/ 0 h 1536307"/>
              <a:gd name="connsiteX2" fmla="*/ 1039100 w 1039100"/>
              <a:gd name="connsiteY2" fmla="*/ 0 h 1536307"/>
              <a:gd name="connsiteX3" fmla="*/ 1039100 w 1039100"/>
              <a:gd name="connsiteY3" fmla="*/ 1369712 h 1536307"/>
              <a:gd name="connsiteX4" fmla="*/ 872505 w 1039100"/>
              <a:gd name="connsiteY4" fmla="*/ 1536307 h 1536307"/>
              <a:gd name="connsiteX5" fmla="*/ 39551 w 1039100"/>
              <a:gd name="connsiteY5" fmla="*/ 1536307 h 1536307"/>
              <a:gd name="connsiteX6" fmla="*/ 39551 w 1039100"/>
              <a:gd name="connsiteY6" fmla="*/ 1536307 h 1536307"/>
              <a:gd name="connsiteX7" fmla="*/ 39551 w 1039100"/>
              <a:gd name="connsiteY7" fmla="*/ 166595 h 1536307"/>
              <a:gd name="connsiteX8" fmla="*/ 41369 w 1039100"/>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0 h 1541813"/>
              <a:gd name="connsiteX1" fmla="*/ 999987 w 999987"/>
              <a:gd name="connsiteY1" fmla="*/ 5506 h 1541813"/>
              <a:gd name="connsiteX2" fmla="*/ 999987 w 999987"/>
              <a:gd name="connsiteY2" fmla="*/ 5506 h 1541813"/>
              <a:gd name="connsiteX3" fmla="*/ 999987 w 999987"/>
              <a:gd name="connsiteY3" fmla="*/ 1375218 h 1541813"/>
              <a:gd name="connsiteX4" fmla="*/ 833392 w 999987"/>
              <a:gd name="connsiteY4" fmla="*/ 1541813 h 1541813"/>
              <a:gd name="connsiteX5" fmla="*/ 438 w 999987"/>
              <a:gd name="connsiteY5" fmla="*/ 1541813 h 1541813"/>
              <a:gd name="connsiteX6" fmla="*/ 438 w 999987"/>
              <a:gd name="connsiteY6" fmla="*/ 1541813 h 1541813"/>
              <a:gd name="connsiteX7" fmla="*/ 438 w 999987"/>
              <a:gd name="connsiteY7" fmla="*/ 172101 h 1541813"/>
              <a:gd name="connsiteX8" fmla="*/ 2256 w 999987"/>
              <a:gd name="connsiteY8" fmla="*/ 0 h 1541813"/>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9987" h="1536307">
                <a:moveTo>
                  <a:pt x="2256" y="4019"/>
                </a:moveTo>
                <a:lnTo>
                  <a:pt x="999987" y="0"/>
                </a:lnTo>
                <a:lnTo>
                  <a:pt x="999987" y="0"/>
                </a:lnTo>
                <a:lnTo>
                  <a:pt x="999987" y="1369712"/>
                </a:lnTo>
                <a:cubicBezTo>
                  <a:pt x="999987" y="1461720"/>
                  <a:pt x="925400" y="1536307"/>
                  <a:pt x="833392" y="1536307"/>
                </a:cubicBezTo>
                <a:lnTo>
                  <a:pt x="438" y="1536307"/>
                </a:lnTo>
                <a:lnTo>
                  <a:pt x="438" y="1536307"/>
                </a:lnTo>
                <a:lnTo>
                  <a:pt x="438" y="166595"/>
                </a:lnTo>
                <a:cubicBezTo>
                  <a:pt x="438" y="74587"/>
                  <a:pt x="-1335" y="150833"/>
                  <a:pt x="2256" y="4019"/>
                </a:cubicBezTo>
                <a:close/>
              </a:path>
            </a:pathLst>
          </a:custGeom>
        </p:spPr>
        <p:txBody>
          <a:bodyPr/>
          <a:lstStyle>
            <a:lvl1pPr marL="0" indent="0">
              <a:buNone/>
              <a:defRPr baseline="0"/>
            </a:lvl1pPr>
          </a:lstStyle>
          <a:p>
            <a:r>
              <a:rPr lang="en-US" dirty="0" smtClean="0"/>
              <a:t>Insert portrait</a:t>
            </a:r>
            <a:endParaRPr lang="en-US" dirty="0"/>
          </a:p>
        </p:txBody>
      </p:sp>
      <p:sp>
        <p:nvSpPr>
          <p:cNvPr id="81" name="Picture Placeholder 27"/>
          <p:cNvSpPr>
            <a:spLocks noGrp="1"/>
          </p:cNvSpPr>
          <p:nvPr>
            <p:ph type="pic" sz="quarter" idx="46" hasCustomPrompt="1"/>
          </p:nvPr>
        </p:nvSpPr>
        <p:spPr>
          <a:xfrm>
            <a:off x="4615754" y="4405148"/>
            <a:ext cx="999987" cy="1536307"/>
          </a:xfrm>
          <a:custGeom>
            <a:avLst/>
            <a:gdLst>
              <a:gd name="connsiteX0" fmla="*/ 166595 w 999549"/>
              <a:gd name="connsiteY0" fmla="*/ 0 h 1536307"/>
              <a:gd name="connsiteX1" fmla="*/ 999549 w 999549"/>
              <a:gd name="connsiteY1" fmla="*/ 0 h 1536307"/>
              <a:gd name="connsiteX2" fmla="*/ 999549 w 999549"/>
              <a:gd name="connsiteY2" fmla="*/ 0 h 1536307"/>
              <a:gd name="connsiteX3" fmla="*/ 999549 w 999549"/>
              <a:gd name="connsiteY3" fmla="*/ 1369712 h 1536307"/>
              <a:gd name="connsiteX4" fmla="*/ 832954 w 999549"/>
              <a:gd name="connsiteY4" fmla="*/ 1536307 h 1536307"/>
              <a:gd name="connsiteX5" fmla="*/ 0 w 999549"/>
              <a:gd name="connsiteY5" fmla="*/ 1536307 h 1536307"/>
              <a:gd name="connsiteX6" fmla="*/ 0 w 999549"/>
              <a:gd name="connsiteY6" fmla="*/ 1536307 h 1536307"/>
              <a:gd name="connsiteX7" fmla="*/ 0 w 999549"/>
              <a:gd name="connsiteY7" fmla="*/ 166595 h 1536307"/>
              <a:gd name="connsiteX8" fmla="*/ 166595 w 999549"/>
              <a:gd name="connsiteY8" fmla="*/ 0 h 1536307"/>
              <a:gd name="connsiteX0" fmla="*/ 41369 w 1039100"/>
              <a:gd name="connsiteY0" fmla="*/ 4019 h 1536307"/>
              <a:gd name="connsiteX1" fmla="*/ 1039100 w 1039100"/>
              <a:gd name="connsiteY1" fmla="*/ 0 h 1536307"/>
              <a:gd name="connsiteX2" fmla="*/ 1039100 w 1039100"/>
              <a:gd name="connsiteY2" fmla="*/ 0 h 1536307"/>
              <a:gd name="connsiteX3" fmla="*/ 1039100 w 1039100"/>
              <a:gd name="connsiteY3" fmla="*/ 1369712 h 1536307"/>
              <a:gd name="connsiteX4" fmla="*/ 872505 w 1039100"/>
              <a:gd name="connsiteY4" fmla="*/ 1536307 h 1536307"/>
              <a:gd name="connsiteX5" fmla="*/ 39551 w 1039100"/>
              <a:gd name="connsiteY5" fmla="*/ 1536307 h 1536307"/>
              <a:gd name="connsiteX6" fmla="*/ 39551 w 1039100"/>
              <a:gd name="connsiteY6" fmla="*/ 1536307 h 1536307"/>
              <a:gd name="connsiteX7" fmla="*/ 39551 w 1039100"/>
              <a:gd name="connsiteY7" fmla="*/ 166595 h 1536307"/>
              <a:gd name="connsiteX8" fmla="*/ 41369 w 1039100"/>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0 h 1541813"/>
              <a:gd name="connsiteX1" fmla="*/ 999987 w 999987"/>
              <a:gd name="connsiteY1" fmla="*/ 5506 h 1541813"/>
              <a:gd name="connsiteX2" fmla="*/ 999987 w 999987"/>
              <a:gd name="connsiteY2" fmla="*/ 5506 h 1541813"/>
              <a:gd name="connsiteX3" fmla="*/ 999987 w 999987"/>
              <a:gd name="connsiteY3" fmla="*/ 1375218 h 1541813"/>
              <a:gd name="connsiteX4" fmla="*/ 833392 w 999987"/>
              <a:gd name="connsiteY4" fmla="*/ 1541813 h 1541813"/>
              <a:gd name="connsiteX5" fmla="*/ 438 w 999987"/>
              <a:gd name="connsiteY5" fmla="*/ 1541813 h 1541813"/>
              <a:gd name="connsiteX6" fmla="*/ 438 w 999987"/>
              <a:gd name="connsiteY6" fmla="*/ 1541813 h 1541813"/>
              <a:gd name="connsiteX7" fmla="*/ 438 w 999987"/>
              <a:gd name="connsiteY7" fmla="*/ 172101 h 1541813"/>
              <a:gd name="connsiteX8" fmla="*/ 2256 w 999987"/>
              <a:gd name="connsiteY8" fmla="*/ 0 h 1541813"/>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9987" h="1536307">
                <a:moveTo>
                  <a:pt x="2256" y="4019"/>
                </a:moveTo>
                <a:lnTo>
                  <a:pt x="999987" y="0"/>
                </a:lnTo>
                <a:lnTo>
                  <a:pt x="999987" y="0"/>
                </a:lnTo>
                <a:lnTo>
                  <a:pt x="999987" y="1369712"/>
                </a:lnTo>
                <a:cubicBezTo>
                  <a:pt x="999987" y="1461720"/>
                  <a:pt x="925400" y="1536307"/>
                  <a:pt x="833392" y="1536307"/>
                </a:cubicBezTo>
                <a:lnTo>
                  <a:pt x="438" y="1536307"/>
                </a:lnTo>
                <a:lnTo>
                  <a:pt x="438" y="1536307"/>
                </a:lnTo>
                <a:lnTo>
                  <a:pt x="438" y="166595"/>
                </a:lnTo>
                <a:cubicBezTo>
                  <a:pt x="438" y="74587"/>
                  <a:pt x="-1335" y="150833"/>
                  <a:pt x="2256" y="4019"/>
                </a:cubicBezTo>
                <a:close/>
              </a:path>
            </a:pathLst>
          </a:custGeom>
        </p:spPr>
        <p:txBody>
          <a:bodyPr/>
          <a:lstStyle>
            <a:lvl1pPr marL="0" indent="0">
              <a:buNone/>
              <a:defRPr baseline="0"/>
            </a:lvl1pPr>
          </a:lstStyle>
          <a:p>
            <a:r>
              <a:rPr lang="en-US" dirty="0" smtClean="0"/>
              <a:t>Insert portrait</a:t>
            </a:r>
            <a:endParaRPr lang="en-US" dirty="0"/>
          </a:p>
        </p:txBody>
      </p:sp>
      <p:sp>
        <p:nvSpPr>
          <p:cNvPr id="82" name="Picture Placeholder 27"/>
          <p:cNvSpPr>
            <a:spLocks noGrp="1"/>
          </p:cNvSpPr>
          <p:nvPr>
            <p:ph type="pic" sz="quarter" idx="47" hasCustomPrompt="1"/>
          </p:nvPr>
        </p:nvSpPr>
        <p:spPr>
          <a:xfrm>
            <a:off x="6416918" y="4405148"/>
            <a:ext cx="999987" cy="1536307"/>
          </a:xfrm>
          <a:custGeom>
            <a:avLst/>
            <a:gdLst>
              <a:gd name="connsiteX0" fmla="*/ 166595 w 999549"/>
              <a:gd name="connsiteY0" fmla="*/ 0 h 1536307"/>
              <a:gd name="connsiteX1" fmla="*/ 999549 w 999549"/>
              <a:gd name="connsiteY1" fmla="*/ 0 h 1536307"/>
              <a:gd name="connsiteX2" fmla="*/ 999549 w 999549"/>
              <a:gd name="connsiteY2" fmla="*/ 0 h 1536307"/>
              <a:gd name="connsiteX3" fmla="*/ 999549 w 999549"/>
              <a:gd name="connsiteY3" fmla="*/ 1369712 h 1536307"/>
              <a:gd name="connsiteX4" fmla="*/ 832954 w 999549"/>
              <a:gd name="connsiteY4" fmla="*/ 1536307 h 1536307"/>
              <a:gd name="connsiteX5" fmla="*/ 0 w 999549"/>
              <a:gd name="connsiteY5" fmla="*/ 1536307 h 1536307"/>
              <a:gd name="connsiteX6" fmla="*/ 0 w 999549"/>
              <a:gd name="connsiteY6" fmla="*/ 1536307 h 1536307"/>
              <a:gd name="connsiteX7" fmla="*/ 0 w 999549"/>
              <a:gd name="connsiteY7" fmla="*/ 166595 h 1536307"/>
              <a:gd name="connsiteX8" fmla="*/ 166595 w 999549"/>
              <a:gd name="connsiteY8" fmla="*/ 0 h 1536307"/>
              <a:gd name="connsiteX0" fmla="*/ 41369 w 1039100"/>
              <a:gd name="connsiteY0" fmla="*/ 4019 h 1536307"/>
              <a:gd name="connsiteX1" fmla="*/ 1039100 w 1039100"/>
              <a:gd name="connsiteY1" fmla="*/ 0 h 1536307"/>
              <a:gd name="connsiteX2" fmla="*/ 1039100 w 1039100"/>
              <a:gd name="connsiteY2" fmla="*/ 0 h 1536307"/>
              <a:gd name="connsiteX3" fmla="*/ 1039100 w 1039100"/>
              <a:gd name="connsiteY3" fmla="*/ 1369712 h 1536307"/>
              <a:gd name="connsiteX4" fmla="*/ 872505 w 1039100"/>
              <a:gd name="connsiteY4" fmla="*/ 1536307 h 1536307"/>
              <a:gd name="connsiteX5" fmla="*/ 39551 w 1039100"/>
              <a:gd name="connsiteY5" fmla="*/ 1536307 h 1536307"/>
              <a:gd name="connsiteX6" fmla="*/ 39551 w 1039100"/>
              <a:gd name="connsiteY6" fmla="*/ 1536307 h 1536307"/>
              <a:gd name="connsiteX7" fmla="*/ 39551 w 1039100"/>
              <a:gd name="connsiteY7" fmla="*/ 166595 h 1536307"/>
              <a:gd name="connsiteX8" fmla="*/ 41369 w 1039100"/>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0 h 1541813"/>
              <a:gd name="connsiteX1" fmla="*/ 999987 w 999987"/>
              <a:gd name="connsiteY1" fmla="*/ 5506 h 1541813"/>
              <a:gd name="connsiteX2" fmla="*/ 999987 w 999987"/>
              <a:gd name="connsiteY2" fmla="*/ 5506 h 1541813"/>
              <a:gd name="connsiteX3" fmla="*/ 999987 w 999987"/>
              <a:gd name="connsiteY3" fmla="*/ 1375218 h 1541813"/>
              <a:gd name="connsiteX4" fmla="*/ 833392 w 999987"/>
              <a:gd name="connsiteY4" fmla="*/ 1541813 h 1541813"/>
              <a:gd name="connsiteX5" fmla="*/ 438 w 999987"/>
              <a:gd name="connsiteY5" fmla="*/ 1541813 h 1541813"/>
              <a:gd name="connsiteX6" fmla="*/ 438 w 999987"/>
              <a:gd name="connsiteY6" fmla="*/ 1541813 h 1541813"/>
              <a:gd name="connsiteX7" fmla="*/ 438 w 999987"/>
              <a:gd name="connsiteY7" fmla="*/ 172101 h 1541813"/>
              <a:gd name="connsiteX8" fmla="*/ 2256 w 999987"/>
              <a:gd name="connsiteY8" fmla="*/ 0 h 1541813"/>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9987" h="1536307">
                <a:moveTo>
                  <a:pt x="2256" y="4019"/>
                </a:moveTo>
                <a:lnTo>
                  <a:pt x="999987" y="0"/>
                </a:lnTo>
                <a:lnTo>
                  <a:pt x="999987" y="0"/>
                </a:lnTo>
                <a:lnTo>
                  <a:pt x="999987" y="1369712"/>
                </a:lnTo>
                <a:cubicBezTo>
                  <a:pt x="999987" y="1461720"/>
                  <a:pt x="925400" y="1536307"/>
                  <a:pt x="833392" y="1536307"/>
                </a:cubicBezTo>
                <a:lnTo>
                  <a:pt x="438" y="1536307"/>
                </a:lnTo>
                <a:lnTo>
                  <a:pt x="438" y="1536307"/>
                </a:lnTo>
                <a:lnTo>
                  <a:pt x="438" y="166595"/>
                </a:lnTo>
                <a:cubicBezTo>
                  <a:pt x="438" y="74587"/>
                  <a:pt x="-1335" y="150833"/>
                  <a:pt x="2256" y="4019"/>
                </a:cubicBezTo>
                <a:close/>
              </a:path>
            </a:pathLst>
          </a:custGeom>
        </p:spPr>
        <p:txBody>
          <a:bodyPr/>
          <a:lstStyle>
            <a:lvl1pPr marL="0" indent="0">
              <a:buNone/>
              <a:defRPr baseline="0"/>
            </a:lvl1pPr>
          </a:lstStyle>
          <a:p>
            <a:r>
              <a:rPr lang="en-US" dirty="0" smtClean="0"/>
              <a:t>Insert portrait</a:t>
            </a:r>
            <a:endParaRPr lang="en-US" dirty="0"/>
          </a:p>
        </p:txBody>
      </p:sp>
      <p:sp>
        <p:nvSpPr>
          <p:cNvPr id="83" name="Picture Placeholder 27"/>
          <p:cNvSpPr>
            <a:spLocks noGrp="1"/>
          </p:cNvSpPr>
          <p:nvPr>
            <p:ph type="pic" sz="quarter" idx="48" hasCustomPrompt="1"/>
          </p:nvPr>
        </p:nvSpPr>
        <p:spPr>
          <a:xfrm>
            <a:off x="1013425" y="4405148"/>
            <a:ext cx="999987" cy="1536307"/>
          </a:xfrm>
          <a:custGeom>
            <a:avLst/>
            <a:gdLst>
              <a:gd name="connsiteX0" fmla="*/ 166595 w 999549"/>
              <a:gd name="connsiteY0" fmla="*/ 0 h 1536307"/>
              <a:gd name="connsiteX1" fmla="*/ 999549 w 999549"/>
              <a:gd name="connsiteY1" fmla="*/ 0 h 1536307"/>
              <a:gd name="connsiteX2" fmla="*/ 999549 w 999549"/>
              <a:gd name="connsiteY2" fmla="*/ 0 h 1536307"/>
              <a:gd name="connsiteX3" fmla="*/ 999549 w 999549"/>
              <a:gd name="connsiteY3" fmla="*/ 1369712 h 1536307"/>
              <a:gd name="connsiteX4" fmla="*/ 832954 w 999549"/>
              <a:gd name="connsiteY4" fmla="*/ 1536307 h 1536307"/>
              <a:gd name="connsiteX5" fmla="*/ 0 w 999549"/>
              <a:gd name="connsiteY5" fmla="*/ 1536307 h 1536307"/>
              <a:gd name="connsiteX6" fmla="*/ 0 w 999549"/>
              <a:gd name="connsiteY6" fmla="*/ 1536307 h 1536307"/>
              <a:gd name="connsiteX7" fmla="*/ 0 w 999549"/>
              <a:gd name="connsiteY7" fmla="*/ 166595 h 1536307"/>
              <a:gd name="connsiteX8" fmla="*/ 166595 w 999549"/>
              <a:gd name="connsiteY8" fmla="*/ 0 h 1536307"/>
              <a:gd name="connsiteX0" fmla="*/ 41369 w 1039100"/>
              <a:gd name="connsiteY0" fmla="*/ 4019 h 1536307"/>
              <a:gd name="connsiteX1" fmla="*/ 1039100 w 1039100"/>
              <a:gd name="connsiteY1" fmla="*/ 0 h 1536307"/>
              <a:gd name="connsiteX2" fmla="*/ 1039100 w 1039100"/>
              <a:gd name="connsiteY2" fmla="*/ 0 h 1536307"/>
              <a:gd name="connsiteX3" fmla="*/ 1039100 w 1039100"/>
              <a:gd name="connsiteY3" fmla="*/ 1369712 h 1536307"/>
              <a:gd name="connsiteX4" fmla="*/ 872505 w 1039100"/>
              <a:gd name="connsiteY4" fmla="*/ 1536307 h 1536307"/>
              <a:gd name="connsiteX5" fmla="*/ 39551 w 1039100"/>
              <a:gd name="connsiteY5" fmla="*/ 1536307 h 1536307"/>
              <a:gd name="connsiteX6" fmla="*/ 39551 w 1039100"/>
              <a:gd name="connsiteY6" fmla="*/ 1536307 h 1536307"/>
              <a:gd name="connsiteX7" fmla="*/ 39551 w 1039100"/>
              <a:gd name="connsiteY7" fmla="*/ 166595 h 1536307"/>
              <a:gd name="connsiteX8" fmla="*/ 41369 w 1039100"/>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0 h 1541813"/>
              <a:gd name="connsiteX1" fmla="*/ 999987 w 999987"/>
              <a:gd name="connsiteY1" fmla="*/ 5506 h 1541813"/>
              <a:gd name="connsiteX2" fmla="*/ 999987 w 999987"/>
              <a:gd name="connsiteY2" fmla="*/ 5506 h 1541813"/>
              <a:gd name="connsiteX3" fmla="*/ 999987 w 999987"/>
              <a:gd name="connsiteY3" fmla="*/ 1375218 h 1541813"/>
              <a:gd name="connsiteX4" fmla="*/ 833392 w 999987"/>
              <a:gd name="connsiteY4" fmla="*/ 1541813 h 1541813"/>
              <a:gd name="connsiteX5" fmla="*/ 438 w 999987"/>
              <a:gd name="connsiteY5" fmla="*/ 1541813 h 1541813"/>
              <a:gd name="connsiteX6" fmla="*/ 438 w 999987"/>
              <a:gd name="connsiteY6" fmla="*/ 1541813 h 1541813"/>
              <a:gd name="connsiteX7" fmla="*/ 438 w 999987"/>
              <a:gd name="connsiteY7" fmla="*/ 172101 h 1541813"/>
              <a:gd name="connsiteX8" fmla="*/ 2256 w 999987"/>
              <a:gd name="connsiteY8" fmla="*/ 0 h 1541813"/>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9987" h="1536307">
                <a:moveTo>
                  <a:pt x="2256" y="4019"/>
                </a:moveTo>
                <a:lnTo>
                  <a:pt x="999987" y="0"/>
                </a:lnTo>
                <a:lnTo>
                  <a:pt x="999987" y="0"/>
                </a:lnTo>
                <a:lnTo>
                  <a:pt x="999987" y="1369712"/>
                </a:lnTo>
                <a:cubicBezTo>
                  <a:pt x="999987" y="1461720"/>
                  <a:pt x="925400" y="1536307"/>
                  <a:pt x="833392" y="1536307"/>
                </a:cubicBezTo>
                <a:lnTo>
                  <a:pt x="438" y="1536307"/>
                </a:lnTo>
                <a:lnTo>
                  <a:pt x="438" y="1536307"/>
                </a:lnTo>
                <a:lnTo>
                  <a:pt x="438" y="166595"/>
                </a:lnTo>
                <a:cubicBezTo>
                  <a:pt x="438" y="74587"/>
                  <a:pt x="-1335" y="150833"/>
                  <a:pt x="2256" y="4019"/>
                </a:cubicBezTo>
                <a:close/>
              </a:path>
            </a:pathLst>
          </a:custGeom>
        </p:spPr>
        <p:txBody>
          <a:bodyPr/>
          <a:lstStyle>
            <a:lvl1pPr marL="0" indent="0">
              <a:buNone/>
              <a:defRPr baseline="0"/>
            </a:lvl1pPr>
          </a:lstStyle>
          <a:p>
            <a:r>
              <a:rPr lang="en-US" dirty="0" smtClean="0"/>
              <a:t>Insert portrait</a:t>
            </a:r>
            <a:endParaRPr lang="en-US" dirty="0"/>
          </a:p>
        </p:txBody>
      </p:sp>
      <p:sp>
        <p:nvSpPr>
          <p:cNvPr id="84" name="Picture Placeholder 27"/>
          <p:cNvSpPr>
            <a:spLocks noGrp="1"/>
          </p:cNvSpPr>
          <p:nvPr>
            <p:ph type="pic" sz="quarter" idx="49" hasCustomPrompt="1"/>
          </p:nvPr>
        </p:nvSpPr>
        <p:spPr>
          <a:xfrm>
            <a:off x="2814589" y="4405148"/>
            <a:ext cx="999987" cy="1536307"/>
          </a:xfrm>
          <a:custGeom>
            <a:avLst/>
            <a:gdLst>
              <a:gd name="connsiteX0" fmla="*/ 166595 w 999549"/>
              <a:gd name="connsiteY0" fmla="*/ 0 h 1536307"/>
              <a:gd name="connsiteX1" fmla="*/ 999549 w 999549"/>
              <a:gd name="connsiteY1" fmla="*/ 0 h 1536307"/>
              <a:gd name="connsiteX2" fmla="*/ 999549 w 999549"/>
              <a:gd name="connsiteY2" fmla="*/ 0 h 1536307"/>
              <a:gd name="connsiteX3" fmla="*/ 999549 w 999549"/>
              <a:gd name="connsiteY3" fmla="*/ 1369712 h 1536307"/>
              <a:gd name="connsiteX4" fmla="*/ 832954 w 999549"/>
              <a:gd name="connsiteY4" fmla="*/ 1536307 h 1536307"/>
              <a:gd name="connsiteX5" fmla="*/ 0 w 999549"/>
              <a:gd name="connsiteY5" fmla="*/ 1536307 h 1536307"/>
              <a:gd name="connsiteX6" fmla="*/ 0 w 999549"/>
              <a:gd name="connsiteY6" fmla="*/ 1536307 h 1536307"/>
              <a:gd name="connsiteX7" fmla="*/ 0 w 999549"/>
              <a:gd name="connsiteY7" fmla="*/ 166595 h 1536307"/>
              <a:gd name="connsiteX8" fmla="*/ 166595 w 999549"/>
              <a:gd name="connsiteY8" fmla="*/ 0 h 1536307"/>
              <a:gd name="connsiteX0" fmla="*/ 41369 w 1039100"/>
              <a:gd name="connsiteY0" fmla="*/ 4019 h 1536307"/>
              <a:gd name="connsiteX1" fmla="*/ 1039100 w 1039100"/>
              <a:gd name="connsiteY1" fmla="*/ 0 h 1536307"/>
              <a:gd name="connsiteX2" fmla="*/ 1039100 w 1039100"/>
              <a:gd name="connsiteY2" fmla="*/ 0 h 1536307"/>
              <a:gd name="connsiteX3" fmla="*/ 1039100 w 1039100"/>
              <a:gd name="connsiteY3" fmla="*/ 1369712 h 1536307"/>
              <a:gd name="connsiteX4" fmla="*/ 872505 w 1039100"/>
              <a:gd name="connsiteY4" fmla="*/ 1536307 h 1536307"/>
              <a:gd name="connsiteX5" fmla="*/ 39551 w 1039100"/>
              <a:gd name="connsiteY5" fmla="*/ 1536307 h 1536307"/>
              <a:gd name="connsiteX6" fmla="*/ 39551 w 1039100"/>
              <a:gd name="connsiteY6" fmla="*/ 1536307 h 1536307"/>
              <a:gd name="connsiteX7" fmla="*/ 39551 w 1039100"/>
              <a:gd name="connsiteY7" fmla="*/ 166595 h 1536307"/>
              <a:gd name="connsiteX8" fmla="*/ 41369 w 1039100"/>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0 h 1541813"/>
              <a:gd name="connsiteX1" fmla="*/ 999987 w 999987"/>
              <a:gd name="connsiteY1" fmla="*/ 5506 h 1541813"/>
              <a:gd name="connsiteX2" fmla="*/ 999987 w 999987"/>
              <a:gd name="connsiteY2" fmla="*/ 5506 h 1541813"/>
              <a:gd name="connsiteX3" fmla="*/ 999987 w 999987"/>
              <a:gd name="connsiteY3" fmla="*/ 1375218 h 1541813"/>
              <a:gd name="connsiteX4" fmla="*/ 833392 w 999987"/>
              <a:gd name="connsiteY4" fmla="*/ 1541813 h 1541813"/>
              <a:gd name="connsiteX5" fmla="*/ 438 w 999987"/>
              <a:gd name="connsiteY5" fmla="*/ 1541813 h 1541813"/>
              <a:gd name="connsiteX6" fmla="*/ 438 w 999987"/>
              <a:gd name="connsiteY6" fmla="*/ 1541813 h 1541813"/>
              <a:gd name="connsiteX7" fmla="*/ 438 w 999987"/>
              <a:gd name="connsiteY7" fmla="*/ 172101 h 1541813"/>
              <a:gd name="connsiteX8" fmla="*/ 2256 w 999987"/>
              <a:gd name="connsiteY8" fmla="*/ 0 h 1541813"/>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9987" h="1536307">
                <a:moveTo>
                  <a:pt x="2256" y="4019"/>
                </a:moveTo>
                <a:lnTo>
                  <a:pt x="999987" y="0"/>
                </a:lnTo>
                <a:lnTo>
                  <a:pt x="999987" y="0"/>
                </a:lnTo>
                <a:lnTo>
                  <a:pt x="999987" y="1369712"/>
                </a:lnTo>
                <a:cubicBezTo>
                  <a:pt x="999987" y="1461720"/>
                  <a:pt x="925400" y="1536307"/>
                  <a:pt x="833392" y="1536307"/>
                </a:cubicBezTo>
                <a:lnTo>
                  <a:pt x="438" y="1536307"/>
                </a:lnTo>
                <a:lnTo>
                  <a:pt x="438" y="1536307"/>
                </a:lnTo>
                <a:lnTo>
                  <a:pt x="438" y="166595"/>
                </a:lnTo>
                <a:cubicBezTo>
                  <a:pt x="438" y="74587"/>
                  <a:pt x="-1335" y="150833"/>
                  <a:pt x="2256" y="4019"/>
                </a:cubicBezTo>
                <a:close/>
              </a:path>
            </a:pathLst>
          </a:custGeom>
        </p:spPr>
        <p:txBody>
          <a:bodyPr/>
          <a:lstStyle>
            <a:lvl1pPr marL="0" indent="0">
              <a:buNone/>
              <a:defRPr baseline="0"/>
            </a:lvl1pPr>
          </a:lstStyle>
          <a:p>
            <a:r>
              <a:rPr lang="en-US" dirty="0" smtClean="0"/>
              <a:t>Insert portrait</a:t>
            </a:r>
            <a:endParaRPr lang="en-US" dirty="0"/>
          </a:p>
        </p:txBody>
      </p:sp>
      <p:sp>
        <p:nvSpPr>
          <p:cNvPr id="85" name="Picture Placeholder 27"/>
          <p:cNvSpPr>
            <a:spLocks noGrp="1"/>
          </p:cNvSpPr>
          <p:nvPr>
            <p:ph type="pic" sz="quarter" idx="50" hasCustomPrompt="1"/>
          </p:nvPr>
        </p:nvSpPr>
        <p:spPr>
          <a:xfrm>
            <a:off x="8218083" y="4407158"/>
            <a:ext cx="999987" cy="1536307"/>
          </a:xfrm>
          <a:custGeom>
            <a:avLst/>
            <a:gdLst>
              <a:gd name="connsiteX0" fmla="*/ 166595 w 999549"/>
              <a:gd name="connsiteY0" fmla="*/ 0 h 1536307"/>
              <a:gd name="connsiteX1" fmla="*/ 999549 w 999549"/>
              <a:gd name="connsiteY1" fmla="*/ 0 h 1536307"/>
              <a:gd name="connsiteX2" fmla="*/ 999549 w 999549"/>
              <a:gd name="connsiteY2" fmla="*/ 0 h 1536307"/>
              <a:gd name="connsiteX3" fmla="*/ 999549 w 999549"/>
              <a:gd name="connsiteY3" fmla="*/ 1369712 h 1536307"/>
              <a:gd name="connsiteX4" fmla="*/ 832954 w 999549"/>
              <a:gd name="connsiteY4" fmla="*/ 1536307 h 1536307"/>
              <a:gd name="connsiteX5" fmla="*/ 0 w 999549"/>
              <a:gd name="connsiteY5" fmla="*/ 1536307 h 1536307"/>
              <a:gd name="connsiteX6" fmla="*/ 0 w 999549"/>
              <a:gd name="connsiteY6" fmla="*/ 1536307 h 1536307"/>
              <a:gd name="connsiteX7" fmla="*/ 0 w 999549"/>
              <a:gd name="connsiteY7" fmla="*/ 166595 h 1536307"/>
              <a:gd name="connsiteX8" fmla="*/ 166595 w 999549"/>
              <a:gd name="connsiteY8" fmla="*/ 0 h 1536307"/>
              <a:gd name="connsiteX0" fmla="*/ 41369 w 1039100"/>
              <a:gd name="connsiteY0" fmla="*/ 4019 h 1536307"/>
              <a:gd name="connsiteX1" fmla="*/ 1039100 w 1039100"/>
              <a:gd name="connsiteY1" fmla="*/ 0 h 1536307"/>
              <a:gd name="connsiteX2" fmla="*/ 1039100 w 1039100"/>
              <a:gd name="connsiteY2" fmla="*/ 0 h 1536307"/>
              <a:gd name="connsiteX3" fmla="*/ 1039100 w 1039100"/>
              <a:gd name="connsiteY3" fmla="*/ 1369712 h 1536307"/>
              <a:gd name="connsiteX4" fmla="*/ 872505 w 1039100"/>
              <a:gd name="connsiteY4" fmla="*/ 1536307 h 1536307"/>
              <a:gd name="connsiteX5" fmla="*/ 39551 w 1039100"/>
              <a:gd name="connsiteY5" fmla="*/ 1536307 h 1536307"/>
              <a:gd name="connsiteX6" fmla="*/ 39551 w 1039100"/>
              <a:gd name="connsiteY6" fmla="*/ 1536307 h 1536307"/>
              <a:gd name="connsiteX7" fmla="*/ 39551 w 1039100"/>
              <a:gd name="connsiteY7" fmla="*/ 166595 h 1536307"/>
              <a:gd name="connsiteX8" fmla="*/ 41369 w 1039100"/>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0 h 1541813"/>
              <a:gd name="connsiteX1" fmla="*/ 999987 w 999987"/>
              <a:gd name="connsiteY1" fmla="*/ 5506 h 1541813"/>
              <a:gd name="connsiteX2" fmla="*/ 999987 w 999987"/>
              <a:gd name="connsiteY2" fmla="*/ 5506 h 1541813"/>
              <a:gd name="connsiteX3" fmla="*/ 999987 w 999987"/>
              <a:gd name="connsiteY3" fmla="*/ 1375218 h 1541813"/>
              <a:gd name="connsiteX4" fmla="*/ 833392 w 999987"/>
              <a:gd name="connsiteY4" fmla="*/ 1541813 h 1541813"/>
              <a:gd name="connsiteX5" fmla="*/ 438 w 999987"/>
              <a:gd name="connsiteY5" fmla="*/ 1541813 h 1541813"/>
              <a:gd name="connsiteX6" fmla="*/ 438 w 999987"/>
              <a:gd name="connsiteY6" fmla="*/ 1541813 h 1541813"/>
              <a:gd name="connsiteX7" fmla="*/ 438 w 999987"/>
              <a:gd name="connsiteY7" fmla="*/ 172101 h 1541813"/>
              <a:gd name="connsiteX8" fmla="*/ 2256 w 999987"/>
              <a:gd name="connsiteY8" fmla="*/ 0 h 1541813"/>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9987" h="1536307">
                <a:moveTo>
                  <a:pt x="2256" y="4019"/>
                </a:moveTo>
                <a:lnTo>
                  <a:pt x="999987" y="0"/>
                </a:lnTo>
                <a:lnTo>
                  <a:pt x="999987" y="0"/>
                </a:lnTo>
                <a:lnTo>
                  <a:pt x="999987" y="1369712"/>
                </a:lnTo>
                <a:cubicBezTo>
                  <a:pt x="999987" y="1461720"/>
                  <a:pt x="925400" y="1536307"/>
                  <a:pt x="833392" y="1536307"/>
                </a:cubicBezTo>
                <a:lnTo>
                  <a:pt x="438" y="1536307"/>
                </a:lnTo>
                <a:lnTo>
                  <a:pt x="438" y="1536307"/>
                </a:lnTo>
                <a:lnTo>
                  <a:pt x="438" y="166595"/>
                </a:lnTo>
                <a:cubicBezTo>
                  <a:pt x="438" y="74587"/>
                  <a:pt x="-1335" y="150833"/>
                  <a:pt x="2256" y="4019"/>
                </a:cubicBezTo>
                <a:close/>
              </a:path>
            </a:pathLst>
          </a:custGeom>
        </p:spPr>
        <p:txBody>
          <a:bodyPr/>
          <a:lstStyle>
            <a:lvl1pPr marL="0" indent="0">
              <a:buNone/>
              <a:defRPr baseline="0"/>
            </a:lvl1pPr>
          </a:lstStyle>
          <a:p>
            <a:r>
              <a:rPr lang="en-US" dirty="0" smtClean="0"/>
              <a:t>Insert portrait</a:t>
            </a:r>
            <a:endParaRPr lang="en-US" dirty="0"/>
          </a:p>
        </p:txBody>
      </p:sp>
      <p:sp>
        <p:nvSpPr>
          <p:cNvPr id="35" name="Slide Number Placeholder 5"/>
          <p:cNvSpPr>
            <a:spLocks noGrp="1"/>
          </p:cNvSpPr>
          <p:nvPr>
            <p:ph type="sldNum" sz="quarter" idx="4"/>
          </p:nvPr>
        </p:nvSpPr>
        <p:spPr>
          <a:xfrm>
            <a:off x="9138388" y="7058050"/>
            <a:ext cx="332638" cy="405693"/>
          </a:xfrm>
          <a:prstGeom prst="rect">
            <a:avLst/>
          </a:prstGeom>
        </p:spPr>
        <p:txBody>
          <a:bodyPr vert="horz" lIns="0" tIns="0" rIns="0" bIns="0" rtlCol="0" anchor="ctr"/>
          <a:lstStyle>
            <a:lvl1pPr algn="r">
              <a:defRPr sz="900">
                <a:solidFill>
                  <a:schemeClr val="bg1">
                    <a:lumMod val="50000"/>
                  </a:schemeClr>
                </a:solidFill>
                <a:latin typeface="Arial"/>
                <a:cs typeface="Arial"/>
              </a:defRPr>
            </a:lvl1pPr>
          </a:lstStyle>
          <a:p>
            <a:fld id="{F8714618-0879-464F-8DAE-3199CD8A5D95}" type="slidenum">
              <a:rPr lang="en-NZ" smtClean="0"/>
              <a:pPr/>
              <a:t>‹#›</a:t>
            </a:fld>
            <a:endParaRPr lang="en-NZ" dirty="0"/>
          </a:p>
        </p:txBody>
      </p:sp>
    </p:spTree>
    <p:extLst>
      <p:ext uri="{BB962C8B-B14F-4D97-AF65-F5344CB8AC3E}">
        <p14:creationId xmlns:p14="http://schemas.microsoft.com/office/powerpoint/2010/main" val="1722491105"/>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ey Points - 3">
    <p:bg>
      <p:bgRef idx="1001">
        <a:schemeClr val="bg1"/>
      </p:bgRef>
    </p:bg>
    <p:spTree>
      <p:nvGrpSpPr>
        <p:cNvPr id="1" name=""/>
        <p:cNvGrpSpPr/>
        <p:nvPr/>
      </p:nvGrpSpPr>
      <p:grpSpPr>
        <a:xfrm>
          <a:off x="0" y="0"/>
          <a:ext cx="0" cy="0"/>
          <a:chOff x="0" y="0"/>
          <a:chExt cx="0" cy="0"/>
        </a:xfrm>
      </p:grpSpPr>
      <p:sp>
        <p:nvSpPr>
          <p:cNvPr id="8" name="Title 9"/>
          <p:cNvSpPr>
            <a:spLocks noGrp="1"/>
          </p:cNvSpPr>
          <p:nvPr>
            <p:ph type="title" hasCustomPrompt="1"/>
          </p:nvPr>
        </p:nvSpPr>
        <p:spPr>
          <a:xfrm>
            <a:off x="715964" y="557398"/>
            <a:ext cx="8761413" cy="707773"/>
          </a:xfrm>
        </p:spPr>
        <p:txBody>
          <a:bodyPr/>
          <a:lstStyle>
            <a:lvl1pPr>
              <a:defRPr sz="3600" b="0" baseline="0">
                <a:solidFill>
                  <a:schemeClr val="accent5"/>
                </a:solidFill>
              </a:defRPr>
            </a:lvl1pPr>
          </a:lstStyle>
          <a:p>
            <a:r>
              <a:rPr lang="en-US" dirty="0" smtClean="0"/>
              <a:t>(Key points)</a:t>
            </a:r>
            <a:endParaRPr lang="en-NZ" dirty="0"/>
          </a:p>
        </p:txBody>
      </p:sp>
      <p:sp>
        <p:nvSpPr>
          <p:cNvPr id="9" name="Text Placeholder 14"/>
          <p:cNvSpPr>
            <a:spLocks noGrp="1"/>
          </p:cNvSpPr>
          <p:nvPr>
            <p:ph type="body" sz="quarter" idx="14" hasCustomPrompt="1"/>
          </p:nvPr>
        </p:nvSpPr>
        <p:spPr>
          <a:xfrm>
            <a:off x="715963" y="1500411"/>
            <a:ext cx="8801067" cy="481732"/>
          </a:xfrm>
        </p:spPr>
        <p:txBody>
          <a:bodyPr/>
          <a:lstStyle>
            <a:lvl1pPr marL="0" indent="0">
              <a:lnSpc>
                <a:spcPts val="2200"/>
              </a:lnSpc>
              <a:spcAft>
                <a:spcPts val="600"/>
              </a:spcAft>
              <a:buNone/>
              <a:defRPr sz="2000" baseline="0"/>
            </a:lvl1pPr>
          </a:lstStyle>
          <a:p>
            <a:pPr lvl="0"/>
            <a:r>
              <a:rPr lang="en-US" dirty="0" smtClean="0"/>
              <a:t>(Page subtitle)</a:t>
            </a:r>
          </a:p>
        </p:txBody>
      </p:sp>
      <p:pic>
        <p:nvPicPr>
          <p:cNvPr id="21" name="Picture 20" descr="Te-Taurapa-Tūhono-GRAY-&amp;-BLACK-Horiz.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1893" y="6938211"/>
            <a:ext cx="1372374" cy="459972"/>
          </a:xfrm>
          <a:prstGeom prst="rect">
            <a:avLst/>
          </a:prstGeom>
        </p:spPr>
      </p:pic>
      <p:sp>
        <p:nvSpPr>
          <p:cNvPr id="18" name="Slide Number Placeholder 5"/>
          <p:cNvSpPr>
            <a:spLocks noGrp="1"/>
          </p:cNvSpPr>
          <p:nvPr>
            <p:ph type="sldNum" sz="quarter" idx="4"/>
          </p:nvPr>
        </p:nvSpPr>
        <p:spPr>
          <a:xfrm>
            <a:off x="9138388" y="7058050"/>
            <a:ext cx="332638" cy="405693"/>
          </a:xfrm>
          <a:prstGeom prst="rect">
            <a:avLst/>
          </a:prstGeom>
        </p:spPr>
        <p:txBody>
          <a:bodyPr vert="horz" lIns="0" tIns="0" rIns="0" bIns="0" rtlCol="0" anchor="ctr"/>
          <a:lstStyle>
            <a:lvl1pPr algn="r">
              <a:defRPr sz="900">
                <a:solidFill>
                  <a:schemeClr val="bg1">
                    <a:lumMod val="50000"/>
                  </a:schemeClr>
                </a:solidFill>
                <a:latin typeface="Arial"/>
                <a:cs typeface="Arial"/>
              </a:defRPr>
            </a:lvl1pPr>
          </a:lstStyle>
          <a:p>
            <a:fld id="{F8714618-0879-464F-8DAE-3199CD8A5D95}" type="slidenum">
              <a:rPr lang="en-NZ" smtClean="0"/>
              <a:pPr/>
              <a:t>‹#›</a:t>
            </a:fld>
            <a:endParaRPr lang="en-NZ" dirty="0"/>
          </a:p>
        </p:txBody>
      </p:sp>
      <p:sp>
        <p:nvSpPr>
          <p:cNvPr id="36" name="Text Placeholder 12"/>
          <p:cNvSpPr>
            <a:spLocks noGrp="1"/>
          </p:cNvSpPr>
          <p:nvPr>
            <p:ph type="body" sz="quarter" idx="21" hasCustomPrompt="1"/>
          </p:nvPr>
        </p:nvSpPr>
        <p:spPr>
          <a:xfrm>
            <a:off x="1825715" y="4123452"/>
            <a:ext cx="7537183" cy="707493"/>
          </a:xfrm>
        </p:spPr>
        <p:txBody>
          <a:bodyPr>
            <a:normAutofit/>
          </a:bodyPr>
          <a:lstStyle>
            <a:lvl1pPr marL="0" marR="0" indent="0" algn="l" defTabSz="457163" rtl="0" eaLnBrk="1" fontAlgn="auto" latinLnBrk="0" hangingPunct="1">
              <a:lnSpc>
                <a:spcPct val="100000"/>
              </a:lnSpc>
              <a:spcBef>
                <a:spcPct val="20000"/>
              </a:spcBef>
              <a:spcAft>
                <a:spcPts val="0"/>
              </a:spcAft>
              <a:buClrTx/>
              <a:buSzTx/>
              <a:buFont typeface="Arial"/>
              <a:buNone/>
              <a:tabLst/>
              <a:defRPr sz="1400" strike="noStrike" baseline="0"/>
            </a:lvl1pPr>
            <a:lvl2pPr>
              <a:defRPr sz="1700"/>
            </a:lvl2pPr>
            <a:lvl3pPr>
              <a:defRPr sz="1700"/>
            </a:lvl3pPr>
            <a:lvl4pPr>
              <a:defRPr sz="1700"/>
            </a:lvl4pPr>
            <a:lvl5pPr>
              <a:defRPr sz="1700"/>
            </a:lvl5pPr>
          </a:lstStyle>
          <a:p>
            <a:pPr marL="0" marR="0" lvl="0" indent="0" algn="l" defTabSz="457163" rtl="0" eaLnBrk="1" fontAlgn="auto" latinLnBrk="0" hangingPunct="1">
              <a:lnSpc>
                <a:spcPct val="100000"/>
              </a:lnSpc>
              <a:spcBef>
                <a:spcPct val="20000"/>
              </a:spcBef>
              <a:spcAft>
                <a:spcPts val="0"/>
              </a:spcAft>
              <a:buClrTx/>
              <a:buSzTx/>
              <a:buFont typeface="Arial"/>
              <a:buNone/>
              <a:tabLst/>
              <a:defRPr/>
            </a:pPr>
            <a:r>
              <a:rPr lang="en-AU" dirty="0" smtClean="0"/>
              <a:t>(Insert text)</a:t>
            </a:r>
          </a:p>
          <a:p>
            <a:pPr lvl="0"/>
            <a:endParaRPr lang="en-AU" dirty="0" smtClean="0"/>
          </a:p>
        </p:txBody>
      </p:sp>
      <p:sp>
        <p:nvSpPr>
          <p:cNvPr id="39" name="Left Bracket 38"/>
          <p:cNvSpPr/>
          <p:nvPr userDrawn="1"/>
        </p:nvSpPr>
        <p:spPr>
          <a:xfrm>
            <a:off x="1626389" y="4048800"/>
            <a:ext cx="116130" cy="824400"/>
          </a:xfrm>
          <a:prstGeom prst="leftBracket">
            <a:avLst/>
          </a:prstGeom>
          <a:ln>
            <a:solidFill>
              <a:schemeClr val="accent3"/>
            </a:solidFill>
          </a:ln>
          <a:effectLst/>
        </p:spPr>
        <p:style>
          <a:lnRef idx="2">
            <a:schemeClr val="accent1"/>
          </a:lnRef>
          <a:fillRef idx="0">
            <a:schemeClr val="accent1"/>
          </a:fillRef>
          <a:effectRef idx="1">
            <a:schemeClr val="accent1"/>
          </a:effectRef>
          <a:fontRef idx="minor">
            <a:schemeClr val="tx1"/>
          </a:fontRef>
        </p:style>
        <p:txBody>
          <a:bodyPr lIns="91432" tIns="45717" rIns="91432" bIns="45717" rtlCol="0" anchor="ctr"/>
          <a:lstStyle/>
          <a:p>
            <a:pPr algn="ctr"/>
            <a:endParaRPr lang="en-US" dirty="0"/>
          </a:p>
        </p:txBody>
      </p:sp>
      <p:sp>
        <p:nvSpPr>
          <p:cNvPr id="40" name="Right Bracket 39"/>
          <p:cNvSpPr/>
          <p:nvPr userDrawn="1"/>
        </p:nvSpPr>
        <p:spPr>
          <a:xfrm>
            <a:off x="9392212" y="4048800"/>
            <a:ext cx="101917" cy="824400"/>
          </a:xfrm>
          <a:prstGeom prst="rightBracket">
            <a:avLst/>
          </a:prstGeom>
          <a:ln>
            <a:solidFill>
              <a:schemeClr val="accent3"/>
            </a:solidFill>
          </a:ln>
          <a:effectLst/>
        </p:spPr>
        <p:style>
          <a:lnRef idx="2">
            <a:schemeClr val="accent1"/>
          </a:lnRef>
          <a:fillRef idx="0">
            <a:schemeClr val="accent1"/>
          </a:fillRef>
          <a:effectRef idx="1">
            <a:schemeClr val="accent1"/>
          </a:effectRef>
          <a:fontRef idx="minor">
            <a:schemeClr val="tx1"/>
          </a:fontRef>
        </p:style>
        <p:txBody>
          <a:bodyPr lIns="91432" tIns="45717" rIns="91432" bIns="45717" rtlCol="0" anchor="ctr"/>
          <a:lstStyle/>
          <a:p>
            <a:pPr algn="ctr"/>
            <a:endParaRPr lang="en-US" dirty="0"/>
          </a:p>
        </p:txBody>
      </p:sp>
      <p:sp>
        <p:nvSpPr>
          <p:cNvPr id="41" name="Text Placeholder 12"/>
          <p:cNvSpPr>
            <a:spLocks noGrp="1"/>
          </p:cNvSpPr>
          <p:nvPr>
            <p:ph type="body" sz="quarter" idx="22" hasCustomPrompt="1"/>
          </p:nvPr>
        </p:nvSpPr>
        <p:spPr>
          <a:xfrm>
            <a:off x="1825715" y="3152390"/>
            <a:ext cx="7537183" cy="707493"/>
          </a:xfrm>
        </p:spPr>
        <p:txBody>
          <a:bodyPr>
            <a:normAutofit/>
          </a:bodyPr>
          <a:lstStyle>
            <a:lvl1pPr marL="0" marR="0" indent="0" algn="l" defTabSz="457163" rtl="0" eaLnBrk="1" fontAlgn="auto" latinLnBrk="0" hangingPunct="1">
              <a:lnSpc>
                <a:spcPct val="100000"/>
              </a:lnSpc>
              <a:spcBef>
                <a:spcPct val="20000"/>
              </a:spcBef>
              <a:spcAft>
                <a:spcPts val="0"/>
              </a:spcAft>
              <a:buClrTx/>
              <a:buSzTx/>
              <a:buFont typeface="Arial"/>
              <a:buNone/>
              <a:tabLst/>
              <a:defRPr sz="1400" strike="noStrike" baseline="0"/>
            </a:lvl1pPr>
            <a:lvl2pPr>
              <a:defRPr sz="1700"/>
            </a:lvl2pPr>
            <a:lvl3pPr>
              <a:defRPr sz="1700"/>
            </a:lvl3pPr>
            <a:lvl4pPr>
              <a:defRPr sz="1700"/>
            </a:lvl4pPr>
            <a:lvl5pPr>
              <a:defRPr sz="1700"/>
            </a:lvl5pPr>
          </a:lstStyle>
          <a:p>
            <a:pPr marL="0" marR="0" lvl="0" indent="0" algn="l" defTabSz="457163" rtl="0" eaLnBrk="1" fontAlgn="auto" latinLnBrk="0" hangingPunct="1">
              <a:lnSpc>
                <a:spcPct val="100000"/>
              </a:lnSpc>
              <a:spcBef>
                <a:spcPct val="20000"/>
              </a:spcBef>
              <a:spcAft>
                <a:spcPts val="0"/>
              </a:spcAft>
              <a:buClrTx/>
              <a:buSzTx/>
              <a:buFont typeface="Arial"/>
              <a:buNone/>
              <a:tabLst/>
              <a:defRPr/>
            </a:pPr>
            <a:r>
              <a:rPr lang="en-AU" dirty="0" smtClean="0"/>
              <a:t>(Insert text)</a:t>
            </a:r>
          </a:p>
        </p:txBody>
      </p:sp>
      <p:sp>
        <p:nvSpPr>
          <p:cNvPr id="42" name="Left Bracket 41"/>
          <p:cNvSpPr/>
          <p:nvPr userDrawn="1"/>
        </p:nvSpPr>
        <p:spPr>
          <a:xfrm>
            <a:off x="1626389" y="3079959"/>
            <a:ext cx="116130" cy="824400"/>
          </a:xfrm>
          <a:prstGeom prst="leftBracket">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txBody>
          <a:bodyPr lIns="91432" tIns="45717" rIns="91432" bIns="45717" rtlCol="0" anchor="ctr"/>
          <a:lstStyle/>
          <a:p>
            <a:pPr algn="ctr"/>
            <a:endParaRPr lang="en-US" dirty="0"/>
          </a:p>
        </p:txBody>
      </p:sp>
      <p:sp>
        <p:nvSpPr>
          <p:cNvPr id="43" name="Right Bracket 42"/>
          <p:cNvSpPr/>
          <p:nvPr userDrawn="1"/>
        </p:nvSpPr>
        <p:spPr>
          <a:xfrm>
            <a:off x="9392212" y="3079959"/>
            <a:ext cx="101917" cy="824400"/>
          </a:xfrm>
          <a:prstGeom prst="rightBracket">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txBody>
          <a:bodyPr lIns="91432" tIns="45717" rIns="91432" bIns="45717" rtlCol="0" anchor="ctr"/>
          <a:lstStyle/>
          <a:p>
            <a:pPr algn="ctr"/>
            <a:endParaRPr lang="en-US" dirty="0"/>
          </a:p>
        </p:txBody>
      </p:sp>
      <p:sp>
        <p:nvSpPr>
          <p:cNvPr id="44" name="Text Placeholder 12"/>
          <p:cNvSpPr>
            <a:spLocks noGrp="1"/>
          </p:cNvSpPr>
          <p:nvPr>
            <p:ph type="body" sz="quarter" idx="23" hasCustomPrompt="1"/>
          </p:nvPr>
        </p:nvSpPr>
        <p:spPr>
          <a:xfrm>
            <a:off x="1825715" y="2181328"/>
            <a:ext cx="7537183" cy="707493"/>
          </a:xfrm>
        </p:spPr>
        <p:txBody>
          <a:bodyPr>
            <a:normAutofit/>
          </a:bodyPr>
          <a:lstStyle>
            <a:lvl1pPr marL="0" marR="0" indent="0" algn="l" defTabSz="457163" rtl="0" eaLnBrk="1" fontAlgn="auto" latinLnBrk="0" hangingPunct="1">
              <a:lnSpc>
                <a:spcPct val="100000"/>
              </a:lnSpc>
              <a:spcBef>
                <a:spcPct val="20000"/>
              </a:spcBef>
              <a:spcAft>
                <a:spcPts val="0"/>
              </a:spcAft>
              <a:buClrTx/>
              <a:buSzTx/>
              <a:buFont typeface="Arial"/>
              <a:buNone/>
              <a:tabLst/>
              <a:defRPr sz="1400" strike="noStrike" baseline="0"/>
            </a:lvl1pPr>
            <a:lvl2pPr>
              <a:defRPr sz="1700"/>
            </a:lvl2pPr>
            <a:lvl3pPr>
              <a:defRPr sz="1700"/>
            </a:lvl3pPr>
            <a:lvl4pPr>
              <a:defRPr sz="1700"/>
            </a:lvl4pPr>
            <a:lvl5pPr>
              <a:defRPr sz="1700"/>
            </a:lvl5pPr>
          </a:lstStyle>
          <a:p>
            <a:pPr marL="0" marR="0" lvl="0" indent="0" algn="l" defTabSz="457163" rtl="0" eaLnBrk="1" fontAlgn="auto" latinLnBrk="0" hangingPunct="1">
              <a:lnSpc>
                <a:spcPct val="100000"/>
              </a:lnSpc>
              <a:spcBef>
                <a:spcPct val="20000"/>
              </a:spcBef>
              <a:spcAft>
                <a:spcPts val="0"/>
              </a:spcAft>
              <a:buClrTx/>
              <a:buSzTx/>
              <a:buFont typeface="Arial"/>
              <a:buNone/>
              <a:tabLst/>
              <a:defRPr/>
            </a:pPr>
            <a:r>
              <a:rPr lang="en-AU" dirty="0" smtClean="0"/>
              <a:t>(Insert text)</a:t>
            </a:r>
          </a:p>
          <a:p>
            <a:pPr lvl="0"/>
            <a:endParaRPr lang="en-AU" dirty="0" smtClean="0"/>
          </a:p>
        </p:txBody>
      </p:sp>
      <p:sp>
        <p:nvSpPr>
          <p:cNvPr id="45" name="Left Bracket 44"/>
          <p:cNvSpPr/>
          <p:nvPr userDrawn="1"/>
        </p:nvSpPr>
        <p:spPr>
          <a:xfrm>
            <a:off x="1626389" y="2111116"/>
            <a:ext cx="116130" cy="824400"/>
          </a:xfrm>
          <a:prstGeom prst="leftBracket">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txBody>
          <a:bodyPr lIns="91432" tIns="45717" rIns="91432" bIns="45717" rtlCol="0" anchor="ctr"/>
          <a:lstStyle/>
          <a:p>
            <a:pPr algn="ctr"/>
            <a:endParaRPr lang="en-US" dirty="0">
              <a:solidFill>
                <a:schemeClr val="accent1"/>
              </a:solidFill>
            </a:endParaRPr>
          </a:p>
        </p:txBody>
      </p:sp>
      <p:sp>
        <p:nvSpPr>
          <p:cNvPr id="46" name="Right Bracket 45"/>
          <p:cNvSpPr/>
          <p:nvPr userDrawn="1"/>
        </p:nvSpPr>
        <p:spPr>
          <a:xfrm>
            <a:off x="9392212" y="2111116"/>
            <a:ext cx="101917" cy="824400"/>
          </a:xfrm>
          <a:prstGeom prst="rightBracket">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txBody>
          <a:bodyPr lIns="91432" tIns="45717" rIns="91432" bIns="45717" rtlCol="0" anchor="ctr"/>
          <a:lstStyle/>
          <a:p>
            <a:pPr algn="ctr"/>
            <a:endParaRPr lang="en-US" dirty="0">
              <a:solidFill>
                <a:schemeClr val="accent1"/>
              </a:solidFill>
            </a:endParaRPr>
          </a:p>
        </p:txBody>
      </p:sp>
      <p:sp>
        <p:nvSpPr>
          <p:cNvPr id="47" name="Round Single Corner Rectangle 46"/>
          <p:cNvSpPr>
            <a:spLocks noChangeAspect="1"/>
          </p:cNvSpPr>
          <p:nvPr userDrawn="1"/>
        </p:nvSpPr>
        <p:spPr>
          <a:xfrm rot="5400000">
            <a:off x="812922" y="2152811"/>
            <a:ext cx="725156" cy="725154"/>
          </a:xfrm>
          <a:prstGeom prst="round1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vert="vert270" lIns="91432" tIns="45717" rIns="91432" bIns="45717" anchor="ctr"/>
          <a:lstStyle/>
          <a:p>
            <a:pPr algn="ctr"/>
            <a:r>
              <a:rPr lang="en-US" b="1" dirty="0" smtClean="0">
                <a:latin typeface="Arial"/>
                <a:cs typeface="Arial"/>
              </a:rPr>
              <a:t>01</a:t>
            </a:r>
            <a:endParaRPr lang="en-US" b="1" dirty="0">
              <a:latin typeface="Arial"/>
              <a:cs typeface="Arial"/>
            </a:endParaRPr>
          </a:p>
        </p:txBody>
      </p:sp>
      <p:sp>
        <p:nvSpPr>
          <p:cNvPr id="48" name="Round Single Corner Rectangle 47"/>
          <p:cNvSpPr>
            <a:spLocks noChangeAspect="1"/>
          </p:cNvSpPr>
          <p:nvPr userDrawn="1"/>
        </p:nvSpPr>
        <p:spPr>
          <a:xfrm rot="5400000">
            <a:off x="812922" y="3117681"/>
            <a:ext cx="725156" cy="725154"/>
          </a:xfrm>
          <a:prstGeom prst="round1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vert="vert270" lIns="91432" tIns="45717" rIns="91432" bIns="45717" anchor="ctr"/>
          <a:lstStyle/>
          <a:p>
            <a:pPr algn="ctr"/>
            <a:r>
              <a:rPr lang="en-US" b="1" dirty="0" smtClean="0">
                <a:latin typeface="Arial"/>
                <a:cs typeface="Arial"/>
              </a:rPr>
              <a:t>02</a:t>
            </a:r>
            <a:endParaRPr lang="en-US" b="1" dirty="0">
              <a:latin typeface="Arial"/>
              <a:cs typeface="Arial"/>
            </a:endParaRPr>
          </a:p>
        </p:txBody>
      </p:sp>
      <p:sp>
        <p:nvSpPr>
          <p:cNvPr id="49" name="Round Single Corner Rectangle 48"/>
          <p:cNvSpPr>
            <a:spLocks noChangeAspect="1"/>
          </p:cNvSpPr>
          <p:nvPr userDrawn="1"/>
        </p:nvSpPr>
        <p:spPr>
          <a:xfrm rot="5400000">
            <a:off x="812922" y="4090799"/>
            <a:ext cx="725156" cy="725154"/>
          </a:xfrm>
          <a:prstGeom prst="round1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vert="vert270" lIns="91432" tIns="45717" rIns="91432" bIns="45717" anchor="ctr"/>
          <a:lstStyle/>
          <a:p>
            <a:pPr algn="ctr"/>
            <a:r>
              <a:rPr lang="en-US" b="1" dirty="0" smtClean="0">
                <a:latin typeface="Arial"/>
                <a:cs typeface="Arial"/>
              </a:rPr>
              <a:t>03</a:t>
            </a:r>
            <a:endParaRPr lang="en-US" b="1" dirty="0">
              <a:latin typeface="Arial"/>
              <a:cs typeface="Arial"/>
            </a:endParaRPr>
          </a:p>
        </p:txBody>
      </p:sp>
    </p:spTree>
    <p:extLst>
      <p:ext uri="{BB962C8B-B14F-4D97-AF65-F5344CB8AC3E}">
        <p14:creationId xmlns:p14="http://schemas.microsoft.com/office/powerpoint/2010/main" val="2258548273"/>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ey points - 4">
    <p:bg>
      <p:bgRef idx="1001">
        <a:schemeClr val="bg1"/>
      </p:bgRef>
    </p:bg>
    <p:spTree>
      <p:nvGrpSpPr>
        <p:cNvPr id="1" name=""/>
        <p:cNvGrpSpPr/>
        <p:nvPr/>
      </p:nvGrpSpPr>
      <p:grpSpPr>
        <a:xfrm>
          <a:off x="0" y="0"/>
          <a:ext cx="0" cy="0"/>
          <a:chOff x="0" y="0"/>
          <a:chExt cx="0" cy="0"/>
        </a:xfrm>
      </p:grpSpPr>
      <p:sp>
        <p:nvSpPr>
          <p:cNvPr id="8" name="Title 9"/>
          <p:cNvSpPr>
            <a:spLocks noGrp="1"/>
          </p:cNvSpPr>
          <p:nvPr>
            <p:ph type="title" hasCustomPrompt="1"/>
          </p:nvPr>
        </p:nvSpPr>
        <p:spPr>
          <a:xfrm>
            <a:off x="715964" y="557397"/>
            <a:ext cx="8761413" cy="707773"/>
          </a:xfrm>
        </p:spPr>
        <p:txBody>
          <a:bodyPr/>
          <a:lstStyle>
            <a:lvl1pPr>
              <a:defRPr sz="3600" b="0" baseline="0">
                <a:solidFill>
                  <a:schemeClr val="accent5"/>
                </a:solidFill>
              </a:defRPr>
            </a:lvl1pPr>
          </a:lstStyle>
          <a:p>
            <a:r>
              <a:rPr lang="en-US" dirty="0" smtClean="0"/>
              <a:t>(Key points)</a:t>
            </a:r>
            <a:endParaRPr lang="en-NZ" dirty="0"/>
          </a:p>
        </p:txBody>
      </p:sp>
      <p:sp>
        <p:nvSpPr>
          <p:cNvPr id="9" name="Text Placeholder 14"/>
          <p:cNvSpPr>
            <a:spLocks noGrp="1"/>
          </p:cNvSpPr>
          <p:nvPr>
            <p:ph type="body" sz="quarter" idx="14" hasCustomPrompt="1"/>
          </p:nvPr>
        </p:nvSpPr>
        <p:spPr>
          <a:xfrm>
            <a:off x="715963" y="1500411"/>
            <a:ext cx="8801067" cy="481732"/>
          </a:xfrm>
        </p:spPr>
        <p:txBody>
          <a:bodyPr/>
          <a:lstStyle>
            <a:lvl1pPr marL="0" indent="0">
              <a:lnSpc>
                <a:spcPts val="2200"/>
              </a:lnSpc>
              <a:spcAft>
                <a:spcPts val="600"/>
              </a:spcAft>
              <a:buNone/>
              <a:defRPr sz="2000" baseline="0"/>
            </a:lvl1pPr>
          </a:lstStyle>
          <a:p>
            <a:pPr lvl="0"/>
            <a:r>
              <a:rPr lang="en-US" dirty="0" smtClean="0"/>
              <a:t>(Page subtitle)</a:t>
            </a:r>
          </a:p>
        </p:txBody>
      </p:sp>
      <p:pic>
        <p:nvPicPr>
          <p:cNvPr id="42" name="Picture 41" descr="Te-Taurapa-Tūhono-GRAY-&amp;-BLACK-Horiz.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1893" y="6938211"/>
            <a:ext cx="1372374" cy="459972"/>
          </a:xfrm>
          <a:prstGeom prst="rect">
            <a:avLst/>
          </a:prstGeom>
        </p:spPr>
      </p:pic>
      <p:sp>
        <p:nvSpPr>
          <p:cNvPr id="22" name="Slide Number Placeholder 5"/>
          <p:cNvSpPr>
            <a:spLocks noGrp="1"/>
          </p:cNvSpPr>
          <p:nvPr>
            <p:ph type="sldNum" sz="quarter" idx="4"/>
          </p:nvPr>
        </p:nvSpPr>
        <p:spPr>
          <a:xfrm>
            <a:off x="9138388" y="7058050"/>
            <a:ext cx="332638" cy="405693"/>
          </a:xfrm>
          <a:prstGeom prst="rect">
            <a:avLst/>
          </a:prstGeom>
        </p:spPr>
        <p:txBody>
          <a:bodyPr vert="horz" lIns="0" tIns="0" rIns="0" bIns="0" rtlCol="0" anchor="ctr"/>
          <a:lstStyle>
            <a:lvl1pPr algn="r">
              <a:defRPr sz="900">
                <a:solidFill>
                  <a:schemeClr val="bg1">
                    <a:lumMod val="50000"/>
                  </a:schemeClr>
                </a:solidFill>
                <a:latin typeface="Arial"/>
                <a:cs typeface="Arial"/>
              </a:defRPr>
            </a:lvl1pPr>
          </a:lstStyle>
          <a:p>
            <a:fld id="{F8714618-0879-464F-8DAE-3199CD8A5D95}" type="slidenum">
              <a:rPr lang="en-NZ" smtClean="0"/>
              <a:pPr/>
              <a:t>‹#›</a:t>
            </a:fld>
            <a:endParaRPr lang="en-NZ" dirty="0"/>
          </a:p>
        </p:txBody>
      </p:sp>
      <p:sp>
        <p:nvSpPr>
          <p:cNvPr id="36" name="Text Placeholder 12"/>
          <p:cNvSpPr>
            <a:spLocks noGrp="1"/>
          </p:cNvSpPr>
          <p:nvPr>
            <p:ph type="body" sz="quarter" idx="20" hasCustomPrompt="1"/>
          </p:nvPr>
        </p:nvSpPr>
        <p:spPr>
          <a:xfrm>
            <a:off x="1825715" y="5094514"/>
            <a:ext cx="7537183" cy="707493"/>
          </a:xfrm>
        </p:spPr>
        <p:txBody>
          <a:bodyPr>
            <a:normAutofit/>
          </a:bodyPr>
          <a:lstStyle>
            <a:lvl1pPr marL="0" marR="0" indent="0" algn="l" defTabSz="457163" rtl="0" eaLnBrk="1" fontAlgn="auto" latinLnBrk="0" hangingPunct="1">
              <a:lnSpc>
                <a:spcPct val="100000"/>
              </a:lnSpc>
              <a:spcBef>
                <a:spcPct val="20000"/>
              </a:spcBef>
              <a:spcAft>
                <a:spcPts val="0"/>
              </a:spcAft>
              <a:buClrTx/>
              <a:buSzTx/>
              <a:buFont typeface="Arial"/>
              <a:buNone/>
              <a:tabLst/>
              <a:defRPr sz="1400" strike="noStrike" baseline="0"/>
            </a:lvl1pPr>
            <a:lvl2pPr>
              <a:defRPr sz="1700"/>
            </a:lvl2pPr>
            <a:lvl3pPr>
              <a:defRPr sz="1700"/>
            </a:lvl3pPr>
            <a:lvl4pPr>
              <a:defRPr sz="1700"/>
            </a:lvl4pPr>
            <a:lvl5pPr>
              <a:defRPr sz="1700"/>
            </a:lvl5pPr>
          </a:lstStyle>
          <a:p>
            <a:pPr marL="0" marR="0" lvl="0" indent="0" algn="l" defTabSz="457163" rtl="0" eaLnBrk="1" fontAlgn="auto" latinLnBrk="0" hangingPunct="1">
              <a:lnSpc>
                <a:spcPct val="100000"/>
              </a:lnSpc>
              <a:spcBef>
                <a:spcPct val="20000"/>
              </a:spcBef>
              <a:spcAft>
                <a:spcPts val="0"/>
              </a:spcAft>
              <a:buClrTx/>
              <a:buSzTx/>
              <a:buFont typeface="Arial"/>
              <a:buNone/>
              <a:tabLst/>
              <a:defRPr/>
            </a:pPr>
            <a:r>
              <a:rPr lang="en-AU" dirty="0" smtClean="0"/>
              <a:t>(Insert text)</a:t>
            </a:r>
          </a:p>
          <a:p>
            <a:pPr lvl="0"/>
            <a:endParaRPr lang="en-AU" dirty="0" smtClean="0"/>
          </a:p>
        </p:txBody>
      </p:sp>
      <p:sp>
        <p:nvSpPr>
          <p:cNvPr id="39" name="Left Bracket 38"/>
          <p:cNvSpPr/>
          <p:nvPr userDrawn="1"/>
        </p:nvSpPr>
        <p:spPr>
          <a:xfrm>
            <a:off x="1626389" y="5017641"/>
            <a:ext cx="116130" cy="824400"/>
          </a:xfrm>
          <a:prstGeom prst="leftBracket">
            <a:avLst/>
          </a:prstGeom>
          <a:ln>
            <a:solidFill>
              <a:schemeClr val="accent4"/>
            </a:solidFill>
          </a:ln>
          <a:effectLst/>
        </p:spPr>
        <p:style>
          <a:lnRef idx="2">
            <a:schemeClr val="accent1"/>
          </a:lnRef>
          <a:fillRef idx="0">
            <a:schemeClr val="accent1"/>
          </a:fillRef>
          <a:effectRef idx="1">
            <a:schemeClr val="accent1"/>
          </a:effectRef>
          <a:fontRef idx="minor">
            <a:schemeClr val="tx1"/>
          </a:fontRef>
        </p:style>
        <p:txBody>
          <a:bodyPr lIns="91432" tIns="45717" rIns="91432" bIns="45717" rtlCol="0" anchor="ctr"/>
          <a:lstStyle/>
          <a:p>
            <a:pPr algn="ctr"/>
            <a:endParaRPr lang="en-US" dirty="0"/>
          </a:p>
        </p:txBody>
      </p:sp>
      <p:sp>
        <p:nvSpPr>
          <p:cNvPr id="40" name="Right Bracket 39"/>
          <p:cNvSpPr/>
          <p:nvPr userDrawn="1"/>
        </p:nvSpPr>
        <p:spPr>
          <a:xfrm>
            <a:off x="9392212" y="5017641"/>
            <a:ext cx="101917" cy="824400"/>
          </a:xfrm>
          <a:prstGeom prst="rightBracket">
            <a:avLst/>
          </a:prstGeom>
          <a:ln>
            <a:solidFill>
              <a:schemeClr val="accent4"/>
            </a:solidFill>
          </a:ln>
          <a:effectLst/>
        </p:spPr>
        <p:style>
          <a:lnRef idx="2">
            <a:schemeClr val="accent1"/>
          </a:lnRef>
          <a:fillRef idx="0">
            <a:schemeClr val="accent1"/>
          </a:fillRef>
          <a:effectRef idx="1">
            <a:schemeClr val="accent1"/>
          </a:effectRef>
          <a:fontRef idx="minor">
            <a:schemeClr val="tx1"/>
          </a:fontRef>
        </p:style>
        <p:txBody>
          <a:bodyPr lIns="91432" tIns="45717" rIns="91432" bIns="45717" rtlCol="0" anchor="ctr"/>
          <a:lstStyle/>
          <a:p>
            <a:pPr algn="ctr"/>
            <a:endParaRPr lang="en-US" dirty="0"/>
          </a:p>
        </p:txBody>
      </p:sp>
      <p:sp>
        <p:nvSpPr>
          <p:cNvPr id="41" name="Text Placeholder 12"/>
          <p:cNvSpPr>
            <a:spLocks noGrp="1"/>
          </p:cNvSpPr>
          <p:nvPr>
            <p:ph type="body" sz="quarter" idx="21" hasCustomPrompt="1"/>
          </p:nvPr>
        </p:nvSpPr>
        <p:spPr>
          <a:xfrm>
            <a:off x="1825715" y="4123452"/>
            <a:ext cx="7537183" cy="707493"/>
          </a:xfrm>
        </p:spPr>
        <p:txBody>
          <a:bodyPr>
            <a:normAutofit/>
          </a:bodyPr>
          <a:lstStyle>
            <a:lvl1pPr marL="0" marR="0" indent="0" algn="l" defTabSz="457163" rtl="0" eaLnBrk="1" fontAlgn="auto" latinLnBrk="0" hangingPunct="1">
              <a:lnSpc>
                <a:spcPct val="100000"/>
              </a:lnSpc>
              <a:spcBef>
                <a:spcPct val="20000"/>
              </a:spcBef>
              <a:spcAft>
                <a:spcPts val="0"/>
              </a:spcAft>
              <a:buClrTx/>
              <a:buSzTx/>
              <a:buFont typeface="Arial"/>
              <a:buNone/>
              <a:tabLst/>
              <a:defRPr sz="1400" strike="noStrike" baseline="0"/>
            </a:lvl1pPr>
            <a:lvl2pPr>
              <a:defRPr sz="1700"/>
            </a:lvl2pPr>
            <a:lvl3pPr>
              <a:defRPr sz="1700"/>
            </a:lvl3pPr>
            <a:lvl4pPr>
              <a:defRPr sz="1700"/>
            </a:lvl4pPr>
            <a:lvl5pPr>
              <a:defRPr sz="1700"/>
            </a:lvl5pPr>
          </a:lstStyle>
          <a:p>
            <a:pPr marL="0" marR="0" lvl="0" indent="0" algn="l" defTabSz="457163" rtl="0" eaLnBrk="1" fontAlgn="auto" latinLnBrk="0" hangingPunct="1">
              <a:lnSpc>
                <a:spcPct val="100000"/>
              </a:lnSpc>
              <a:spcBef>
                <a:spcPct val="20000"/>
              </a:spcBef>
              <a:spcAft>
                <a:spcPts val="0"/>
              </a:spcAft>
              <a:buClrTx/>
              <a:buSzTx/>
              <a:buFont typeface="Arial"/>
              <a:buNone/>
              <a:tabLst/>
              <a:defRPr/>
            </a:pPr>
            <a:r>
              <a:rPr lang="en-AU" dirty="0" smtClean="0"/>
              <a:t>(Insert text)</a:t>
            </a:r>
          </a:p>
          <a:p>
            <a:pPr lvl="0"/>
            <a:endParaRPr lang="en-AU" dirty="0" smtClean="0"/>
          </a:p>
        </p:txBody>
      </p:sp>
      <p:sp>
        <p:nvSpPr>
          <p:cNvPr id="47" name="Left Bracket 46"/>
          <p:cNvSpPr/>
          <p:nvPr userDrawn="1"/>
        </p:nvSpPr>
        <p:spPr>
          <a:xfrm>
            <a:off x="1626389" y="4048800"/>
            <a:ext cx="116130" cy="824400"/>
          </a:xfrm>
          <a:prstGeom prst="leftBracket">
            <a:avLst/>
          </a:prstGeom>
          <a:ln>
            <a:solidFill>
              <a:schemeClr val="accent3"/>
            </a:solidFill>
          </a:ln>
          <a:effectLst/>
        </p:spPr>
        <p:style>
          <a:lnRef idx="2">
            <a:schemeClr val="accent1"/>
          </a:lnRef>
          <a:fillRef idx="0">
            <a:schemeClr val="accent1"/>
          </a:fillRef>
          <a:effectRef idx="1">
            <a:schemeClr val="accent1"/>
          </a:effectRef>
          <a:fontRef idx="minor">
            <a:schemeClr val="tx1"/>
          </a:fontRef>
        </p:style>
        <p:txBody>
          <a:bodyPr lIns="91432" tIns="45717" rIns="91432" bIns="45717" rtlCol="0" anchor="ctr"/>
          <a:lstStyle/>
          <a:p>
            <a:pPr algn="ctr"/>
            <a:endParaRPr lang="en-US" dirty="0"/>
          </a:p>
        </p:txBody>
      </p:sp>
      <p:sp>
        <p:nvSpPr>
          <p:cNvPr id="48" name="Right Bracket 47"/>
          <p:cNvSpPr/>
          <p:nvPr userDrawn="1"/>
        </p:nvSpPr>
        <p:spPr>
          <a:xfrm>
            <a:off x="9392212" y="4048800"/>
            <a:ext cx="101917" cy="824400"/>
          </a:xfrm>
          <a:prstGeom prst="rightBracket">
            <a:avLst/>
          </a:prstGeom>
          <a:ln>
            <a:solidFill>
              <a:schemeClr val="accent3"/>
            </a:solidFill>
          </a:ln>
          <a:effectLst/>
        </p:spPr>
        <p:style>
          <a:lnRef idx="2">
            <a:schemeClr val="accent1"/>
          </a:lnRef>
          <a:fillRef idx="0">
            <a:schemeClr val="accent1"/>
          </a:fillRef>
          <a:effectRef idx="1">
            <a:schemeClr val="accent1"/>
          </a:effectRef>
          <a:fontRef idx="minor">
            <a:schemeClr val="tx1"/>
          </a:fontRef>
        </p:style>
        <p:txBody>
          <a:bodyPr lIns="91432" tIns="45717" rIns="91432" bIns="45717" rtlCol="0" anchor="ctr"/>
          <a:lstStyle/>
          <a:p>
            <a:pPr algn="ctr"/>
            <a:endParaRPr lang="en-US" dirty="0"/>
          </a:p>
        </p:txBody>
      </p:sp>
      <p:sp>
        <p:nvSpPr>
          <p:cNvPr id="49" name="Text Placeholder 12"/>
          <p:cNvSpPr>
            <a:spLocks noGrp="1"/>
          </p:cNvSpPr>
          <p:nvPr>
            <p:ph type="body" sz="quarter" idx="22" hasCustomPrompt="1"/>
          </p:nvPr>
        </p:nvSpPr>
        <p:spPr>
          <a:xfrm>
            <a:off x="1825715" y="3152390"/>
            <a:ext cx="7537183" cy="707493"/>
          </a:xfrm>
        </p:spPr>
        <p:txBody>
          <a:bodyPr>
            <a:normAutofit/>
          </a:bodyPr>
          <a:lstStyle>
            <a:lvl1pPr marL="0" marR="0" indent="0" algn="l" defTabSz="457163" rtl="0" eaLnBrk="1" fontAlgn="auto" latinLnBrk="0" hangingPunct="1">
              <a:lnSpc>
                <a:spcPct val="100000"/>
              </a:lnSpc>
              <a:spcBef>
                <a:spcPct val="20000"/>
              </a:spcBef>
              <a:spcAft>
                <a:spcPts val="0"/>
              </a:spcAft>
              <a:buClrTx/>
              <a:buSzTx/>
              <a:buFont typeface="Arial"/>
              <a:buNone/>
              <a:tabLst/>
              <a:defRPr sz="1400" strike="noStrike" baseline="0"/>
            </a:lvl1pPr>
            <a:lvl2pPr>
              <a:defRPr sz="1700"/>
            </a:lvl2pPr>
            <a:lvl3pPr>
              <a:defRPr sz="1700"/>
            </a:lvl3pPr>
            <a:lvl4pPr>
              <a:defRPr sz="1700"/>
            </a:lvl4pPr>
            <a:lvl5pPr>
              <a:defRPr sz="1700"/>
            </a:lvl5pPr>
          </a:lstStyle>
          <a:p>
            <a:pPr marL="0" marR="0" lvl="0" indent="0" algn="l" defTabSz="457163" rtl="0" eaLnBrk="1" fontAlgn="auto" latinLnBrk="0" hangingPunct="1">
              <a:lnSpc>
                <a:spcPct val="100000"/>
              </a:lnSpc>
              <a:spcBef>
                <a:spcPct val="20000"/>
              </a:spcBef>
              <a:spcAft>
                <a:spcPts val="0"/>
              </a:spcAft>
              <a:buClrTx/>
              <a:buSzTx/>
              <a:buFont typeface="Arial"/>
              <a:buNone/>
              <a:tabLst/>
              <a:defRPr/>
            </a:pPr>
            <a:r>
              <a:rPr lang="en-AU" dirty="0" smtClean="0"/>
              <a:t>(Insert text)</a:t>
            </a:r>
          </a:p>
        </p:txBody>
      </p:sp>
      <p:sp>
        <p:nvSpPr>
          <p:cNvPr id="50" name="Left Bracket 49"/>
          <p:cNvSpPr/>
          <p:nvPr userDrawn="1"/>
        </p:nvSpPr>
        <p:spPr>
          <a:xfrm>
            <a:off x="1626389" y="3079959"/>
            <a:ext cx="116130" cy="824400"/>
          </a:xfrm>
          <a:prstGeom prst="leftBracket">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txBody>
          <a:bodyPr lIns="91432" tIns="45717" rIns="91432" bIns="45717" rtlCol="0" anchor="ctr"/>
          <a:lstStyle/>
          <a:p>
            <a:pPr algn="ctr"/>
            <a:endParaRPr lang="en-US" dirty="0"/>
          </a:p>
        </p:txBody>
      </p:sp>
      <p:sp>
        <p:nvSpPr>
          <p:cNvPr id="51" name="Right Bracket 50"/>
          <p:cNvSpPr/>
          <p:nvPr userDrawn="1"/>
        </p:nvSpPr>
        <p:spPr>
          <a:xfrm>
            <a:off x="9392212" y="3079959"/>
            <a:ext cx="101917" cy="824400"/>
          </a:xfrm>
          <a:prstGeom prst="rightBracket">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txBody>
          <a:bodyPr lIns="91432" tIns="45717" rIns="91432" bIns="45717" rtlCol="0" anchor="ctr"/>
          <a:lstStyle/>
          <a:p>
            <a:pPr algn="ctr"/>
            <a:endParaRPr lang="en-US" dirty="0"/>
          </a:p>
        </p:txBody>
      </p:sp>
      <p:sp>
        <p:nvSpPr>
          <p:cNvPr id="52" name="Text Placeholder 12"/>
          <p:cNvSpPr>
            <a:spLocks noGrp="1"/>
          </p:cNvSpPr>
          <p:nvPr>
            <p:ph type="body" sz="quarter" idx="23" hasCustomPrompt="1"/>
          </p:nvPr>
        </p:nvSpPr>
        <p:spPr>
          <a:xfrm>
            <a:off x="1825715" y="2181328"/>
            <a:ext cx="7537183" cy="707493"/>
          </a:xfrm>
        </p:spPr>
        <p:txBody>
          <a:bodyPr>
            <a:normAutofit/>
          </a:bodyPr>
          <a:lstStyle>
            <a:lvl1pPr marL="0" marR="0" indent="0" algn="l" defTabSz="457163" rtl="0" eaLnBrk="1" fontAlgn="auto" latinLnBrk="0" hangingPunct="1">
              <a:lnSpc>
                <a:spcPct val="100000"/>
              </a:lnSpc>
              <a:spcBef>
                <a:spcPct val="20000"/>
              </a:spcBef>
              <a:spcAft>
                <a:spcPts val="0"/>
              </a:spcAft>
              <a:buClrTx/>
              <a:buSzTx/>
              <a:buFont typeface="Arial"/>
              <a:buNone/>
              <a:tabLst/>
              <a:defRPr sz="1400" strike="noStrike" baseline="0"/>
            </a:lvl1pPr>
            <a:lvl2pPr>
              <a:defRPr sz="1700"/>
            </a:lvl2pPr>
            <a:lvl3pPr>
              <a:defRPr sz="1700"/>
            </a:lvl3pPr>
            <a:lvl4pPr>
              <a:defRPr sz="1700"/>
            </a:lvl4pPr>
            <a:lvl5pPr>
              <a:defRPr sz="1700"/>
            </a:lvl5pPr>
          </a:lstStyle>
          <a:p>
            <a:pPr marL="0" marR="0" lvl="0" indent="0" algn="l" defTabSz="457163" rtl="0" eaLnBrk="1" fontAlgn="auto" latinLnBrk="0" hangingPunct="1">
              <a:lnSpc>
                <a:spcPct val="100000"/>
              </a:lnSpc>
              <a:spcBef>
                <a:spcPct val="20000"/>
              </a:spcBef>
              <a:spcAft>
                <a:spcPts val="0"/>
              </a:spcAft>
              <a:buClrTx/>
              <a:buSzTx/>
              <a:buFont typeface="Arial"/>
              <a:buNone/>
              <a:tabLst/>
              <a:defRPr/>
            </a:pPr>
            <a:r>
              <a:rPr lang="en-AU" dirty="0" smtClean="0"/>
              <a:t>(Insert text)</a:t>
            </a:r>
          </a:p>
          <a:p>
            <a:pPr lvl="0"/>
            <a:endParaRPr lang="en-AU" dirty="0" smtClean="0"/>
          </a:p>
        </p:txBody>
      </p:sp>
      <p:sp>
        <p:nvSpPr>
          <p:cNvPr id="53" name="Left Bracket 52"/>
          <p:cNvSpPr/>
          <p:nvPr userDrawn="1"/>
        </p:nvSpPr>
        <p:spPr>
          <a:xfrm>
            <a:off x="1626389" y="2111116"/>
            <a:ext cx="116130" cy="824400"/>
          </a:xfrm>
          <a:prstGeom prst="leftBracket">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txBody>
          <a:bodyPr lIns="91432" tIns="45717" rIns="91432" bIns="45717" rtlCol="0" anchor="ctr"/>
          <a:lstStyle/>
          <a:p>
            <a:pPr algn="ctr"/>
            <a:endParaRPr lang="en-US" dirty="0">
              <a:solidFill>
                <a:schemeClr val="accent1"/>
              </a:solidFill>
            </a:endParaRPr>
          </a:p>
        </p:txBody>
      </p:sp>
      <p:sp>
        <p:nvSpPr>
          <p:cNvPr id="54" name="Right Bracket 53"/>
          <p:cNvSpPr/>
          <p:nvPr userDrawn="1"/>
        </p:nvSpPr>
        <p:spPr>
          <a:xfrm>
            <a:off x="9392212" y="2111116"/>
            <a:ext cx="101917" cy="824400"/>
          </a:xfrm>
          <a:prstGeom prst="rightBracket">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txBody>
          <a:bodyPr lIns="91432" tIns="45717" rIns="91432" bIns="45717" rtlCol="0" anchor="ctr"/>
          <a:lstStyle/>
          <a:p>
            <a:pPr algn="ctr"/>
            <a:endParaRPr lang="en-US" dirty="0">
              <a:solidFill>
                <a:schemeClr val="accent1"/>
              </a:solidFill>
            </a:endParaRPr>
          </a:p>
        </p:txBody>
      </p:sp>
      <p:sp>
        <p:nvSpPr>
          <p:cNvPr id="55" name="Round Single Corner Rectangle 54"/>
          <p:cNvSpPr>
            <a:spLocks noChangeAspect="1"/>
          </p:cNvSpPr>
          <p:nvPr userDrawn="1"/>
        </p:nvSpPr>
        <p:spPr>
          <a:xfrm rot="5400000">
            <a:off x="812922" y="2152811"/>
            <a:ext cx="725156" cy="725154"/>
          </a:xfrm>
          <a:prstGeom prst="round1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vert="vert270" lIns="91432" tIns="45717" rIns="91432" bIns="45717" anchor="ctr"/>
          <a:lstStyle/>
          <a:p>
            <a:pPr algn="ctr"/>
            <a:r>
              <a:rPr lang="en-US" b="1" dirty="0" smtClean="0">
                <a:latin typeface="Arial"/>
                <a:cs typeface="Arial"/>
              </a:rPr>
              <a:t>01</a:t>
            </a:r>
            <a:endParaRPr lang="en-US" b="1" dirty="0">
              <a:latin typeface="Arial"/>
              <a:cs typeface="Arial"/>
            </a:endParaRPr>
          </a:p>
        </p:txBody>
      </p:sp>
      <p:sp>
        <p:nvSpPr>
          <p:cNvPr id="56" name="Round Single Corner Rectangle 55"/>
          <p:cNvSpPr>
            <a:spLocks noChangeAspect="1"/>
          </p:cNvSpPr>
          <p:nvPr userDrawn="1"/>
        </p:nvSpPr>
        <p:spPr>
          <a:xfrm rot="5400000">
            <a:off x="812922" y="3117681"/>
            <a:ext cx="725156" cy="725154"/>
          </a:xfrm>
          <a:prstGeom prst="round1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vert="vert270" lIns="91432" tIns="45717" rIns="91432" bIns="45717" anchor="ctr"/>
          <a:lstStyle/>
          <a:p>
            <a:pPr algn="ctr"/>
            <a:r>
              <a:rPr lang="en-US" b="1" dirty="0" smtClean="0">
                <a:latin typeface="Arial"/>
                <a:cs typeface="Arial"/>
              </a:rPr>
              <a:t>02</a:t>
            </a:r>
            <a:endParaRPr lang="en-US" b="1" dirty="0">
              <a:latin typeface="Arial"/>
              <a:cs typeface="Arial"/>
            </a:endParaRPr>
          </a:p>
        </p:txBody>
      </p:sp>
      <p:sp>
        <p:nvSpPr>
          <p:cNvPr id="57" name="Round Single Corner Rectangle 56"/>
          <p:cNvSpPr>
            <a:spLocks noChangeAspect="1"/>
          </p:cNvSpPr>
          <p:nvPr userDrawn="1"/>
        </p:nvSpPr>
        <p:spPr>
          <a:xfrm rot="5400000">
            <a:off x="812922" y="4090799"/>
            <a:ext cx="725156" cy="725154"/>
          </a:xfrm>
          <a:prstGeom prst="round1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vert="vert270" lIns="91432" tIns="45717" rIns="91432" bIns="45717" anchor="ctr"/>
          <a:lstStyle/>
          <a:p>
            <a:pPr algn="ctr"/>
            <a:r>
              <a:rPr lang="en-US" b="1" dirty="0" smtClean="0">
                <a:latin typeface="Arial"/>
                <a:cs typeface="Arial"/>
              </a:rPr>
              <a:t>03</a:t>
            </a:r>
            <a:endParaRPr lang="en-US" b="1" dirty="0">
              <a:latin typeface="Arial"/>
              <a:cs typeface="Arial"/>
            </a:endParaRPr>
          </a:p>
        </p:txBody>
      </p:sp>
      <p:sp>
        <p:nvSpPr>
          <p:cNvPr id="58" name="Round Single Corner Rectangle 57"/>
          <p:cNvSpPr>
            <a:spLocks noChangeAspect="1"/>
          </p:cNvSpPr>
          <p:nvPr userDrawn="1"/>
        </p:nvSpPr>
        <p:spPr>
          <a:xfrm rot="5400000">
            <a:off x="812922" y="5055667"/>
            <a:ext cx="725156" cy="725154"/>
          </a:xfrm>
          <a:prstGeom prst="round1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vert="vert270" lIns="91432" tIns="45717" rIns="91432" bIns="45717" anchor="ctr"/>
          <a:lstStyle/>
          <a:p>
            <a:pPr algn="ctr"/>
            <a:r>
              <a:rPr lang="en-US" b="1" dirty="0" smtClean="0">
                <a:latin typeface="Arial"/>
                <a:cs typeface="Arial"/>
              </a:rPr>
              <a:t>04</a:t>
            </a:r>
            <a:endParaRPr lang="en-US" b="1" dirty="0">
              <a:latin typeface="Arial"/>
              <a:cs typeface="Arial"/>
            </a:endParaRPr>
          </a:p>
        </p:txBody>
      </p:sp>
    </p:spTree>
    <p:extLst>
      <p:ext uri="{BB962C8B-B14F-4D97-AF65-F5344CB8AC3E}">
        <p14:creationId xmlns:p14="http://schemas.microsoft.com/office/powerpoint/2010/main" val="3707888972"/>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Z map on white">
    <p:spTree>
      <p:nvGrpSpPr>
        <p:cNvPr id="1" name=""/>
        <p:cNvGrpSpPr/>
        <p:nvPr/>
      </p:nvGrpSpPr>
      <p:grpSpPr>
        <a:xfrm>
          <a:off x="0" y="0"/>
          <a:ext cx="0" cy="0"/>
          <a:chOff x="0" y="0"/>
          <a:chExt cx="0" cy="0"/>
        </a:xfrm>
      </p:grpSpPr>
      <p:sp>
        <p:nvSpPr>
          <p:cNvPr id="8" name="Title 9"/>
          <p:cNvSpPr>
            <a:spLocks noGrp="1"/>
          </p:cNvSpPr>
          <p:nvPr>
            <p:ph type="title" hasCustomPrompt="1"/>
          </p:nvPr>
        </p:nvSpPr>
        <p:spPr>
          <a:xfrm>
            <a:off x="715965" y="574024"/>
            <a:ext cx="4820372" cy="707773"/>
          </a:xfrm>
        </p:spPr>
        <p:txBody>
          <a:bodyPr/>
          <a:lstStyle>
            <a:lvl1pPr>
              <a:defRPr sz="3600" b="0" baseline="0">
                <a:solidFill>
                  <a:schemeClr val="accent5"/>
                </a:solidFill>
              </a:defRPr>
            </a:lvl1pPr>
          </a:lstStyle>
          <a:p>
            <a:r>
              <a:rPr lang="en-US" dirty="0" smtClean="0"/>
              <a:t>(Page title)</a:t>
            </a:r>
            <a:endParaRPr lang="en-NZ" dirty="0"/>
          </a:p>
        </p:txBody>
      </p:sp>
      <p:sp>
        <p:nvSpPr>
          <p:cNvPr id="9" name="Text Placeholder 14"/>
          <p:cNvSpPr>
            <a:spLocks noGrp="1"/>
          </p:cNvSpPr>
          <p:nvPr>
            <p:ph type="body" sz="quarter" idx="14" hasCustomPrompt="1"/>
          </p:nvPr>
        </p:nvSpPr>
        <p:spPr>
          <a:xfrm>
            <a:off x="715963" y="1618000"/>
            <a:ext cx="3829928" cy="2700000"/>
          </a:xfrm>
        </p:spPr>
        <p:txBody>
          <a:bodyPr>
            <a:normAutofit/>
          </a:bodyPr>
          <a:lstStyle>
            <a:lvl1pPr marL="0" indent="0">
              <a:lnSpc>
                <a:spcPts val="2200"/>
              </a:lnSpc>
              <a:spcAft>
                <a:spcPts val="600"/>
              </a:spcAft>
              <a:buNone/>
              <a:defRPr sz="1400" baseline="0"/>
            </a:lvl1pPr>
          </a:lstStyle>
          <a:p>
            <a:pPr lvl="0"/>
            <a:r>
              <a:rPr lang="en-US" dirty="0" smtClean="0"/>
              <a:t>(Map explanation)</a:t>
            </a:r>
          </a:p>
        </p:txBody>
      </p:sp>
      <p:pic>
        <p:nvPicPr>
          <p:cNvPr id="7" name="Picture 6" descr="Te-Taurapa-Tūhono-GRAY-&amp;-BLACK-Horiz.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1893" y="6938211"/>
            <a:ext cx="1372374" cy="459972"/>
          </a:xfrm>
          <a:prstGeom prst="rect">
            <a:avLst/>
          </a:prstGeom>
        </p:spPr>
      </p:pic>
      <p:sp>
        <p:nvSpPr>
          <p:cNvPr id="10" name="Slide Number Placeholder 5"/>
          <p:cNvSpPr>
            <a:spLocks noGrp="1"/>
          </p:cNvSpPr>
          <p:nvPr>
            <p:ph type="sldNum" sz="quarter" idx="4"/>
          </p:nvPr>
        </p:nvSpPr>
        <p:spPr>
          <a:xfrm>
            <a:off x="9138388" y="7058050"/>
            <a:ext cx="332638" cy="405693"/>
          </a:xfrm>
          <a:prstGeom prst="rect">
            <a:avLst/>
          </a:prstGeom>
        </p:spPr>
        <p:txBody>
          <a:bodyPr vert="horz" lIns="0" tIns="0" rIns="0" bIns="0" rtlCol="0" anchor="ctr"/>
          <a:lstStyle>
            <a:lvl1pPr algn="r">
              <a:defRPr sz="900">
                <a:solidFill>
                  <a:schemeClr val="bg1">
                    <a:lumMod val="50000"/>
                  </a:schemeClr>
                </a:solidFill>
                <a:latin typeface="Arial"/>
                <a:cs typeface="Arial"/>
              </a:defRPr>
            </a:lvl1pPr>
          </a:lstStyle>
          <a:p>
            <a:fld id="{F8714618-0879-464F-8DAE-3199CD8A5D95}" type="slidenum">
              <a:rPr lang="en-NZ" smtClean="0"/>
              <a:pPr/>
              <a:t>‹#›</a:t>
            </a:fld>
            <a:endParaRPr lang="en-NZ" dirty="0"/>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87391" y="751167"/>
            <a:ext cx="4973683" cy="6187044"/>
          </a:xfrm>
          <a:prstGeom prst="rect">
            <a:avLst/>
          </a:prstGeom>
        </p:spPr>
      </p:pic>
    </p:spTree>
    <p:extLst>
      <p:ext uri="{BB962C8B-B14F-4D97-AF65-F5344CB8AC3E}">
        <p14:creationId xmlns:p14="http://schemas.microsoft.com/office/powerpoint/2010/main" val="180228871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World map on white">
    <p:bg>
      <p:bgRef idx="1001">
        <a:schemeClr val="bg1"/>
      </p:bgRef>
    </p:bg>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screen">
            <a:extLst>
              <a:ext uri="{28A0092B-C50C-407E-A947-70E740481C1C}">
                <a14:useLocalDpi xmlns:a14="http://schemas.microsoft.com/office/drawing/2010/main"/>
              </a:ext>
            </a:extLst>
          </a:blip>
          <a:srcRect b="11075"/>
          <a:stretch/>
        </p:blipFill>
        <p:spPr>
          <a:xfrm>
            <a:off x="0" y="429"/>
            <a:ext cx="10158410" cy="6775684"/>
          </a:xfrm>
          <a:prstGeom prst="rect">
            <a:avLst/>
          </a:prstGeom>
        </p:spPr>
      </p:pic>
      <p:sp>
        <p:nvSpPr>
          <p:cNvPr id="12" name="Title 9"/>
          <p:cNvSpPr>
            <a:spLocks noGrp="1"/>
          </p:cNvSpPr>
          <p:nvPr>
            <p:ph type="title" hasCustomPrompt="1"/>
          </p:nvPr>
        </p:nvSpPr>
        <p:spPr>
          <a:xfrm>
            <a:off x="715964" y="557398"/>
            <a:ext cx="8761413" cy="707773"/>
          </a:xfrm>
        </p:spPr>
        <p:txBody>
          <a:bodyPr/>
          <a:lstStyle>
            <a:lvl1pPr>
              <a:defRPr sz="3600" b="0" baseline="0">
                <a:solidFill>
                  <a:schemeClr val="accent5"/>
                </a:solidFill>
              </a:defRPr>
            </a:lvl1pPr>
          </a:lstStyle>
          <a:p>
            <a:r>
              <a:rPr lang="en-US" dirty="0" smtClean="0"/>
              <a:t>(Page title)</a:t>
            </a:r>
            <a:endParaRPr lang="en-NZ" dirty="0"/>
          </a:p>
        </p:txBody>
      </p:sp>
      <p:sp>
        <p:nvSpPr>
          <p:cNvPr id="13" name="Text Placeholder 14"/>
          <p:cNvSpPr>
            <a:spLocks noGrp="1"/>
          </p:cNvSpPr>
          <p:nvPr>
            <p:ph type="body" sz="quarter" idx="14" hasCustomPrompt="1"/>
          </p:nvPr>
        </p:nvSpPr>
        <p:spPr>
          <a:xfrm>
            <a:off x="715963" y="1501201"/>
            <a:ext cx="8801067" cy="481732"/>
          </a:xfrm>
        </p:spPr>
        <p:txBody>
          <a:bodyPr/>
          <a:lstStyle>
            <a:lvl1pPr marL="0" indent="0">
              <a:lnSpc>
                <a:spcPts val="2200"/>
              </a:lnSpc>
              <a:spcAft>
                <a:spcPts val="600"/>
              </a:spcAft>
              <a:buNone/>
              <a:defRPr sz="2000" baseline="0"/>
            </a:lvl1pPr>
          </a:lstStyle>
          <a:p>
            <a:pPr lvl="0"/>
            <a:r>
              <a:rPr lang="en-US" dirty="0" smtClean="0"/>
              <a:t>(Page subtitle)</a:t>
            </a:r>
          </a:p>
        </p:txBody>
      </p:sp>
      <p:pic>
        <p:nvPicPr>
          <p:cNvPr id="7" name="Picture 6" descr="Te-Taurapa-Tūhono-GRAY-&amp;-BLACK-Horiz.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11893" y="6938211"/>
            <a:ext cx="1372374" cy="459972"/>
          </a:xfrm>
          <a:prstGeom prst="rect">
            <a:avLst/>
          </a:prstGeom>
        </p:spPr>
      </p:pic>
      <p:sp>
        <p:nvSpPr>
          <p:cNvPr id="9" name="Slide Number Placeholder 5"/>
          <p:cNvSpPr>
            <a:spLocks noGrp="1"/>
          </p:cNvSpPr>
          <p:nvPr>
            <p:ph type="sldNum" sz="quarter" idx="4"/>
          </p:nvPr>
        </p:nvSpPr>
        <p:spPr>
          <a:xfrm>
            <a:off x="9138388" y="7058050"/>
            <a:ext cx="332638" cy="405693"/>
          </a:xfrm>
          <a:prstGeom prst="rect">
            <a:avLst/>
          </a:prstGeom>
        </p:spPr>
        <p:txBody>
          <a:bodyPr vert="horz" lIns="0" tIns="0" rIns="0" bIns="0" rtlCol="0" anchor="ctr"/>
          <a:lstStyle>
            <a:lvl1pPr algn="r">
              <a:defRPr sz="900">
                <a:solidFill>
                  <a:schemeClr val="bg1">
                    <a:lumMod val="50000"/>
                  </a:schemeClr>
                </a:solidFill>
                <a:latin typeface="Arial"/>
                <a:cs typeface="Arial"/>
              </a:defRPr>
            </a:lvl1pPr>
          </a:lstStyle>
          <a:p>
            <a:fld id="{F8714618-0879-464F-8DAE-3199CD8A5D95}" type="slidenum">
              <a:rPr lang="en-NZ" smtClean="0"/>
              <a:pPr/>
              <a:t>‹#›</a:t>
            </a:fld>
            <a:endParaRPr lang="en-NZ" dirty="0"/>
          </a:p>
        </p:txBody>
      </p:sp>
    </p:spTree>
    <p:extLst>
      <p:ext uri="{BB962C8B-B14F-4D97-AF65-F5344CB8AC3E}">
        <p14:creationId xmlns:p14="http://schemas.microsoft.com/office/powerpoint/2010/main" val="43107492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Page divider - Rich black">
    <p:spTree>
      <p:nvGrpSpPr>
        <p:cNvPr id="1" name=""/>
        <p:cNvGrpSpPr/>
        <p:nvPr/>
      </p:nvGrpSpPr>
      <p:grpSpPr>
        <a:xfrm>
          <a:off x="0" y="0"/>
          <a:ext cx="0" cy="0"/>
          <a:chOff x="0" y="0"/>
          <a:chExt cx="0" cy="0"/>
        </a:xfrm>
      </p:grpSpPr>
      <p:sp>
        <p:nvSpPr>
          <p:cNvPr id="4" name="Rectangle 3"/>
          <p:cNvSpPr/>
          <p:nvPr userDrawn="1"/>
        </p:nvSpPr>
        <p:spPr>
          <a:xfrm>
            <a:off x="0" y="0"/>
            <a:ext cx="10158413" cy="76200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91432" tIns="45717" rIns="91432" bIns="45717" rtlCol="0" anchor="ctr"/>
          <a:lstStyle/>
          <a:p>
            <a:pPr algn="ctr"/>
            <a:endParaRPr lang="en-US" sz="1400" b="1" dirty="0" smtClean="0">
              <a:latin typeface="Arial"/>
              <a:cs typeface="Arial"/>
            </a:endParaRPr>
          </a:p>
        </p:txBody>
      </p:sp>
      <p:pic>
        <p:nvPicPr>
          <p:cNvPr id="8" name="Picture 7" descr="Te-Taurapa-Tūhono-WHITE-Horiz.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2618" y="6930000"/>
            <a:ext cx="1418401" cy="475399"/>
          </a:xfrm>
          <a:prstGeom prst="rect">
            <a:avLst/>
          </a:prstGeom>
        </p:spPr>
      </p:pic>
      <p:sp>
        <p:nvSpPr>
          <p:cNvPr id="9" name="Title 6"/>
          <p:cNvSpPr>
            <a:spLocks noGrp="1"/>
          </p:cNvSpPr>
          <p:nvPr>
            <p:ph type="title" hasCustomPrompt="1"/>
          </p:nvPr>
        </p:nvSpPr>
        <p:spPr>
          <a:xfrm>
            <a:off x="730871" y="1295413"/>
            <a:ext cx="6934374" cy="580784"/>
          </a:xfrm>
        </p:spPr>
        <p:txBody>
          <a:bodyPr anchor="t"/>
          <a:lstStyle>
            <a:lvl1pPr algn="l">
              <a:defRPr sz="5400" b="0" baseline="0">
                <a:solidFill>
                  <a:schemeClr val="bg1"/>
                </a:solidFill>
              </a:defRPr>
            </a:lvl1pPr>
          </a:lstStyle>
          <a:p>
            <a:r>
              <a:rPr lang="en-NZ" dirty="0" smtClean="0"/>
              <a:t>(Page divider title)</a:t>
            </a:r>
            <a:endParaRPr lang="en-NZ" dirty="0"/>
          </a:p>
        </p:txBody>
      </p:sp>
      <p:sp>
        <p:nvSpPr>
          <p:cNvPr id="10" name="Text Placeholder 15"/>
          <p:cNvSpPr>
            <a:spLocks noGrp="1"/>
          </p:cNvSpPr>
          <p:nvPr>
            <p:ph type="body" sz="quarter" idx="13" hasCustomPrompt="1"/>
          </p:nvPr>
        </p:nvSpPr>
        <p:spPr>
          <a:xfrm>
            <a:off x="727560" y="3694332"/>
            <a:ext cx="6974246" cy="347436"/>
          </a:xfrm>
        </p:spPr>
        <p:txBody>
          <a:bodyPr>
            <a:noAutofit/>
          </a:bodyPr>
          <a:lstStyle>
            <a:lvl1pPr marL="0" indent="0" algn="l">
              <a:buNone/>
              <a:defRPr sz="2000" baseline="0">
                <a:solidFill>
                  <a:schemeClr val="bg1"/>
                </a:solidFill>
              </a:defRPr>
            </a:lvl1pPr>
          </a:lstStyle>
          <a:p>
            <a:pPr lvl="0"/>
            <a:r>
              <a:rPr lang="en-NZ" dirty="0" smtClean="0"/>
              <a:t>(Page divider subtitle)</a:t>
            </a:r>
            <a:endParaRPr lang="en-NZ" dirty="0"/>
          </a:p>
        </p:txBody>
      </p:sp>
      <p:sp>
        <p:nvSpPr>
          <p:cNvPr id="11" name="Text Placeholder 23"/>
          <p:cNvSpPr>
            <a:spLocks noGrp="1"/>
          </p:cNvSpPr>
          <p:nvPr>
            <p:ph type="body" sz="quarter" idx="14" hasCustomPrompt="1"/>
          </p:nvPr>
        </p:nvSpPr>
        <p:spPr>
          <a:xfrm>
            <a:off x="728607" y="4178769"/>
            <a:ext cx="6972152" cy="530225"/>
          </a:xfrm>
        </p:spPr>
        <p:txBody>
          <a:bodyPr>
            <a:noAutofit/>
          </a:bodyPr>
          <a:lstStyle>
            <a:lvl1pPr marL="0" indent="0" algn="l">
              <a:lnSpc>
                <a:spcPts val="1400"/>
              </a:lnSpc>
              <a:spcAft>
                <a:spcPts val="0"/>
              </a:spcAft>
              <a:buNone/>
              <a:defRPr sz="1400" baseline="0">
                <a:solidFill>
                  <a:schemeClr val="bg1"/>
                </a:solidFill>
              </a:defRPr>
            </a:lvl1pPr>
          </a:lstStyle>
          <a:p>
            <a:pPr lvl="0"/>
            <a:r>
              <a:rPr lang="en-US" dirty="0" smtClean="0"/>
              <a:t>(Page divider copy)</a:t>
            </a:r>
          </a:p>
        </p:txBody>
      </p:sp>
    </p:spTree>
    <p:extLst>
      <p:ext uri="{BB962C8B-B14F-4D97-AF65-F5344CB8AC3E}">
        <p14:creationId xmlns:p14="http://schemas.microsoft.com/office/powerpoint/2010/main" val="32734938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age divider - Riverstone">
    <p:spTree>
      <p:nvGrpSpPr>
        <p:cNvPr id="1" name=""/>
        <p:cNvGrpSpPr/>
        <p:nvPr/>
      </p:nvGrpSpPr>
      <p:grpSpPr>
        <a:xfrm>
          <a:off x="0" y="0"/>
          <a:ext cx="0" cy="0"/>
          <a:chOff x="0" y="0"/>
          <a:chExt cx="0" cy="0"/>
        </a:xfrm>
      </p:grpSpPr>
      <p:sp>
        <p:nvSpPr>
          <p:cNvPr id="4" name="Rectangle 3"/>
          <p:cNvSpPr/>
          <p:nvPr userDrawn="1"/>
        </p:nvSpPr>
        <p:spPr>
          <a:xfrm>
            <a:off x="0" y="0"/>
            <a:ext cx="10158413" cy="7620000"/>
          </a:xfrm>
          <a:prstGeom prst="rect">
            <a:avLst/>
          </a:prstGeom>
          <a:solidFill>
            <a:srgbClr val="6197AA"/>
          </a:solidFill>
          <a:ln>
            <a:noFill/>
          </a:ln>
          <a:effectLst/>
        </p:spPr>
        <p:style>
          <a:lnRef idx="1">
            <a:schemeClr val="accent1"/>
          </a:lnRef>
          <a:fillRef idx="3">
            <a:schemeClr val="accent1"/>
          </a:fillRef>
          <a:effectRef idx="2">
            <a:schemeClr val="accent1"/>
          </a:effectRef>
          <a:fontRef idx="minor">
            <a:schemeClr val="lt1"/>
          </a:fontRef>
        </p:style>
        <p:txBody>
          <a:bodyPr lIns="91432" tIns="45717" rIns="91432" bIns="45717" rtlCol="0" anchor="ctr"/>
          <a:lstStyle/>
          <a:p>
            <a:pPr algn="ctr"/>
            <a:endParaRPr lang="en-US" sz="1400" b="1" dirty="0" smtClean="0">
              <a:latin typeface="Arial"/>
              <a:cs typeface="Arial"/>
            </a:endParaRPr>
          </a:p>
        </p:txBody>
      </p:sp>
      <p:pic>
        <p:nvPicPr>
          <p:cNvPr id="9" name="Picture 8" descr="Te-Taurapa-Tūhono-WHITE-Horiz.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2618" y="6930000"/>
            <a:ext cx="1418401" cy="475399"/>
          </a:xfrm>
          <a:prstGeom prst="rect">
            <a:avLst/>
          </a:prstGeom>
        </p:spPr>
      </p:pic>
      <p:sp>
        <p:nvSpPr>
          <p:cNvPr id="8" name="Title 6"/>
          <p:cNvSpPr>
            <a:spLocks noGrp="1"/>
          </p:cNvSpPr>
          <p:nvPr>
            <p:ph type="title" hasCustomPrompt="1"/>
          </p:nvPr>
        </p:nvSpPr>
        <p:spPr>
          <a:xfrm>
            <a:off x="730871" y="1295413"/>
            <a:ext cx="6934374" cy="580784"/>
          </a:xfrm>
        </p:spPr>
        <p:txBody>
          <a:bodyPr anchor="t"/>
          <a:lstStyle>
            <a:lvl1pPr algn="l">
              <a:defRPr sz="5400" b="0" baseline="0">
                <a:solidFill>
                  <a:schemeClr val="bg1"/>
                </a:solidFill>
              </a:defRPr>
            </a:lvl1pPr>
          </a:lstStyle>
          <a:p>
            <a:r>
              <a:rPr lang="en-NZ" dirty="0" smtClean="0"/>
              <a:t>(Page divider title)</a:t>
            </a:r>
            <a:endParaRPr lang="en-NZ" dirty="0"/>
          </a:p>
        </p:txBody>
      </p:sp>
      <p:sp>
        <p:nvSpPr>
          <p:cNvPr id="10" name="Text Placeholder 15"/>
          <p:cNvSpPr>
            <a:spLocks noGrp="1"/>
          </p:cNvSpPr>
          <p:nvPr>
            <p:ph type="body" sz="quarter" idx="13" hasCustomPrompt="1"/>
          </p:nvPr>
        </p:nvSpPr>
        <p:spPr>
          <a:xfrm>
            <a:off x="727560" y="3694332"/>
            <a:ext cx="6974246" cy="347436"/>
          </a:xfrm>
        </p:spPr>
        <p:txBody>
          <a:bodyPr>
            <a:noAutofit/>
          </a:bodyPr>
          <a:lstStyle>
            <a:lvl1pPr marL="0" indent="0" algn="l">
              <a:buNone/>
              <a:defRPr sz="2000" baseline="0">
                <a:solidFill>
                  <a:schemeClr val="bg1"/>
                </a:solidFill>
              </a:defRPr>
            </a:lvl1pPr>
          </a:lstStyle>
          <a:p>
            <a:pPr lvl="0"/>
            <a:r>
              <a:rPr lang="en-NZ" dirty="0" smtClean="0"/>
              <a:t>(Page divider subtitle)</a:t>
            </a:r>
            <a:endParaRPr lang="en-NZ" dirty="0"/>
          </a:p>
        </p:txBody>
      </p:sp>
      <p:sp>
        <p:nvSpPr>
          <p:cNvPr id="11" name="Text Placeholder 23"/>
          <p:cNvSpPr>
            <a:spLocks noGrp="1"/>
          </p:cNvSpPr>
          <p:nvPr>
            <p:ph type="body" sz="quarter" idx="14" hasCustomPrompt="1"/>
          </p:nvPr>
        </p:nvSpPr>
        <p:spPr>
          <a:xfrm>
            <a:off x="728607" y="4178769"/>
            <a:ext cx="6972152" cy="530225"/>
          </a:xfrm>
        </p:spPr>
        <p:txBody>
          <a:bodyPr>
            <a:noAutofit/>
          </a:bodyPr>
          <a:lstStyle>
            <a:lvl1pPr marL="0" indent="0" algn="l">
              <a:lnSpc>
                <a:spcPts val="1400"/>
              </a:lnSpc>
              <a:spcAft>
                <a:spcPts val="0"/>
              </a:spcAft>
              <a:buNone/>
              <a:defRPr sz="1400" baseline="0">
                <a:solidFill>
                  <a:schemeClr val="bg1"/>
                </a:solidFill>
              </a:defRPr>
            </a:lvl1pPr>
          </a:lstStyle>
          <a:p>
            <a:pPr lvl="0"/>
            <a:r>
              <a:rPr lang="en-US" dirty="0" smtClean="0"/>
              <a:t>(Page divider copy)</a:t>
            </a:r>
          </a:p>
        </p:txBody>
      </p:sp>
    </p:spTree>
    <p:extLst>
      <p:ext uri="{BB962C8B-B14F-4D97-AF65-F5344CB8AC3E}">
        <p14:creationId xmlns:p14="http://schemas.microsoft.com/office/powerpoint/2010/main" val="28232376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age divider - Otago Ochre">
    <p:spTree>
      <p:nvGrpSpPr>
        <p:cNvPr id="1" name=""/>
        <p:cNvGrpSpPr/>
        <p:nvPr/>
      </p:nvGrpSpPr>
      <p:grpSpPr>
        <a:xfrm>
          <a:off x="0" y="0"/>
          <a:ext cx="0" cy="0"/>
          <a:chOff x="0" y="0"/>
          <a:chExt cx="0" cy="0"/>
        </a:xfrm>
      </p:grpSpPr>
      <p:sp>
        <p:nvSpPr>
          <p:cNvPr id="4" name="Rectangle 3"/>
          <p:cNvSpPr/>
          <p:nvPr userDrawn="1"/>
        </p:nvSpPr>
        <p:spPr>
          <a:xfrm>
            <a:off x="0" y="0"/>
            <a:ext cx="10158413" cy="7620000"/>
          </a:xfrm>
          <a:prstGeom prst="rect">
            <a:avLst/>
          </a:prstGeom>
          <a:solidFill>
            <a:srgbClr val="CFA12B"/>
          </a:solidFill>
          <a:ln>
            <a:noFill/>
          </a:ln>
          <a:effectLst/>
        </p:spPr>
        <p:style>
          <a:lnRef idx="1">
            <a:schemeClr val="accent1"/>
          </a:lnRef>
          <a:fillRef idx="3">
            <a:schemeClr val="accent1"/>
          </a:fillRef>
          <a:effectRef idx="2">
            <a:schemeClr val="accent1"/>
          </a:effectRef>
          <a:fontRef idx="minor">
            <a:schemeClr val="lt1"/>
          </a:fontRef>
        </p:style>
        <p:txBody>
          <a:bodyPr lIns="91432" tIns="45717" rIns="91432" bIns="45717" rtlCol="0" anchor="ctr"/>
          <a:lstStyle/>
          <a:p>
            <a:pPr algn="ctr"/>
            <a:endParaRPr lang="en-US" sz="1400" b="1" dirty="0" smtClean="0">
              <a:latin typeface="Arial"/>
              <a:cs typeface="Arial"/>
            </a:endParaRPr>
          </a:p>
        </p:txBody>
      </p:sp>
      <p:pic>
        <p:nvPicPr>
          <p:cNvPr id="8" name="Picture 7" descr="Te-Taurapa-Tūhono-WHITE-Horiz.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2618" y="6930000"/>
            <a:ext cx="1418401" cy="475399"/>
          </a:xfrm>
          <a:prstGeom prst="rect">
            <a:avLst/>
          </a:prstGeom>
        </p:spPr>
      </p:pic>
      <p:sp>
        <p:nvSpPr>
          <p:cNvPr id="9" name="Title 6"/>
          <p:cNvSpPr>
            <a:spLocks noGrp="1"/>
          </p:cNvSpPr>
          <p:nvPr>
            <p:ph type="title" hasCustomPrompt="1"/>
          </p:nvPr>
        </p:nvSpPr>
        <p:spPr>
          <a:xfrm>
            <a:off x="730871" y="1295413"/>
            <a:ext cx="6934374" cy="580784"/>
          </a:xfrm>
        </p:spPr>
        <p:txBody>
          <a:bodyPr anchor="t"/>
          <a:lstStyle>
            <a:lvl1pPr algn="l">
              <a:defRPr sz="5400" b="0" baseline="0">
                <a:solidFill>
                  <a:schemeClr val="bg1"/>
                </a:solidFill>
              </a:defRPr>
            </a:lvl1pPr>
          </a:lstStyle>
          <a:p>
            <a:r>
              <a:rPr lang="en-NZ" dirty="0" smtClean="0"/>
              <a:t>(Page divider title)</a:t>
            </a:r>
            <a:endParaRPr lang="en-NZ" dirty="0"/>
          </a:p>
        </p:txBody>
      </p:sp>
      <p:sp>
        <p:nvSpPr>
          <p:cNvPr id="10" name="Text Placeholder 15"/>
          <p:cNvSpPr>
            <a:spLocks noGrp="1"/>
          </p:cNvSpPr>
          <p:nvPr>
            <p:ph type="body" sz="quarter" idx="13" hasCustomPrompt="1"/>
          </p:nvPr>
        </p:nvSpPr>
        <p:spPr>
          <a:xfrm>
            <a:off x="727560" y="3694332"/>
            <a:ext cx="6974246" cy="347436"/>
          </a:xfrm>
        </p:spPr>
        <p:txBody>
          <a:bodyPr>
            <a:noAutofit/>
          </a:bodyPr>
          <a:lstStyle>
            <a:lvl1pPr marL="0" indent="0" algn="l">
              <a:buNone/>
              <a:defRPr sz="2000" baseline="0">
                <a:solidFill>
                  <a:schemeClr val="bg1"/>
                </a:solidFill>
              </a:defRPr>
            </a:lvl1pPr>
          </a:lstStyle>
          <a:p>
            <a:pPr lvl="0"/>
            <a:r>
              <a:rPr lang="en-NZ" dirty="0" smtClean="0"/>
              <a:t>(Page divider subtitle)</a:t>
            </a:r>
            <a:endParaRPr lang="en-NZ" dirty="0"/>
          </a:p>
        </p:txBody>
      </p:sp>
      <p:sp>
        <p:nvSpPr>
          <p:cNvPr id="11" name="Text Placeholder 23"/>
          <p:cNvSpPr>
            <a:spLocks noGrp="1"/>
          </p:cNvSpPr>
          <p:nvPr>
            <p:ph type="body" sz="quarter" idx="14" hasCustomPrompt="1"/>
          </p:nvPr>
        </p:nvSpPr>
        <p:spPr>
          <a:xfrm>
            <a:off x="728607" y="4178769"/>
            <a:ext cx="6972152" cy="530225"/>
          </a:xfrm>
        </p:spPr>
        <p:txBody>
          <a:bodyPr>
            <a:noAutofit/>
          </a:bodyPr>
          <a:lstStyle>
            <a:lvl1pPr marL="0" indent="0" algn="l">
              <a:lnSpc>
                <a:spcPts val="1400"/>
              </a:lnSpc>
              <a:spcAft>
                <a:spcPts val="0"/>
              </a:spcAft>
              <a:buNone/>
              <a:defRPr sz="1400" baseline="0">
                <a:solidFill>
                  <a:schemeClr val="bg1"/>
                </a:solidFill>
              </a:defRPr>
            </a:lvl1pPr>
          </a:lstStyle>
          <a:p>
            <a:pPr lvl="0"/>
            <a:r>
              <a:rPr lang="en-US" dirty="0" smtClean="0"/>
              <a:t>(Page divider copy)</a:t>
            </a:r>
          </a:p>
        </p:txBody>
      </p:sp>
    </p:spTree>
    <p:extLst>
      <p:ext uri="{BB962C8B-B14F-4D97-AF65-F5344CB8AC3E}">
        <p14:creationId xmlns:p14="http://schemas.microsoft.com/office/powerpoint/2010/main" val="31881214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nding slide white on black">
    <p:spTree>
      <p:nvGrpSpPr>
        <p:cNvPr id="1" name=""/>
        <p:cNvGrpSpPr/>
        <p:nvPr/>
      </p:nvGrpSpPr>
      <p:grpSpPr>
        <a:xfrm>
          <a:off x="0" y="0"/>
          <a:ext cx="0" cy="0"/>
          <a:chOff x="0" y="0"/>
          <a:chExt cx="0" cy="0"/>
        </a:xfrm>
      </p:grpSpPr>
      <p:sp>
        <p:nvSpPr>
          <p:cNvPr id="2" name="Rectangle 1"/>
          <p:cNvSpPr/>
          <p:nvPr userDrawn="1"/>
        </p:nvSpPr>
        <p:spPr>
          <a:xfrm>
            <a:off x="0" y="0"/>
            <a:ext cx="10158413" cy="76200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dirty="0" smtClean="0">
              <a:latin typeface="Arial"/>
              <a:cs typeface="Arial"/>
            </a:endParaRPr>
          </a:p>
        </p:txBody>
      </p:sp>
      <p:pic>
        <p:nvPicPr>
          <p:cNvPr id="3" name="Picture 2" descr="Te Taurapa Tūhono White &amp; GREY.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5541" y="2508944"/>
            <a:ext cx="2579844" cy="2538500"/>
          </a:xfrm>
          <a:prstGeom prst="rect">
            <a:avLst/>
          </a:prstGeom>
        </p:spPr>
      </p:pic>
    </p:spTree>
    <p:extLst>
      <p:ext uri="{BB962C8B-B14F-4D97-AF65-F5344CB8AC3E}">
        <p14:creationId xmlns:p14="http://schemas.microsoft.com/office/powerpoint/2010/main" val="2488378765"/>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ding slide black on white">
    <p:spTree>
      <p:nvGrpSpPr>
        <p:cNvPr id="1" name=""/>
        <p:cNvGrpSpPr/>
        <p:nvPr/>
      </p:nvGrpSpPr>
      <p:grpSpPr>
        <a:xfrm>
          <a:off x="0" y="0"/>
          <a:ext cx="0" cy="0"/>
          <a:chOff x="0" y="0"/>
          <a:chExt cx="0" cy="0"/>
        </a:xfrm>
      </p:grpSpPr>
      <p:sp>
        <p:nvSpPr>
          <p:cNvPr id="2" name="Rectangle 1"/>
          <p:cNvSpPr/>
          <p:nvPr userDrawn="1"/>
        </p:nvSpPr>
        <p:spPr>
          <a:xfrm>
            <a:off x="0" y="0"/>
            <a:ext cx="10158413" cy="762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dirty="0" smtClean="0">
              <a:latin typeface="Arial"/>
              <a:cs typeface="Arial"/>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3649" y="2502130"/>
            <a:ext cx="2610412" cy="2576945"/>
          </a:xfrm>
          <a:prstGeom prst="rect">
            <a:avLst/>
          </a:prstGeom>
        </p:spPr>
      </p:pic>
    </p:spTree>
    <p:extLst>
      <p:ext uri="{BB962C8B-B14F-4D97-AF65-F5344CB8AC3E}">
        <p14:creationId xmlns:p14="http://schemas.microsoft.com/office/powerpoint/2010/main" val="175357824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666" b="0" i="0">
                <a:solidFill>
                  <a:srgbClr val="0C5B70"/>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defRPr sz="1333" b="0" i="0">
                <a:solidFill>
                  <a:srgbClr val="0C5870"/>
                </a:solidFill>
                <a:latin typeface="Arial"/>
                <a:cs typeface="Arial"/>
              </a:defRPr>
            </a:lvl1pPr>
          </a:lstStyle>
          <a:p>
            <a:pPr marL="10582">
              <a:lnSpc>
                <a:spcPts val="1558"/>
              </a:lnSpc>
            </a:pPr>
            <a:r>
              <a:rPr lang="en-US" spc="-21" smtClean="0"/>
              <a:t>ww</a:t>
            </a:r>
            <a:r>
              <a:rPr lang="en-US" spc="-83" smtClean="0"/>
              <a:t>w</a:t>
            </a:r>
            <a:r>
              <a:rPr lang="en-US" smtClean="0"/>
              <a:t>.</a:t>
            </a:r>
            <a:r>
              <a:rPr lang="en-US" spc="-12" smtClean="0"/>
              <a:t>p</a:t>
            </a:r>
            <a:r>
              <a:rPr lang="en-US" spc="-4" smtClean="0"/>
              <a:t>l</a:t>
            </a:r>
            <a:r>
              <a:rPr lang="en-US" spc="-8" smtClean="0"/>
              <a:t>n</a:t>
            </a:r>
            <a:r>
              <a:rPr lang="en-US" smtClean="0"/>
              <a:t>.</a:t>
            </a:r>
            <a:r>
              <a:rPr lang="en-US" spc="-4" smtClean="0"/>
              <a:t>c</a:t>
            </a:r>
            <a:r>
              <a:rPr lang="en-US" spc="-12" smtClean="0"/>
              <a:t>o</a:t>
            </a:r>
            <a:r>
              <a:rPr lang="en-US" smtClean="0"/>
              <a:t>.id</a:t>
            </a:r>
            <a:endParaRPr lang="en-US"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3/19/2019</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4050007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2" name="Rectangle 1"/>
          <p:cNvSpPr/>
          <p:nvPr userDrawn="1"/>
        </p:nvSpPr>
        <p:spPr>
          <a:xfrm>
            <a:off x="0" y="0"/>
            <a:ext cx="10158413" cy="2301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3759" tIns="46880" rIns="93759" bIns="46880"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endParaRPr lang="id-ID" altLang="id-ID" sz="1500">
              <a:solidFill>
                <a:srgbClr val="FFFFFF"/>
              </a:solidFill>
              <a:latin typeface="Calibri" pitchFamily="34" charset="0"/>
            </a:endParaRPr>
          </a:p>
        </p:txBody>
      </p:sp>
      <p:sp>
        <p:nvSpPr>
          <p:cNvPr id="3" name="Date Placeholder 2"/>
          <p:cNvSpPr>
            <a:spLocks noGrp="1"/>
          </p:cNvSpPr>
          <p:nvPr>
            <p:ph type="dt" sz="half" idx="10"/>
          </p:nvPr>
        </p:nvSpPr>
        <p:spPr/>
        <p:txBody>
          <a:bodyPr/>
          <a:lstStyle>
            <a:lvl1pPr>
              <a:defRPr/>
            </a:lvl1pPr>
          </a:lstStyle>
          <a:p>
            <a:pPr>
              <a:defRPr/>
            </a:pPr>
            <a:fld id="{CF5CD3E4-718C-4419-9B79-2A2AE3787170}" type="datetime1">
              <a:rPr lang="id-ID" altLang="id-ID"/>
              <a:pPr>
                <a:defRPr/>
              </a:pPr>
              <a:t>19/03/2019</a:t>
            </a:fld>
            <a:endParaRPr lang="id-ID" altLang="id-ID"/>
          </a:p>
        </p:txBody>
      </p:sp>
      <p:sp>
        <p:nvSpPr>
          <p:cNvPr id="4" name="Footer Placeholder 3"/>
          <p:cNvSpPr>
            <a:spLocks noGrp="1"/>
          </p:cNvSpPr>
          <p:nvPr>
            <p:ph type="ftr" sz="quarter" idx="11"/>
          </p:nvPr>
        </p:nvSpPr>
        <p:spPr>
          <a:xfrm>
            <a:off x="3470791" y="7062613"/>
            <a:ext cx="3216831" cy="405694"/>
          </a:xfrm>
          <a:prstGeom prst="rect">
            <a:avLst/>
          </a:prstGeom>
        </p:spPr>
        <p:txBody>
          <a:bodyPr vert="horz" wrap="square" lIns="91429" tIns="45715" rIns="91429" bIns="45715" numCol="1" anchor="t" anchorCtr="0" compatLnSpc="1">
            <a:prstTxWarp prst="textNoShape">
              <a:avLst/>
            </a:prstTxWarp>
          </a:bodyPr>
          <a:lstStyle>
            <a:lvl1pPr eaLnBrk="1" hangingPunct="1">
              <a:defRPr>
                <a:latin typeface="Calibri" pitchFamily="34" charset="0"/>
              </a:defRPr>
            </a:lvl1pPr>
          </a:lstStyle>
          <a:p>
            <a:pPr>
              <a:defRPr/>
            </a:pPr>
            <a:endParaRPr lang="id-ID" altLang="id-ID"/>
          </a:p>
        </p:txBody>
      </p:sp>
      <p:sp>
        <p:nvSpPr>
          <p:cNvPr id="5" name="Slide Number Placeholder 4"/>
          <p:cNvSpPr>
            <a:spLocks noGrp="1"/>
          </p:cNvSpPr>
          <p:nvPr>
            <p:ph type="sldNum" sz="quarter" idx="12"/>
          </p:nvPr>
        </p:nvSpPr>
        <p:spPr>
          <a:xfrm>
            <a:off x="7280196" y="7062613"/>
            <a:ext cx="2370296" cy="405694"/>
          </a:xfrm>
          <a:prstGeom prst="rect">
            <a:avLst/>
          </a:prstGeom>
        </p:spPr>
        <p:txBody>
          <a:bodyPr vert="horz" wrap="square" lIns="91429" tIns="45715" rIns="91429" bIns="45715" numCol="1" anchor="t" anchorCtr="0" compatLnSpc="1">
            <a:prstTxWarp prst="textNoShape">
              <a:avLst/>
            </a:prstTxWarp>
          </a:bodyPr>
          <a:lstStyle>
            <a:lvl1pPr eaLnBrk="1" hangingPunct="1">
              <a:defRPr>
                <a:latin typeface="Calibri" pitchFamily="34" charset="0"/>
              </a:defRPr>
            </a:lvl1pPr>
          </a:lstStyle>
          <a:p>
            <a:fld id="{D86B977D-CF42-4C36-A319-024BBDBCCB95}" type="slidenum">
              <a:rPr lang="id-ID" altLang="id-ID"/>
              <a:pPr/>
              <a:t>‹#›</a:t>
            </a:fld>
            <a:endParaRPr lang="id-ID" altLang="id-ID"/>
          </a:p>
        </p:txBody>
      </p:sp>
    </p:spTree>
    <p:extLst>
      <p:ext uri="{BB962C8B-B14F-4D97-AF65-F5344CB8AC3E}">
        <p14:creationId xmlns:p14="http://schemas.microsoft.com/office/powerpoint/2010/main" val="29442639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2445" y="138545"/>
            <a:ext cx="9142413" cy="1574800"/>
          </a:xfrm>
          <a:prstGeom prst="rect">
            <a:avLst/>
          </a:prstGeom>
        </p:spPr>
        <p:txBody>
          <a:bodyPr vert="horz" lIns="91432" tIns="45717" rIns="91432" bIns="45717" rtlCol="0" anchor="ctr">
            <a:noAutofit/>
          </a:bodyPr>
          <a:lstStyle/>
          <a:p>
            <a:r>
              <a:rPr lang="en-AU" dirty="0" smtClean="0"/>
              <a:t>Click to edit Master title style</a:t>
            </a:r>
            <a:endParaRPr lang="en-US" dirty="0"/>
          </a:p>
        </p:txBody>
      </p:sp>
      <p:sp>
        <p:nvSpPr>
          <p:cNvPr id="3" name="Text Placeholder 2"/>
          <p:cNvSpPr>
            <a:spLocks noGrp="1"/>
          </p:cNvSpPr>
          <p:nvPr>
            <p:ph type="body" idx="1"/>
          </p:nvPr>
        </p:nvSpPr>
        <p:spPr>
          <a:xfrm>
            <a:off x="732445" y="1848812"/>
            <a:ext cx="9142413" cy="5029200"/>
          </a:xfrm>
          <a:prstGeom prst="rect">
            <a:avLst/>
          </a:prstGeom>
        </p:spPr>
        <p:txBody>
          <a:bodyPr vert="horz" lIns="91432" tIns="45717" rIns="91432" bIns="45717" rtlCol="0">
            <a:normAutofit/>
          </a:bodyPr>
          <a:lstStyle/>
          <a:p>
            <a:pPr lvl="0"/>
            <a:endParaRPr lang="en-US" dirty="0" smtClean="0"/>
          </a:p>
        </p:txBody>
      </p:sp>
      <p:sp>
        <p:nvSpPr>
          <p:cNvPr id="4" name="Slide Number Placeholder 5"/>
          <p:cNvSpPr>
            <a:spLocks noGrp="1"/>
          </p:cNvSpPr>
          <p:nvPr>
            <p:ph type="sldNum" sz="quarter" idx="4"/>
          </p:nvPr>
        </p:nvSpPr>
        <p:spPr>
          <a:xfrm>
            <a:off x="9052582" y="7058050"/>
            <a:ext cx="418444" cy="405693"/>
          </a:xfrm>
          <a:prstGeom prst="rect">
            <a:avLst/>
          </a:prstGeom>
        </p:spPr>
        <p:txBody>
          <a:bodyPr vert="horz" lIns="0" tIns="0" rIns="0" bIns="0" rtlCol="0" anchor="ctr"/>
          <a:lstStyle>
            <a:lvl1pPr algn="r">
              <a:defRPr sz="900">
                <a:solidFill>
                  <a:schemeClr val="accent5"/>
                </a:solidFill>
                <a:latin typeface="Arial"/>
                <a:cs typeface="Arial"/>
              </a:defRPr>
            </a:lvl1pPr>
          </a:lstStyle>
          <a:p>
            <a:fld id="{F8714618-0879-464F-8DAE-3199CD8A5D95}" type="slidenum">
              <a:rPr lang="en-NZ" smtClean="0"/>
              <a:pPr/>
              <a:t>‹#›</a:t>
            </a:fld>
            <a:endParaRPr lang="en-NZ" dirty="0"/>
          </a:p>
        </p:txBody>
      </p:sp>
    </p:spTree>
    <p:extLst>
      <p:ext uri="{BB962C8B-B14F-4D97-AF65-F5344CB8AC3E}">
        <p14:creationId xmlns:p14="http://schemas.microsoft.com/office/powerpoint/2010/main" val="1626435625"/>
      </p:ext>
    </p:extLst>
  </p:cSld>
  <p:clrMap bg1="lt1" tx1="dk1" bg2="lt2" tx2="dk2" accent1="accent1" accent2="accent2" accent3="accent3" accent4="accent4" accent5="accent5" accent6="accent6" hlink="hlink" folHlink="folHlink"/>
  <p:sldLayoutIdLst>
    <p:sldLayoutId id="2147483756" r:id="rId1"/>
    <p:sldLayoutId id="2147483805" r:id="rId2"/>
    <p:sldLayoutId id="2147483810" r:id="rId3"/>
    <p:sldLayoutId id="2147483767" r:id="rId4"/>
    <p:sldLayoutId id="2147483778" r:id="rId5"/>
    <p:sldLayoutId id="2147483776" r:id="rId6"/>
    <p:sldLayoutId id="2147483813" r:id="rId7"/>
    <p:sldLayoutId id="2147483769" r:id="rId8"/>
    <p:sldLayoutId id="2147483770" r:id="rId9"/>
    <p:sldLayoutId id="2147483804" r:id="rId10"/>
    <p:sldLayoutId id="2147483806" r:id="rId11"/>
    <p:sldLayoutId id="2147483807" r:id="rId12"/>
    <p:sldLayoutId id="2147483808" r:id="rId13"/>
    <p:sldLayoutId id="2147483811" r:id="rId14"/>
    <p:sldLayoutId id="2147483781" r:id="rId15"/>
    <p:sldLayoutId id="2147483783" r:id="rId16"/>
    <p:sldLayoutId id="2147483774" r:id="rId17"/>
    <p:sldLayoutId id="2147483779" r:id="rId18"/>
    <p:sldLayoutId id="2147483820" r:id="rId19"/>
    <p:sldLayoutId id="2147483791" r:id="rId20"/>
    <p:sldLayoutId id="2147483798" r:id="rId21"/>
    <p:sldLayoutId id="2147483818" r:id="rId22"/>
    <p:sldLayoutId id="2147483819" r:id="rId23"/>
    <p:sldLayoutId id="2147483821" r:id="rId24"/>
    <p:sldLayoutId id="2147483822" r:id="rId25"/>
  </p:sldLayoutIdLst>
  <p:hf hdr="0"/>
  <p:txStyles>
    <p:titleStyle>
      <a:lvl1pPr algn="l" defTabSz="457163" rtl="0" eaLnBrk="1" latinLnBrk="0" hangingPunct="1">
        <a:spcBef>
          <a:spcPct val="0"/>
        </a:spcBef>
        <a:buNone/>
        <a:defRPr sz="3600" b="0" kern="1200" spc="0">
          <a:solidFill>
            <a:schemeClr val="accent5"/>
          </a:solidFill>
          <a:latin typeface="Arial"/>
          <a:ea typeface="+mj-ea"/>
          <a:cs typeface="Arial"/>
        </a:defRPr>
      </a:lvl1pPr>
    </p:titleStyle>
    <p:bodyStyle>
      <a:lvl1pPr marL="0" indent="0" algn="l" defTabSz="457163" rtl="0" eaLnBrk="1" latinLnBrk="0" hangingPunct="1">
        <a:spcBef>
          <a:spcPct val="20000"/>
        </a:spcBef>
        <a:buFont typeface="Arial"/>
        <a:buNone/>
        <a:defRPr sz="1400" kern="1200">
          <a:solidFill>
            <a:schemeClr val="tx1"/>
          </a:solidFill>
          <a:latin typeface="Arial"/>
          <a:ea typeface="+mn-ea"/>
          <a:cs typeface="Arial"/>
        </a:defRPr>
      </a:lvl1pPr>
      <a:lvl2pPr marL="742891" indent="-285727" algn="l" defTabSz="457163" rtl="0" eaLnBrk="1" latinLnBrk="0" hangingPunct="1">
        <a:spcBef>
          <a:spcPct val="20000"/>
        </a:spcBef>
        <a:buFont typeface="Arial"/>
        <a:buChar char="–"/>
        <a:defRPr sz="1400" kern="1200">
          <a:solidFill>
            <a:schemeClr val="tx1"/>
          </a:solidFill>
          <a:latin typeface="Arial"/>
          <a:ea typeface="+mn-ea"/>
          <a:cs typeface="Arial"/>
        </a:defRPr>
      </a:lvl2pPr>
      <a:lvl3pPr marL="1142908" indent="-228582" algn="l" defTabSz="457163" rtl="0" eaLnBrk="1" latinLnBrk="0" hangingPunct="1">
        <a:spcBef>
          <a:spcPct val="20000"/>
        </a:spcBef>
        <a:buFont typeface="Arial"/>
        <a:buChar char="•"/>
        <a:defRPr sz="1400" kern="1200">
          <a:solidFill>
            <a:schemeClr val="tx1"/>
          </a:solidFill>
          <a:latin typeface="Arial"/>
          <a:ea typeface="+mn-ea"/>
          <a:cs typeface="Arial"/>
        </a:defRPr>
      </a:lvl3pPr>
      <a:lvl4pPr marL="1600072" indent="-228582" algn="l" defTabSz="457163" rtl="0" eaLnBrk="1" latinLnBrk="0" hangingPunct="1">
        <a:spcBef>
          <a:spcPct val="20000"/>
        </a:spcBef>
        <a:buFont typeface="Arial"/>
        <a:buChar char="–"/>
        <a:defRPr sz="1400" kern="1200">
          <a:solidFill>
            <a:schemeClr val="tx1"/>
          </a:solidFill>
          <a:latin typeface="Arial"/>
          <a:ea typeface="+mn-ea"/>
          <a:cs typeface="Arial"/>
        </a:defRPr>
      </a:lvl4pPr>
      <a:lvl5pPr marL="2057235" indent="-228582" algn="l" defTabSz="457163" rtl="0" eaLnBrk="1" latinLnBrk="0" hangingPunct="1">
        <a:spcBef>
          <a:spcPct val="20000"/>
        </a:spcBef>
        <a:buFont typeface="Arial"/>
        <a:buChar char="»"/>
        <a:defRPr sz="1400" kern="1200">
          <a:solidFill>
            <a:schemeClr val="tx1"/>
          </a:solidFill>
          <a:latin typeface="Arial"/>
          <a:ea typeface="+mn-ea"/>
          <a:cs typeface="Arial"/>
        </a:defRPr>
      </a:lvl5pPr>
      <a:lvl6pPr marL="2514398" indent="-228582" algn="l" defTabSz="457163" rtl="0" eaLnBrk="1" latinLnBrk="0" hangingPunct="1">
        <a:spcBef>
          <a:spcPct val="20000"/>
        </a:spcBef>
        <a:buFont typeface="Arial"/>
        <a:buChar char="•"/>
        <a:defRPr sz="2000" kern="1200">
          <a:solidFill>
            <a:schemeClr val="tx1"/>
          </a:solidFill>
          <a:latin typeface="+mn-lt"/>
          <a:ea typeface="+mn-ea"/>
          <a:cs typeface="+mn-cs"/>
        </a:defRPr>
      </a:lvl6pPr>
      <a:lvl7pPr marL="2971560" indent="-228582" algn="l" defTabSz="457163" rtl="0" eaLnBrk="1" latinLnBrk="0" hangingPunct="1">
        <a:spcBef>
          <a:spcPct val="20000"/>
        </a:spcBef>
        <a:buFont typeface="Arial"/>
        <a:buChar char="•"/>
        <a:defRPr sz="2000" kern="1200">
          <a:solidFill>
            <a:schemeClr val="tx1"/>
          </a:solidFill>
          <a:latin typeface="+mn-lt"/>
          <a:ea typeface="+mn-ea"/>
          <a:cs typeface="+mn-cs"/>
        </a:defRPr>
      </a:lvl7pPr>
      <a:lvl8pPr marL="3428723" indent="-228582" algn="l" defTabSz="457163" rtl="0" eaLnBrk="1" latinLnBrk="0" hangingPunct="1">
        <a:spcBef>
          <a:spcPct val="20000"/>
        </a:spcBef>
        <a:buFont typeface="Arial"/>
        <a:buChar char="•"/>
        <a:defRPr sz="2000" kern="1200">
          <a:solidFill>
            <a:schemeClr val="tx1"/>
          </a:solidFill>
          <a:latin typeface="+mn-lt"/>
          <a:ea typeface="+mn-ea"/>
          <a:cs typeface="+mn-cs"/>
        </a:defRPr>
      </a:lvl8pPr>
      <a:lvl9pPr marL="3885887" indent="-228582" algn="l" defTabSz="457163"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63" rtl="0" eaLnBrk="1" latinLnBrk="0" hangingPunct="1">
        <a:defRPr sz="1700" kern="1200">
          <a:solidFill>
            <a:schemeClr val="tx1"/>
          </a:solidFill>
          <a:latin typeface="+mn-lt"/>
          <a:ea typeface="+mn-ea"/>
          <a:cs typeface="+mn-cs"/>
        </a:defRPr>
      </a:lvl1pPr>
      <a:lvl2pPr marL="457163" algn="l" defTabSz="457163" rtl="0" eaLnBrk="1" latinLnBrk="0" hangingPunct="1">
        <a:defRPr sz="1700" kern="1200">
          <a:solidFill>
            <a:schemeClr val="tx1"/>
          </a:solidFill>
          <a:latin typeface="+mn-lt"/>
          <a:ea typeface="+mn-ea"/>
          <a:cs typeface="+mn-cs"/>
        </a:defRPr>
      </a:lvl2pPr>
      <a:lvl3pPr marL="914327" algn="l" defTabSz="457163" rtl="0" eaLnBrk="1" latinLnBrk="0" hangingPunct="1">
        <a:defRPr sz="1700" kern="1200">
          <a:solidFill>
            <a:schemeClr val="tx1"/>
          </a:solidFill>
          <a:latin typeface="+mn-lt"/>
          <a:ea typeface="+mn-ea"/>
          <a:cs typeface="+mn-cs"/>
        </a:defRPr>
      </a:lvl3pPr>
      <a:lvl4pPr marL="1371490" algn="l" defTabSz="457163" rtl="0" eaLnBrk="1" latinLnBrk="0" hangingPunct="1">
        <a:defRPr sz="1700" kern="1200">
          <a:solidFill>
            <a:schemeClr val="tx1"/>
          </a:solidFill>
          <a:latin typeface="+mn-lt"/>
          <a:ea typeface="+mn-ea"/>
          <a:cs typeface="+mn-cs"/>
        </a:defRPr>
      </a:lvl4pPr>
      <a:lvl5pPr marL="1828653" algn="l" defTabSz="457163" rtl="0" eaLnBrk="1" latinLnBrk="0" hangingPunct="1">
        <a:defRPr sz="1700" kern="1200">
          <a:solidFill>
            <a:schemeClr val="tx1"/>
          </a:solidFill>
          <a:latin typeface="+mn-lt"/>
          <a:ea typeface="+mn-ea"/>
          <a:cs typeface="+mn-cs"/>
        </a:defRPr>
      </a:lvl5pPr>
      <a:lvl6pPr marL="2285816" algn="l" defTabSz="457163" rtl="0" eaLnBrk="1" latinLnBrk="0" hangingPunct="1">
        <a:defRPr sz="1700" kern="1200">
          <a:solidFill>
            <a:schemeClr val="tx1"/>
          </a:solidFill>
          <a:latin typeface="+mn-lt"/>
          <a:ea typeface="+mn-ea"/>
          <a:cs typeface="+mn-cs"/>
        </a:defRPr>
      </a:lvl6pPr>
      <a:lvl7pPr marL="2742980" algn="l" defTabSz="457163" rtl="0" eaLnBrk="1" latinLnBrk="0" hangingPunct="1">
        <a:defRPr sz="1700" kern="1200">
          <a:solidFill>
            <a:schemeClr val="tx1"/>
          </a:solidFill>
          <a:latin typeface="+mn-lt"/>
          <a:ea typeface="+mn-ea"/>
          <a:cs typeface="+mn-cs"/>
        </a:defRPr>
      </a:lvl7pPr>
      <a:lvl8pPr marL="3200142" algn="l" defTabSz="457163" rtl="0" eaLnBrk="1" latinLnBrk="0" hangingPunct="1">
        <a:defRPr sz="1700" kern="1200">
          <a:solidFill>
            <a:schemeClr val="tx1"/>
          </a:solidFill>
          <a:latin typeface="+mn-lt"/>
          <a:ea typeface="+mn-ea"/>
          <a:cs typeface="+mn-cs"/>
        </a:defRPr>
      </a:lvl8pPr>
      <a:lvl9pPr marL="3657305" algn="l" defTabSz="457163" rtl="0" eaLnBrk="1" latinLnBrk="0" hangingPunct="1">
        <a:defRPr sz="17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72" userDrawn="1">
          <p15:clr>
            <a:srgbClr val="F26B43"/>
          </p15:clr>
        </p15:guide>
        <p15:guide id="2" pos="523"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4.xml"/><Relationship Id="rId4" Type="http://schemas.openxmlformats.org/officeDocument/2006/relationships/hyperlink" Target="http://www.climatetracker.org/"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25.xml"/><Relationship Id="rId6" Type="http://schemas.microsoft.com/office/2007/relationships/hdphoto" Target="../media/hdphoto1.wdp"/><Relationship Id="rId11" Type="http://schemas.openxmlformats.org/officeDocument/2006/relationships/image" Target="../media/image24.png"/><Relationship Id="rId5" Type="http://schemas.openxmlformats.org/officeDocument/2006/relationships/image" Target="../media/image19.png"/><Relationship Id="rId10" Type="http://schemas.openxmlformats.org/officeDocument/2006/relationships/image" Target="../media/image23.png"/><Relationship Id="rId4" Type="http://schemas.openxmlformats.org/officeDocument/2006/relationships/image" Target="../media/image18.jpeg"/><Relationship Id="rId9"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emf"/><Relationship Id="rId7" Type="http://schemas.openxmlformats.org/officeDocument/2006/relationships/image" Target="../media/image31.jpeg"/><Relationship Id="rId2" Type="http://schemas.openxmlformats.org/officeDocument/2006/relationships/image" Target="../media/image26.png"/><Relationship Id="rId1" Type="http://schemas.openxmlformats.org/officeDocument/2006/relationships/slideLayout" Target="../slideLayouts/slideLayout14.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8.e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5.xml"/><Relationship Id="rId5" Type="http://schemas.openxmlformats.org/officeDocument/2006/relationships/image" Target="../media/image36.pn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3372654" y="1047759"/>
            <a:ext cx="6116400" cy="2506323"/>
          </a:xfrm>
        </p:spPr>
        <p:txBody>
          <a:bodyPr/>
          <a:lstStyle/>
          <a:p>
            <a:r>
              <a:rPr lang="en-US" dirty="0" smtClean="0">
                <a:effectLst>
                  <a:outerShdw blurRad="38100" dist="38100" dir="2700000" algn="tl">
                    <a:srgbClr val="000000">
                      <a:alpha val="43137"/>
                    </a:srgbClr>
                  </a:outerShdw>
                </a:effectLst>
              </a:rPr>
              <a:t>Geothermal Development in Indonesia </a:t>
            </a:r>
            <a:endParaRPr lang="en-US" dirty="0">
              <a:effectLst>
                <a:outerShdw blurRad="38100" dist="38100" dir="2700000" algn="tl">
                  <a:srgbClr val="000000">
                    <a:alpha val="43137"/>
                  </a:srgbClr>
                </a:outerShdw>
              </a:effectLst>
            </a:endParaRPr>
          </a:p>
        </p:txBody>
      </p:sp>
      <p:sp>
        <p:nvSpPr>
          <p:cNvPr id="6" name="Subtitle 5"/>
          <p:cNvSpPr>
            <a:spLocks noGrp="1"/>
          </p:cNvSpPr>
          <p:nvPr>
            <p:ph type="subTitle" idx="1"/>
          </p:nvPr>
        </p:nvSpPr>
        <p:spPr/>
        <p:txBody>
          <a:bodyPr/>
          <a:lstStyle/>
          <a:p>
            <a:r>
              <a:rPr lang="en-US" dirty="0" smtClean="0"/>
              <a:t>Prepared by Wini Rizkiningayu</a:t>
            </a:r>
          </a:p>
          <a:p>
            <a:r>
              <a:rPr lang="en-US" dirty="0" smtClean="0"/>
              <a:t>Business Development Manager, NZTE Indonesia </a:t>
            </a:r>
            <a:endParaRPr lang="en-US" dirty="0"/>
          </a:p>
        </p:txBody>
      </p:sp>
      <p:sp>
        <p:nvSpPr>
          <p:cNvPr id="7" name="Text Placeholder 6"/>
          <p:cNvSpPr>
            <a:spLocks noGrp="1"/>
          </p:cNvSpPr>
          <p:nvPr>
            <p:ph type="body" sz="quarter" idx="10"/>
          </p:nvPr>
        </p:nvSpPr>
        <p:spPr>
          <a:xfrm>
            <a:off x="708026" y="3325814"/>
            <a:ext cx="2020092" cy="1177175"/>
          </a:xfrm>
        </p:spPr>
        <p:txBody>
          <a:bodyPr>
            <a:normAutofit fontScale="55000" lnSpcReduction="20000"/>
          </a:bodyPr>
          <a:lstStyle/>
          <a:p>
            <a:r>
              <a:rPr lang="en-US" sz="8000" dirty="0" smtClean="0"/>
              <a:t>NZGW 2018</a:t>
            </a:r>
          </a:p>
          <a:p>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59193" y="4893733"/>
            <a:ext cx="2700067" cy="2283444"/>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9260" y="4893733"/>
            <a:ext cx="3024233" cy="2283444"/>
          </a:xfrm>
          <a:prstGeom prst="rect">
            <a:avLst/>
          </a:prstGeom>
        </p:spPr>
      </p:pic>
    </p:spTree>
    <p:extLst>
      <p:ext uri="{BB962C8B-B14F-4D97-AF65-F5344CB8AC3E}">
        <p14:creationId xmlns:p14="http://schemas.microsoft.com/office/powerpoint/2010/main" val="25297530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272071" y="3923123"/>
            <a:ext cx="744950" cy="762938"/>
          </a:xfrm>
          <a:custGeom>
            <a:avLst/>
            <a:gdLst/>
            <a:ahLst/>
            <a:cxnLst/>
            <a:rect l="l" t="t" r="r" b="b"/>
            <a:pathLst>
              <a:path w="894080" h="915670">
                <a:moveTo>
                  <a:pt x="186689" y="0"/>
                </a:moveTo>
                <a:lnTo>
                  <a:pt x="0" y="696848"/>
                </a:lnTo>
                <a:lnTo>
                  <a:pt x="50577" y="712397"/>
                </a:lnTo>
                <a:lnTo>
                  <a:pt x="99696" y="731537"/>
                </a:lnTo>
                <a:lnTo>
                  <a:pt x="147176" y="754157"/>
                </a:lnTo>
                <a:lnTo>
                  <a:pt x="192833" y="780145"/>
                </a:lnTo>
                <a:lnTo>
                  <a:pt x="236484" y="809389"/>
                </a:lnTo>
                <a:lnTo>
                  <a:pt x="277945" y="841777"/>
                </a:lnTo>
                <a:lnTo>
                  <a:pt x="317034" y="877199"/>
                </a:lnTo>
                <a:lnTo>
                  <a:pt x="353568" y="915542"/>
                </a:lnTo>
                <a:lnTo>
                  <a:pt x="893826" y="437514"/>
                </a:lnTo>
                <a:lnTo>
                  <a:pt x="860103" y="400713"/>
                </a:lnTo>
                <a:lnTo>
                  <a:pt x="825211" y="365179"/>
                </a:lnTo>
                <a:lnTo>
                  <a:pt x="789185" y="330936"/>
                </a:lnTo>
                <a:lnTo>
                  <a:pt x="752063" y="298007"/>
                </a:lnTo>
                <a:lnTo>
                  <a:pt x="713883" y="266414"/>
                </a:lnTo>
                <a:lnTo>
                  <a:pt x="674681" y="236182"/>
                </a:lnTo>
                <a:lnTo>
                  <a:pt x="634495" y="207333"/>
                </a:lnTo>
                <a:lnTo>
                  <a:pt x="593362" y="179890"/>
                </a:lnTo>
                <a:lnTo>
                  <a:pt x="551319" y="153876"/>
                </a:lnTo>
                <a:lnTo>
                  <a:pt x="508404" y="129315"/>
                </a:lnTo>
                <a:lnTo>
                  <a:pt x="464653" y="106230"/>
                </a:lnTo>
                <a:lnTo>
                  <a:pt x="420104" y="84643"/>
                </a:lnTo>
                <a:lnTo>
                  <a:pt x="374794" y="64578"/>
                </a:lnTo>
                <a:lnTo>
                  <a:pt x="328760" y="46058"/>
                </a:lnTo>
                <a:lnTo>
                  <a:pt x="282040" y="29107"/>
                </a:lnTo>
                <a:lnTo>
                  <a:pt x="234671" y="13746"/>
                </a:lnTo>
                <a:lnTo>
                  <a:pt x="186689" y="0"/>
                </a:lnTo>
                <a:close/>
              </a:path>
            </a:pathLst>
          </a:custGeom>
          <a:solidFill>
            <a:srgbClr val="F1F1F1"/>
          </a:solidFill>
        </p:spPr>
        <p:txBody>
          <a:bodyPr wrap="square" lIns="0" tIns="0" rIns="0" bIns="0" rtlCol="0"/>
          <a:lstStyle/>
          <a:p>
            <a:endParaRPr sz="1666"/>
          </a:p>
        </p:txBody>
      </p:sp>
      <p:sp>
        <p:nvSpPr>
          <p:cNvPr id="3" name="object 3"/>
          <p:cNvSpPr/>
          <p:nvPr/>
        </p:nvSpPr>
        <p:spPr>
          <a:xfrm>
            <a:off x="2566664" y="4287661"/>
            <a:ext cx="744950" cy="731723"/>
          </a:xfrm>
          <a:custGeom>
            <a:avLst/>
            <a:gdLst/>
            <a:ahLst/>
            <a:cxnLst/>
            <a:rect l="l" t="t" r="r" b="b"/>
            <a:pathLst>
              <a:path w="894080" h="878204">
                <a:moveTo>
                  <a:pt x="540257" y="0"/>
                </a:moveTo>
                <a:lnTo>
                  <a:pt x="0" y="478027"/>
                </a:lnTo>
                <a:lnTo>
                  <a:pt x="31588" y="516327"/>
                </a:lnTo>
                <a:lnTo>
                  <a:pt x="60352" y="556530"/>
                </a:lnTo>
                <a:lnTo>
                  <a:pt x="86223" y="598480"/>
                </a:lnTo>
                <a:lnTo>
                  <a:pt x="109134" y="642020"/>
                </a:lnTo>
                <a:lnTo>
                  <a:pt x="129018" y="686992"/>
                </a:lnTo>
                <a:lnTo>
                  <a:pt x="145805" y="733241"/>
                </a:lnTo>
                <a:lnTo>
                  <a:pt x="159428" y="780609"/>
                </a:lnTo>
                <a:lnTo>
                  <a:pt x="169819" y="828941"/>
                </a:lnTo>
                <a:lnTo>
                  <a:pt x="176911" y="878077"/>
                </a:lnTo>
                <a:lnTo>
                  <a:pt x="894080" y="799972"/>
                </a:lnTo>
                <a:lnTo>
                  <a:pt x="887841" y="750673"/>
                </a:lnTo>
                <a:lnTo>
                  <a:pt x="879930" y="701732"/>
                </a:lnTo>
                <a:lnTo>
                  <a:pt x="870366" y="653191"/>
                </a:lnTo>
                <a:lnTo>
                  <a:pt x="859166" y="605089"/>
                </a:lnTo>
                <a:lnTo>
                  <a:pt x="846346" y="557466"/>
                </a:lnTo>
                <a:lnTo>
                  <a:pt x="831925" y="510361"/>
                </a:lnTo>
                <a:lnTo>
                  <a:pt x="815919" y="463814"/>
                </a:lnTo>
                <a:lnTo>
                  <a:pt x="798346" y="417865"/>
                </a:lnTo>
                <a:lnTo>
                  <a:pt x="779224" y="372554"/>
                </a:lnTo>
                <a:lnTo>
                  <a:pt x="758569" y="327920"/>
                </a:lnTo>
                <a:lnTo>
                  <a:pt x="736400" y="284003"/>
                </a:lnTo>
                <a:lnTo>
                  <a:pt x="712733" y="240843"/>
                </a:lnTo>
                <a:lnTo>
                  <a:pt x="687586" y="198480"/>
                </a:lnTo>
                <a:lnTo>
                  <a:pt x="660976" y="156952"/>
                </a:lnTo>
                <a:lnTo>
                  <a:pt x="632921" y="116301"/>
                </a:lnTo>
                <a:lnTo>
                  <a:pt x="603438" y="76565"/>
                </a:lnTo>
                <a:lnTo>
                  <a:pt x="572544" y="37785"/>
                </a:lnTo>
                <a:lnTo>
                  <a:pt x="540257" y="0"/>
                </a:lnTo>
                <a:close/>
              </a:path>
            </a:pathLst>
          </a:custGeom>
          <a:solidFill>
            <a:srgbClr val="339966"/>
          </a:solidFill>
        </p:spPr>
        <p:txBody>
          <a:bodyPr wrap="square" lIns="0" tIns="0" rIns="0" bIns="0" rtlCol="0"/>
          <a:lstStyle/>
          <a:p>
            <a:endParaRPr sz="1666"/>
          </a:p>
        </p:txBody>
      </p:sp>
      <p:sp>
        <p:nvSpPr>
          <p:cNvPr id="4" name="object 4"/>
          <p:cNvSpPr/>
          <p:nvPr/>
        </p:nvSpPr>
        <p:spPr>
          <a:xfrm>
            <a:off x="2566664" y="4287661"/>
            <a:ext cx="744950" cy="731723"/>
          </a:xfrm>
          <a:custGeom>
            <a:avLst/>
            <a:gdLst/>
            <a:ahLst/>
            <a:cxnLst/>
            <a:rect l="l" t="t" r="r" b="b"/>
            <a:pathLst>
              <a:path w="894080" h="878204">
                <a:moveTo>
                  <a:pt x="894080" y="799972"/>
                </a:moveTo>
                <a:lnTo>
                  <a:pt x="887841" y="750673"/>
                </a:lnTo>
                <a:lnTo>
                  <a:pt x="879930" y="701732"/>
                </a:lnTo>
                <a:lnTo>
                  <a:pt x="870366" y="653191"/>
                </a:lnTo>
                <a:lnTo>
                  <a:pt x="859166" y="605089"/>
                </a:lnTo>
                <a:lnTo>
                  <a:pt x="846346" y="557466"/>
                </a:lnTo>
                <a:lnTo>
                  <a:pt x="831925" y="510361"/>
                </a:lnTo>
                <a:lnTo>
                  <a:pt x="815919" y="463814"/>
                </a:lnTo>
                <a:lnTo>
                  <a:pt x="798346" y="417865"/>
                </a:lnTo>
                <a:lnTo>
                  <a:pt x="779224" y="372554"/>
                </a:lnTo>
                <a:lnTo>
                  <a:pt x="758569" y="327920"/>
                </a:lnTo>
                <a:lnTo>
                  <a:pt x="736400" y="284003"/>
                </a:lnTo>
                <a:lnTo>
                  <a:pt x="712733" y="240843"/>
                </a:lnTo>
                <a:lnTo>
                  <a:pt x="687586" y="198480"/>
                </a:lnTo>
                <a:lnTo>
                  <a:pt x="660976" y="156952"/>
                </a:lnTo>
                <a:lnTo>
                  <a:pt x="632921" y="116301"/>
                </a:lnTo>
                <a:lnTo>
                  <a:pt x="603438" y="76565"/>
                </a:lnTo>
                <a:lnTo>
                  <a:pt x="572544" y="37785"/>
                </a:lnTo>
                <a:lnTo>
                  <a:pt x="540257" y="0"/>
                </a:lnTo>
                <a:lnTo>
                  <a:pt x="0" y="478027"/>
                </a:lnTo>
                <a:lnTo>
                  <a:pt x="31588" y="516327"/>
                </a:lnTo>
                <a:lnTo>
                  <a:pt x="60352" y="556530"/>
                </a:lnTo>
                <a:lnTo>
                  <a:pt x="86223" y="598480"/>
                </a:lnTo>
                <a:lnTo>
                  <a:pt x="109134" y="642020"/>
                </a:lnTo>
                <a:lnTo>
                  <a:pt x="129018" y="686992"/>
                </a:lnTo>
                <a:lnTo>
                  <a:pt x="145805" y="733241"/>
                </a:lnTo>
                <a:lnTo>
                  <a:pt x="159428" y="780609"/>
                </a:lnTo>
                <a:lnTo>
                  <a:pt x="169819" y="828941"/>
                </a:lnTo>
                <a:lnTo>
                  <a:pt x="176911" y="878077"/>
                </a:lnTo>
                <a:lnTo>
                  <a:pt x="894080" y="799972"/>
                </a:lnTo>
                <a:close/>
              </a:path>
            </a:pathLst>
          </a:custGeom>
          <a:ln w="17780">
            <a:solidFill>
              <a:srgbClr val="FFFFFF"/>
            </a:solidFill>
          </a:ln>
        </p:spPr>
        <p:txBody>
          <a:bodyPr wrap="square" lIns="0" tIns="0" rIns="0" bIns="0" rtlCol="0"/>
          <a:lstStyle/>
          <a:p>
            <a:endParaRPr sz="1666"/>
          </a:p>
        </p:txBody>
      </p:sp>
      <p:sp>
        <p:nvSpPr>
          <p:cNvPr id="5" name="object 5"/>
          <p:cNvSpPr/>
          <p:nvPr/>
        </p:nvSpPr>
        <p:spPr>
          <a:xfrm>
            <a:off x="2714068" y="4954202"/>
            <a:ext cx="604214" cy="114811"/>
          </a:xfrm>
          <a:custGeom>
            <a:avLst/>
            <a:gdLst/>
            <a:ahLst/>
            <a:cxnLst/>
            <a:rect l="l" t="t" r="r" b="b"/>
            <a:pathLst>
              <a:path w="725169" h="137795">
                <a:moveTo>
                  <a:pt x="717169" y="0"/>
                </a:moveTo>
                <a:lnTo>
                  <a:pt x="0" y="78105"/>
                </a:lnTo>
                <a:lnTo>
                  <a:pt x="1454" y="92985"/>
                </a:lnTo>
                <a:lnTo>
                  <a:pt x="2587" y="107902"/>
                </a:lnTo>
                <a:lnTo>
                  <a:pt x="3411" y="122842"/>
                </a:lnTo>
                <a:lnTo>
                  <a:pt x="3937" y="137795"/>
                </a:lnTo>
                <a:lnTo>
                  <a:pt x="725169" y="119507"/>
                </a:lnTo>
                <a:lnTo>
                  <a:pt x="724098" y="89529"/>
                </a:lnTo>
                <a:lnTo>
                  <a:pt x="722407" y="59610"/>
                </a:lnTo>
                <a:lnTo>
                  <a:pt x="720097" y="29763"/>
                </a:lnTo>
                <a:lnTo>
                  <a:pt x="717169" y="0"/>
                </a:lnTo>
                <a:close/>
              </a:path>
            </a:pathLst>
          </a:custGeom>
          <a:solidFill>
            <a:srgbClr val="000000"/>
          </a:solidFill>
        </p:spPr>
        <p:txBody>
          <a:bodyPr wrap="square" lIns="0" tIns="0" rIns="0" bIns="0" rtlCol="0"/>
          <a:lstStyle/>
          <a:p>
            <a:endParaRPr sz="1666"/>
          </a:p>
        </p:txBody>
      </p:sp>
      <p:sp>
        <p:nvSpPr>
          <p:cNvPr id="6" name="object 6"/>
          <p:cNvSpPr/>
          <p:nvPr/>
        </p:nvSpPr>
        <p:spPr>
          <a:xfrm>
            <a:off x="2714068" y="4954202"/>
            <a:ext cx="604214" cy="114811"/>
          </a:xfrm>
          <a:custGeom>
            <a:avLst/>
            <a:gdLst/>
            <a:ahLst/>
            <a:cxnLst/>
            <a:rect l="l" t="t" r="r" b="b"/>
            <a:pathLst>
              <a:path w="725169" h="137795">
                <a:moveTo>
                  <a:pt x="725169" y="119507"/>
                </a:moveTo>
                <a:lnTo>
                  <a:pt x="724098" y="89529"/>
                </a:lnTo>
                <a:lnTo>
                  <a:pt x="722407" y="59610"/>
                </a:lnTo>
                <a:lnTo>
                  <a:pt x="720097" y="29763"/>
                </a:lnTo>
                <a:lnTo>
                  <a:pt x="717169" y="0"/>
                </a:lnTo>
                <a:lnTo>
                  <a:pt x="0" y="78105"/>
                </a:lnTo>
                <a:lnTo>
                  <a:pt x="1454" y="92985"/>
                </a:lnTo>
                <a:lnTo>
                  <a:pt x="2587" y="107902"/>
                </a:lnTo>
                <a:lnTo>
                  <a:pt x="3411" y="122842"/>
                </a:lnTo>
                <a:lnTo>
                  <a:pt x="3937" y="137795"/>
                </a:lnTo>
                <a:lnTo>
                  <a:pt x="725169" y="119507"/>
                </a:lnTo>
                <a:close/>
              </a:path>
            </a:pathLst>
          </a:custGeom>
          <a:ln w="17780">
            <a:solidFill>
              <a:srgbClr val="FFFFFF"/>
            </a:solidFill>
          </a:ln>
        </p:spPr>
        <p:txBody>
          <a:bodyPr wrap="square" lIns="0" tIns="0" rIns="0" bIns="0" rtlCol="0"/>
          <a:lstStyle/>
          <a:p>
            <a:endParaRPr sz="1666"/>
          </a:p>
        </p:txBody>
      </p:sp>
      <p:sp>
        <p:nvSpPr>
          <p:cNvPr id="7" name="object 7"/>
          <p:cNvSpPr/>
          <p:nvPr/>
        </p:nvSpPr>
        <p:spPr>
          <a:xfrm>
            <a:off x="2648462" y="5053820"/>
            <a:ext cx="668233" cy="590458"/>
          </a:xfrm>
          <a:custGeom>
            <a:avLst/>
            <a:gdLst/>
            <a:ahLst/>
            <a:cxnLst/>
            <a:rect l="l" t="t" r="r" b="b"/>
            <a:pathLst>
              <a:path w="802005" h="708660">
                <a:moveTo>
                  <a:pt x="801751" y="0"/>
                </a:moveTo>
                <a:lnTo>
                  <a:pt x="82677" y="18233"/>
                </a:lnTo>
                <a:lnTo>
                  <a:pt x="82109" y="70924"/>
                </a:lnTo>
                <a:lnTo>
                  <a:pt x="77716" y="123269"/>
                </a:lnTo>
                <a:lnTo>
                  <a:pt x="69544" y="175060"/>
                </a:lnTo>
                <a:lnTo>
                  <a:pt x="57639" y="226092"/>
                </a:lnTo>
                <a:lnTo>
                  <a:pt x="42049" y="276158"/>
                </a:lnTo>
                <a:lnTo>
                  <a:pt x="22821" y="325050"/>
                </a:lnTo>
                <a:lnTo>
                  <a:pt x="0" y="372563"/>
                </a:lnTo>
                <a:lnTo>
                  <a:pt x="638429" y="708351"/>
                </a:lnTo>
                <a:lnTo>
                  <a:pt x="660616" y="664400"/>
                </a:lnTo>
                <a:lnTo>
                  <a:pt x="681251" y="619801"/>
                </a:lnTo>
                <a:lnTo>
                  <a:pt x="700322" y="574594"/>
                </a:lnTo>
                <a:lnTo>
                  <a:pt x="717822" y="528822"/>
                </a:lnTo>
                <a:lnTo>
                  <a:pt x="733740" y="482526"/>
                </a:lnTo>
                <a:lnTo>
                  <a:pt x="748067" y="435748"/>
                </a:lnTo>
                <a:lnTo>
                  <a:pt x="760795" y="388529"/>
                </a:lnTo>
                <a:lnTo>
                  <a:pt x="771913" y="340912"/>
                </a:lnTo>
                <a:lnTo>
                  <a:pt x="781413" y="292939"/>
                </a:lnTo>
                <a:lnTo>
                  <a:pt x="789286" y="244650"/>
                </a:lnTo>
                <a:lnTo>
                  <a:pt x="795521" y="196088"/>
                </a:lnTo>
                <a:lnTo>
                  <a:pt x="800111" y="147295"/>
                </a:lnTo>
                <a:lnTo>
                  <a:pt x="801751" y="119919"/>
                </a:lnTo>
                <a:lnTo>
                  <a:pt x="801751" y="0"/>
                </a:lnTo>
                <a:close/>
              </a:path>
            </a:pathLst>
          </a:custGeom>
          <a:solidFill>
            <a:srgbClr val="252525"/>
          </a:solidFill>
        </p:spPr>
        <p:txBody>
          <a:bodyPr wrap="square" lIns="0" tIns="0" rIns="0" bIns="0" rtlCol="0"/>
          <a:lstStyle/>
          <a:p>
            <a:endParaRPr sz="1666"/>
          </a:p>
        </p:txBody>
      </p:sp>
      <p:sp>
        <p:nvSpPr>
          <p:cNvPr id="8" name="object 8"/>
          <p:cNvSpPr/>
          <p:nvPr/>
        </p:nvSpPr>
        <p:spPr>
          <a:xfrm>
            <a:off x="3180401" y="5153738"/>
            <a:ext cx="136504" cy="490461"/>
          </a:xfrm>
          <a:custGeom>
            <a:avLst/>
            <a:gdLst/>
            <a:ahLst/>
            <a:cxnLst/>
            <a:rect l="l" t="t" r="r" b="b"/>
            <a:pathLst>
              <a:path w="163830" h="588645">
                <a:moveTo>
                  <a:pt x="0" y="588432"/>
                </a:moveTo>
                <a:lnTo>
                  <a:pt x="22187" y="544481"/>
                </a:lnTo>
                <a:lnTo>
                  <a:pt x="42822" y="499882"/>
                </a:lnTo>
                <a:lnTo>
                  <a:pt x="61893" y="454675"/>
                </a:lnTo>
                <a:lnTo>
                  <a:pt x="79393" y="408903"/>
                </a:lnTo>
                <a:lnTo>
                  <a:pt x="95311" y="362607"/>
                </a:lnTo>
                <a:lnTo>
                  <a:pt x="109638" y="315829"/>
                </a:lnTo>
                <a:lnTo>
                  <a:pt x="122366" y="268610"/>
                </a:lnTo>
                <a:lnTo>
                  <a:pt x="133484" y="220993"/>
                </a:lnTo>
                <a:lnTo>
                  <a:pt x="142984" y="173020"/>
                </a:lnTo>
                <a:lnTo>
                  <a:pt x="150857" y="124731"/>
                </a:lnTo>
                <a:lnTo>
                  <a:pt x="157092" y="76169"/>
                </a:lnTo>
                <a:lnTo>
                  <a:pt x="161682" y="27376"/>
                </a:lnTo>
                <a:lnTo>
                  <a:pt x="163321" y="0"/>
                </a:lnTo>
              </a:path>
            </a:pathLst>
          </a:custGeom>
          <a:ln w="17780">
            <a:solidFill>
              <a:srgbClr val="FFFFFF"/>
            </a:solidFill>
          </a:ln>
        </p:spPr>
        <p:txBody>
          <a:bodyPr wrap="square" lIns="0" tIns="0" rIns="0" bIns="0" rtlCol="0"/>
          <a:lstStyle/>
          <a:p>
            <a:endParaRPr sz="1666"/>
          </a:p>
        </p:txBody>
      </p:sp>
      <p:sp>
        <p:nvSpPr>
          <p:cNvPr id="9" name="object 9"/>
          <p:cNvSpPr/>
          <p:nvPr/>
        </p:nvSpPr>
        <p:spPr>
          <a:xfrm>
            <a:off x="2648462" y="5053820"/>
            <a:ext cx="668233" cy="590458"/>
          </a:xfrm>
          <a:custGeom>
            <a:avLst/>
            <a:gdLst/>
            <a:ahLst/>
            <a:cxnLst/>
            <a:rect l="l" t="t" r="r" b="b"/>
            <a:pathLst>
              <a:path w="802005" h="708660">
                <a:moveTo>
                  <a:pt x="801751" y="0"/>
                </a:moveTo>
                <a:lnTo>
                  <a:pt x="82677" y="18233"/>
                </a:lnTo>
                <a:lnTo>
                  <a:pt x="82109" y="70924"/>
                </a:lnTo>
                <a:lnTo>
                  <a:pt x="77716" y="123269"/>
                </a:lnTo>
                <a:lnTo>
                  <a:pt x="69544" y="175060"/>
                </a:lnTo>
                <a:lnTo>
                  <a:pt x="57639" y="226092"/>
                </a:lnTo>
                <a:lnTo>
                  <a:pt x="42049" y="276158"/>
                </a:lnTo>
                <a:lnTo>
                  <a:pt x="22821" y="325050"/>
                </a:lnTo>
                <a:lnTo>
                  <a:pt x="0" y="372563"/>
                </a:lnTo>
                <a:lnTo>
                  <a:pt x="638429" y="708351"/>
                </a:lnTo>
              </a:path>
            </a:pathLst>
          </a:custGeom>
          <a:ln w="17780">
            <a:solidFill>
              <a:srgbClr val="FFFFFF"/>
            </a:solidFill>
          </a:ln>
        </p:spPr>
        <p:txBody>
          <a:bodyPr wrap="square" lIns="0" tIns="0" rIns="0" bIns="0" rtlCol="0"/>
          <a:lstStyle/>
          <a:p>
            <a:endParaRPr sz="1666"/>
          </a:p>
        </p:txBody>
      </p:sp>
      <p:sp>
        <p:nvSpPr>
          <p:cNvPr id="10" name="object 10"/>
          <p:cNvSpPr/>
          <p:nvPr/>
        </p:nvSpPr>
        <p:spPr>
          <a:xfrm>
            <a:off x="2301805" y="5364242"/>
            <a:ext cx="878808" cy="863994"/>
          </a:xfrm>
          <a:custGeom>
            <a:avLst/>
            <a:gdLst/>
            <a:ahLst/>
            <a:cxnLst/>
            <a:rect l="l" t="t" r="r" b="b"/>
            <a:pathLst>
              <a:path w="1054735" h="1036954">
                <a:moveTo>
                  <a:pt x="416051" y="0"/>
                </a:moveTo>
                <a:lnTo>
                  <a:pt x="390646" y="44408"/>
                </a:lnTo>
                <a:lnTo>
                  <a:pt x="362324" y="86669"/>
                </a:lnTo>
                <a:lnTo>
                  <a:pt x="331231" y="126660"/>
                </a:lnTo>
                <a:lnTo>
                  <a:pt x="297509" y="164260"/>
                </a:lnTo>
                <a:lnTo>
                  <a:pt x="261304" y="199350"/>
                </a:lnTo>
                <a:lnTo>
                  <a:pt x="222760" y="231808"/>
                </a:lnTo>
                <a:lnTo>
                  <a:pt x="182021" y="261513"/>
                </a:lnTo>
                <a:lnTo>
                  <a:pt x="139231" y="288345"/>
                </a:lnTo>
                <a:lnTo>
                  <a:pt x="94534" y="312183"/>
                </a:lnTo>
                <a:lnTo>
                  <a:pt x="48076" y="332906"/>
                </a:lnTo>
                <a:lnTo>
                  <a:pt x="0" y="350393"/>
                </a:lnTo>
                <a:lnTo>
                  <a:pt x="222376" y="1036701"/>
                </a:lnTo>
                <a:lnTo>
                  <a:pt x="268748" y="1020796"/>
                </a:lnTo>
                <a:lnTo>
                  <a:pt x="314414" y="1003381"/>
                </a:lnTo>
                <a:lnTo>
                  <a:pt x="359343" y="984482"/>
                </a:lnTo>
                <a:lnTo>
                  <a:pt x="403502" y="964126"/>
                </a:lnTo>
                <a:lnTo>
                  <a:pt x="446862" y="942339"/>
                </a:lnTo>
                <a:lnTo>
                  <a:pt x="489389" y="919147"/>
                </a:lnTo>
                <a:lnTo>
                  <a:pt x="531053" y="894579"/>
                </a:lnTo>
                <a:lnTo>
                  <a:pt x="571822" y="868659"/>
                </a:lnTo>
                <a:lnTo>
                  <a:pt x="611664" y="841414"/>
                </a:lnTo>
                <a:lnTo>
                  <a:pt x="650548" y="812872"/>
                </a:lnTo>
                <a:lnTo>
                  <a:pt x="688442" y="783058"/>
                </a:lnTo>
                <a:lnTo>
                  <a:pt x="725315" y="751999"/>
                </a:lnTo>
                <a:lnTo>
                  <a:pt x="761135" y="719722"/>
                </a:lnTo>
                <a:lnTo>
                  <a:pt x="795871" y="686254"/>
                </a:lnTo>
                <a:lnTo>
                  <a:pt x="829490" y="651620"/>
                </a:lnTo>
                <a:lnTo>
                  <a:pt x="861962" y="615847"/>
                </a:lnTo>
                <a:lnTo>
                  <a:pt x="893255" y="578963"/>
                </a:lnTo>
                <a:lnTo>
                  <a:pt x="923337" y="540992"/>
                </a:lnTo>
                <a:lnTo>
                  <a:pt x="952176" y="501963"/>
                </a:lnTo>
                <a:lnTo>
                  <a:pt x="979742" y="461901"/>
                </a:lnTo>
                <a:lnTo>
                  <a:pt x="1006002" y="420834"/>
                </a:lnTo>
                <a:lnTo>
                  <a:pt x="1030926" y="378787"/>
                </a:lnTo>
                <a:lnTo>
                  <a:pt x="1054481" y="335788"/>
                </a:lnTo>
                <a:lnTo>
                  <a:pt x="416051" y="0"/>
                </a:lnTo>
                <a:close/>
              </a:path>
            </a:pathLst>
          </a:custGeom>
          <a:solidFill>
            <a:srgbClr val="585858"/>
          </a:solidFill>
        </p:spPr>
        <p:txBody>
          <a:bodyPr wrap="square" lIns="0" tIns="0" rIns="0" bIns="0" rtlCol="0"/>
          <a:lstStyle/>
          <a:p>
            <a:endParaRPr sz="1666"/>
          </a:p>
        </p:txBody>
      </p:sp>
      <p:sp>
        <p:nvSpPr>
          <p:cNvPr id="11" name="object 11"/>
          <p:cNvSpPr/>
          <p:nvPr/>
        </p:nvSpPr>
        <p:spPr>
          <a:xfrm>
            <a:off x="2301805" y="5364242"/>
            <a:ext cx="878808" cy="863994"/>
          </a:xfrm>
          <a:custGeom>
            <a:avLst/>
            <a:gdLst/>
            <a:ahLst/>
            <a:cxnLst/>
            <a:rect l="l" t="t" r="r" b="b"/>
            <a:pathLst>
              <a:path w="1054735" h="1036954">
                <a:moveTo>
                  <a:pt x="222376" y="1036701"/>
                </a:moveTo>
                <a:lnTo>
                  <a:pt x="268748" y="1020796"/>
                </a:lnTo>
                <a:lnTo>
                  <a:pt x="314414" y="1003381"/>
                </a:lnTo>
                <a:lnTo>
                  <a:pt x="359343" y="984482"/>
                </a:lnTo>
                <a:lnTo>
                  <a:pt x="403502" y="964126"/>
                </a:lnTo>
                <a:lnTo>
                  <a:pt x="446862" y="942339"/>
                </a:lnTo>
                <a:lnTo>
                  <a:pt x="489389" y="919147"/>
                </a:lnTo>
                <a:lnTo>
                  <a:pt x="531053" y="894579"/>
                </a:lnTo>
                <a:lnTo>
                  <a:pt x="571822" y="868659"/>
                </a:lnTo>
                <a:lnTo>
                  <a:pt x="611664" y="841414"/>
                </a:lnTo>
                <a:lnTo>
                  <a:pt x="650548" y="812872"/>
                </a:lnTo>
                <a:lnTo>
                  <a:pt x="688442" y="783058"/>
                </a:lnTo>
                <a:lnTo>
                  <a:pt x="725315" y="751999"/>
                </a:lnTo>
                <a:lnTo>
                  <a:pt x="761135" y="719722"/>
                </a:lnTo>
                <a:lnTo>
                  <a:pt x="795871" y="686254"/>
                </a:lnTo>
                <a:lnTo>
                  <a:pt x="829490" y="651620"/>
                </a:lnTo>
                <a:lnTo>
                  <a:pt x="861962" y="615847"/>
                </a:lnTo>
                <a:lnTo>
                  <a:pt x="893255" y="578963"/>
                </a:lnTo>
                <a:lnTo>
                  <a:pt x="923337" y="540992"/>
                </a:lnTo>
                <a:lnTo>
                  <a:pt x="952176" y="501963"/>
                </a:lnTo>
                <a:lnTo>
                  <a:pt x="979742" y="461901"/>
                </a:lnTo>
                <a:lnTo>
                  <a:pt x="1006002" y="420834"/>
                </a:lnTo>
                <a:lnTo>
                  <a:pt x="1030926" y="378787"/>
                </a:lnTo>
                <a:lnTo>
                  <a:pt x="1054481" y="335788"/>
                </a:lnTo>
                <a:lnTo>
                  <a:pt x="416051" y="0"/>
                </a:lnTo>
                <a:lnTo>
                  <a:pt x="390646" y="44408"/>
                </a:lnTo>
                <a:lnTo>
                  <a:pt x="362324" y="86669"/>
                </a:lnTo>
                <a:lnTo>
                  <a:pt x="331231" y="126660"/>
                </a:lnTo>
                <a:lnTo>
                  <a:pt x="297509" y="164260"/>
                </a:lnTo>
                <a:lnTo>
                  <a:pt x="261304" y="199350"/>
                </a:lnTo>
                <a:lnTo>
                  <a:pt x="222760" y="231808"/>
                </a:lnTo>
                <a:lnTo>
                  <a:pt x="182021" y="261513"/>
                </a:lnTo>
                <a:lnTo>
                  <a:pt x="139231" y="288345"/>
                </a:lnTo>
                <a:lnTo>
                  <a:pt x="94534" y="312183"/>
                </a:lnTo>
                <a:lnTo>
                  <a:pt x="48076" y="332906"/>
                </a:lnTo>
                <a:lnTo>
                  <a:pt x="0" y="350393"/>
                </a:lnTo>
                <a:lnTo>
                  <a:pt x="222376" y="1036701"/>
                </a:lnTo>
                <a:close/>
              </a:path>
            </a:pathLst>
          </a:custGeom>
          <a:ln w="17780">
            <a:solidFill>
              <a:srgbClr val="FFFFFF"/>
            </a:solidFill>
          </a:ln>
        </p:spPr>
        <p:txBody>
          <a:bodyPr wrap="square" lIns="0" tIns="0" rIns="0" bIns="0" rtlCol="0"/>
          <a:lstStyle/>
          <a:p>
            <a:endParaRPr sz="1666"/>
          </a:p>
        </p:txBody>
      </p:sp>
      <p:sp>
        <p:nvSpPr>
          <p:cNvPr id="12" name="object 12"/>
          <p:cNvSpPr/>
          <p:nvPr/>
        </p:nvSpPr>
        <p:spPr>
          <a:xfrm>
            <a:off x="2279266" y="5656191"/>
            <a:ext cx="207929" cy="585696"/>
          </a:xfrm>
          <a:custGeom>
            <a:avLst/>
            <a:gdLst/>
            <a:ahLst/>
            <a:cxnLst/>
            <a:rect l="l" t="t" r="r" b="b"/>
            <a:pathLst>
              <a:path w="249555" h="702945">
                <a:moveTo>
                  <a:pt x="27050" y="0"/>
                </a:moveTo>
                <a:lnTo>
                  <a:pt x="0" y="8127"/>
                </a:lnTo>
                <a:lnTo>
                  <a:pt x="195452" y="702563"/>
                </a:lnTo>
                <a:lnTo>
                  <a:pt x="249427" y="686308"/>
                </a:lnTo>
                <a:lnTo>
                  <a:pt x="27050" y="0"/>
                </a:lnTo>
                <a:close/>
              </a:path>
            </a:pathLst>
          </a:custGeom>
          <a:solidFill>
            <a:srgbClr val="7E7E7E"/>
          </a:solidFill>
        </p:spPr>
        <p:txBody>
          <a:bodyPr wrap="square" lIns="0" tIns="0" rIns="0" bIns="0" rtlCol="0"/>
          <a:lstStyle/>
          <a:p>
            <a:endParaRPr sz="1666"/>
          </a:p>
        </p:txBody>
      </p:sp>
      <p:sp>
        <p:nvSpPr>
          <p:cNvPr id="13" name="object 13"/>
          <p:cNvSpPr/>
          <p:nvPr/>
        </p:nvSpPr>
        <p:spPr>
          <a:xfrm>
            <a:off x="2279266" y="5656191"/>
            <a:ext cx="207929" cy="585696"/>
          </a:xfrm>
          <a:custGeom>
            <a:avLst/>
            <a:gdLst/>
            <a:ahLst/>
            <a:cxnLst/>
            <a:rect l="l" t="t" r="r" b="b"/>
            <a:pathLst>
              <a:path w="249555" h="702945">
                <a:moveTo>
                  <a:pt x="0" y="8127"/>
                </a:moveTo>
                <a:lnTo>
                  <a:pt x="195452" y="702563"/>
                </a:lnTo>
                <a:lnTo>
                  <a:pt x="249427" y="686308"/>
                </a:lnTo>
                <a:lnTo>
                  <a:pt x="27050" y="0"/>
                </a:lnTo>
                <a:lnTo>
                  <a:pt x="0" y="8127"/>
                </a:lnTo>
              </a:path>
            </a:pathLst>
          </a:custGeom>
          <a:ln w="17780">
            <a:solidFill>
              <a:srgbClr val="FFFFFF"/>
            </a:solidFill>
          </a:ln>
        </p:spPr>
        <p:txBody>
          <a:bodyPr wrap="square" lIns="0" tIns="0" rIns="0" bIns="0" rtlCol="0"/>
          <a:lstStyle/>
          <a:p>
            <a:endParaRPr sz="1666"/>
          </a:p>
        </p:txBody>
      </p:sp>
      <p:sp>
        <p:nvSpPr>
          <p:cNvPr id="14" name="object 14"/>
          <p:cNvSpPr/>
          <p:nvPr/>
        </p:nvSpPr>
        <p:spPr>
          <a:xfrm>
            <a:off x="913919" y="3881855"/>
            <a:ext cx="1528523" cy="2404687"/>
          </a:xfrm>
          <a:custGeom>
            <a:avLst/>
            <a:gdLst/>
            <a:ahLst/>
            <a:cxnLst/>
            <a:rect l="l" t="t" r="r" b="b"/>
            <a:pathLst>
              <a:path w="1834514" h="2886075">
                <a:moveTo>
                  <a:pt x="1440630" y="0"/>
                </a:moveTo>
                <a:lnTo>
                  <a:pt x="1394165" y="808"/>
                </a:lnTo>
                <a:lnTo>
                  <a:pt x="1347925" y="3113"/>
                </a:lnTo>
                <a:lnTo>
                  <a:pt x="1301940" y="6896"/>
                </a:lnTo>
                <a:lnTo>
                  <a:pt x="1256243" y="12140"/>
                </a:lnTo>
                <a:lnTo>
                  <a:pt x="1210862" y="18826"/>
                </a:lnTo>
                <a:lnTo>
                  <a:pt x="1165830" y="26937"/>
                </a:lnTo>
                <a:lnTo>
                  <a:pt x="1121178" y="36454"/>
                </a:lnTo>
                <a:lnTo>
                  <a:pt x="1076935" y="47361"/>
                </a:lnTo>
                <a:lnTo>
                  <a:pt x="1033134" y="59638"/>
                </a:lnTo>
                <a:lnTo>
                  <a:pt x="989805" y="73269"/>
                </a:lnTo>
                <a:lnTo>
                  <a:pt x="946979" y="88236"/>
                </a:lnTo>
                <a:lnTo>
                  <a:pt x="904688" y="104520"/>
                </a:lnTo>
                <a:lnTo>
                  <a:pt x="862961" y="122104"/>
                </a:lnTo>
                <a:lnTo>
                  <a:pt x="821829" y="140970"/>
                </a:lnTo>
                <a:lnTo>
                  <a:pt x="781325" y="161100"/>
                </a:lnTo>
                <a:lnTo>
                  <a:pt x="741478" y="182476"/>
                </a:lnTo>
                <a:lnTo>
                  <a:pt x="702320" y="205081"/>
                </a:lnTo>
                <a:lnTo>
                  <a:pt x="663881" y="228896"/>
                </a:lnTo>
                <a:lnTo>
                  <a:pt x="626193" y="253904"/>
                </a:lnTo>
                <a:lnTo>
                  <a:pt x="589287" y="280086"/>
                </a:lnTo>
                <a:lnTo>
                  <a:pt x="553192" y="307426"/>
                </a:lnTo>
                <a:lnTo>
                  <a:pt x="517941" y="335905"/>
                </a:lnTo>
                <a:lnTo>
                  <a:pt x="483564" y="365506"/>
                </a:lnTo>
                <a:lnTo>
                  <a:pt x="450092" y="396209"/>
                </a:lnTo>
                <a:lnTo>
                  <a:pt x="417556" y="427999"/>
                </a:lnTo>
                <a:lnTo>
                  <a:pt x="385988" y="460856"/>
                </a:lnTo>
                <a:lnTo>
                  <a:pt x="355417" y="494763"/>
                </a:lnTo>
                <a:lnTo>
                  <a:pt x="325875" y="529703"/>
                </a:lnTo>
                <a:lnTo>
                  <a:pt x="297392" y="565657"/>
                </a:lnTo>
                <a:lnTo>
                  <a:pt x="270000" y="602607"/>
                </a:lnTo>
                <a:lnTo>
                  <a:pt x="243730" y="640535"/>
                </a:lnTo>
                <a:lnTo>
                  <a:pt x="218613" y="679425"/>
                </a:lnTo>
                <a:lnTo>
                  <a:pt x="194678" y="719257"/>
                </a:lnTo>
                <a:lnTo>
                  <a:pt x="171959" y="760015"/>
                </a:lnTo>
                <a:lnTo>
                  <a:pt x="150484" y="801679"/>
                </a:lnTo>
                <a:lnTo>
                  <a:pt x="130286" y="844233"/>
                </a:lnTo>
                <a:lnTo>
                  <a:pt x="111395" y="887659"/>
                </a:lnTo>
                <a:lnTo>
                  <a:pt x="93842" y="931938"/>
                </a:lnTo>
                <a:lnTo>
                  <a:pt x="77658" y="977053"/>
                </a:lnTo>
                <a:lnTo>
                  <a:pt x="62874" y="1022986"/>
                </a:lnTo>
                <a:lnTo>
                  <a:pt x="49521" y="1069719"/>
                </a:lnTo>
                <a:lnTo>
                  <a:pt x="37719" y="1116869"/>
                </a:lnTo>
                <a:lnTo>
                  <a:pt x="27556" y="1164040"/>
                </a:lnTo>
                <a:lnTo>
                  <a:pt x="19014" y="1211204"/>
                </a:lnTo>
                <a:lnTo>
                  <a:pt x="12076" y="1258328"/>
                </a:lnTo>
                <a:lnTo>
                  <a:pt x="6723" y="1305382"/>
                </a:lnTo>
                <a:lnTo>
                  <a:pt x="2938" y="1352336"/>
                </a:lnTo>
                <a:lnTo>
                  <a:pt x="703" y="1399157"/>
                </a:lnTo>
                <a:lnTo>
                  <a:pt x="0" y="1445816"/>
                </a:lnTo>
                <a:lnTo>
                  <a:pt x="810" y="1492280"/>
                </a:lnTo>
                <a:lnTo>
                  <a:pt x="3117" y="1538520"/>
                </a:lnTo>
                <a:lnTo>
                  <a:pt x="6902" y="1584505"/>
                </a:lnTo>
                <a:lnTo>
                  <a:pt x="12148" y="1630203"/>
                </a:lnTo>
                <a:lnTo>
                  <a:pt x="18837" y="1675583"/>
                </a:lnTo>
                <a:lnTo>
                  <a:pt x="26950" y="1720615"/>
                </a:lnTo>
                <a:lnTo>
                  <a:pt x="36470" y="1765267"/>
                </a:lnTo>
                <a:lnTo>
                  <a:pt x="47434" y="1809703"/>
                </a:lnTo>
                <a:lnTo>
                  <a:pt x="59660" y="1853311"/>
                </a:lnTo>
                <a:lnTo>
                  <a:pt x="73295" y="1896640"/>
                </a:lnTo>
                <a:lnTo>
                  <a:pt x="88264" y="1939466"/>
                </a:lnTo>
                <a:lnTo>
                  <a:pt x="104552" y="1981758"/>
                </a:lnTo>
                <a:lnTo>
                  <a:pt x="122139" y="2023485"/>
                </a:lnTo>
                <a:lnTo>
                  <a:pt x="141008" y="2064616"/>
                </a:lnTo>
                <a:lnTo>
                  <a:pt x="161141" y="2105120"/>
                </a:lnTo>
                <a:lnTo>
                  <a:pt x="182604" y="2145112"/>
                </a:lnTo>
                <a:lnTo>
                  <a:pt x="205129" y="2184125"/>
                </a:lnTo>
                <a:lnTo>
                  <a:pt x="228948" y="2222564"/>
                </a:lnTo>
                <a:lnTo>
                  <a:pt x="253959" y="2260252"/>
                </a:lnTo>
                <a:lnTo>
                  <a:pt x="280145" y="2297159"/>
                </a:lnTo>
                <a:lnTo>
                  <a:pt x="307489" y="2333253"/>
                </a:lnTo>
                <a:lnTo>
                  <a:pt x="335971" y="2368504"/>
                </a:lnTo>
                <a:lnTo>
                  <a:pt x="365575" y="2402881"/>
                </a:lnTo>
                <a:lnTo>
                  <a:pt x="396282" y="2436353"/>
                </a:lnTo>
                <a:lnTo>
                  <a:pt x="428075" y="2468889"/>
                </a:lnTo>
                <a:lnTo>
                  <a:pt x="460936" y="2500458"/>
                </a:lnTo>
                <a:lnTo>
                  <a:pt x="494847" y="2531029"/>
                </a:lnTo>
                <a:lnTo>
                  <a:pt x="529789" y="2560571"/>
                </a:lnTo>
                <a:lnTo>
                  <a:pt x="565746" y="2589053"/>
                </a:lnTo>
                <a:lnTo>
                  <a:pt x="602699" y="2616445"/>
                </a:lnTo>
                <a:lnTo>
                  <a:pt x="640631" y="2642715"/>
                </a:lnTo>
                <a:lnTo>
                  <a:pt x="679524" y="2667833"/>
                </a:lnTo>
                <a:lnTo>
                  <a:pt x="719359" y="2691767"/>
                </a:lnTo>
                <a:lnTo>
                  <a:pt x="760119" y="2714486"/>
                </a:lnTo>
                <a:lnTo>
                  <a:pt x="801786" y="2735961"/>
                </a:lnTo>
                <a:lnTo>
                  <a:pt x="844343" y="2756159"/>
                </a:lnTo>
                <a:lnTo>
                  <a:pt x="887770" y="2775050"/>
                </a:lnTo>
                <a:lnTo>
                  <a:pt x="932052" y="2792603"/>
                </a:lnTo>
                <a:lnTo>
                  <a:pt x="977169" y="2808787"/>
                </a:lnTo>
                <a:lnTo>
                  <a:pt x="1023104" y="2823571"/>
                </a:lnTo>
                <a:lnTo>
                  <a:pt x="1069839" y="2836924"/>
                </a:lnTo>
                <a:lnTo>
                  <a:pt x="1120123" y="2849443"/>
                </a:lnTo>
                <a:lnTo>
                  <a:pt x="1170713" y="2860127"/>
                </a:lnTo>
                <a:lnTo>
                  <a:pt x="1221562" y="2868975"/>
                </a:lnTo>
                <a:lnTo>
                  <a:pt x="1272620" y="2875989"/>
                </a:lnTo>
                <a:lnTo>
                  <a:pt x="1323839" y="2881168"/>
                </a:lnTo>
                <a:lnTo>
                  <a:pt x="1375169" y="2884512"/>
                </a:lnTo>
                <a:lnTo>
                  <a:pt x="1426562" y="2886022"/>
                </a:lnTo>
                <a:lnTo>
                  <a:pt x="1477970" y="2885698"/>
                </a:lnTo>
                <a:lnTo>
                  <a:pt x="1529343" y="2883541"/>
                </a:lnTo>
                <a:lnTo>
                  <a:pt x="1580633" y="2879549"/>
                </a:lnTo>
                <a:lnTo>
                  <a:pt x="1631790" y="2873725"/>
                </a:lnTo>
                <a:lnTo>
                  <a:pt x="1682767" y="2866067"/>
                </a:lnTo>
                <a:lnTo>
                  <a:pt x="1733514" y="2856577"/>
                </a:lnTo>
                <a:lnTo>
                  <a:pt x="1783983" y="2845254"/>
                </a:lnTo>
                <a:lnTo>
                  <a:pt x="1834125" y="2832098"/>
                </a:lnTo>
                <a:lnTo>
                  <a:pt x="1646291" y="2164732"/>
                </a:lnTo>
                <a:lnTo>
                  <a:pt x="1454679" y="2164732"/>
                </a:lnTo>
                <a:lnTo>
                  <a:pt x="1409203" y="2164040"/>
                </a:lnTo>
                <a:lnTo>
                  <a:pt x="1364171" y="2160495"/>
                </a:lnTo>
                <a:lnTo>
                  <a:pt x="1319699" y="2154164"/>
                </a:lnTo>
                <a:lnTo>
                  <a:pt x="1275905" y="2145112"/>
                </a:lnTo>
                <a:lnTo>
                  <a:pt x="1232906" y="2133404"/>
                </a:lnTo>
                <a:lnTo>
                  <a:pt x="1190819" y="2119106"/>
                </a:lnTo>
                <a:lnTo>
                  <a:pt x="1149763" y="2102285"/>
                </a:lnTo>
                <a:lnTo>
                  <a:pt x="1109853" y="2083005"/>
                </a:lnTo>
                <a:lnTo>
                  <a:pt x="1071208" y="2061333"/>
                </a:lnTo>
                <a:lnTo>
                  <a:pt x="1033944" y="2037333"/>
                </a:lnTo>
                <a:lnTo>
                  <a:pt x="998179" y="2011073"/>
                </a:lnTo>
                <a:lnTo>
                  <a:pt x="964031" y="1982617"/>
                </a:lnTo>
                <a:lnTo>
                  <a:pt x="931615" y="1952031"/>
                </a:lnTo>
                <a:lnTo>
                  <a:pt x="901051" y="1919381"/>
                </a:lnTo>
                <a:lnTo>
                  <a:pt x="872454" y="1884733"/>
                </a:lnTo>
                <a:lnTo>
                  <a:pt x="845943" y="1848151"/>
                </a:lnTo>
                <a:lnTo>
                  <a:pt x="821634" y="1809703"/>
                </a:lnTo>
                <a:lnTo>
                  <a:pt x="799645" y="1769453"/>
                </a:lnTo>
                <a:lnTo>
                  <a:pt x="780093" y="1727468"/>
                </a:lnTo>
                <a:lnTo>
                  <a:pt x="763096" y="1683812"/>
                </a:lnTo>
                <a:lnTo>
                  <a:pt x="748770" y="1638552"/>
                </a:lnTo>
                <a:lnTo>
                  <a:pt x="737400" y="1592476"/>
                </a:lnTo>
                <a:lnTo>
                  <a:pt x="729145" y="1546374"/>
                </a:lnTo>
                <a:lnTo>
                  <a:pt x="723940" y="1500364"/>
                </a:lnTo>
                <a:lnTo>
                  <a:pt x="721718" y="1454563"/>
                </a:lnTo>
                <a:lnTo>
                  <a:pt x="722415" y="1409088"/>
                </a:lnTo>
                <a:lnTo>
                  <a:pt x="725963" y="1364057"/>
                </a:lnTo>
                <a:lnTo>
                  <a:pt x="732298" y="1319586"/>
                </a:lnTo>
                <a:lnTo>
                  <a:pt x="741354" y="1275794"/>
                </a:lnTo>
                <a:lnTo>
                  <a:pt x="753065" y="1232797"/>
                </a:lnTo>
                <a:lnTo>
                  <a:pt x="767365" y="1190712"/>
                </a:lnTo>
                <a:lnTo>
                  <a:pt x="784189" y="1149657"/>
                </a:lnTo>
                <a:lnTo>
                  <a:pt x="803471" y="1109749"/>
                </a:lnTo>
                <a:lnTo>
                  <a:pt x="825145" y="1071105"/>
                </a:lnTo>
                <a:lnTo>
                  <a:pt x="849145" y="1033843"/>
                </a:lnTo>
                <a:lnTo>
                  <a:pt x="875406" y="998079"/>
                </a:lnTo>
                <a:lnTo>
                  <a:pt x="903862" y="963932"/>
                </a:lnTo>
                <a:lnTo>
                  <a:pt x="934447" y="931517"/>
                </a:lnTo>
                <a:lnTo>
                  <a:pt x="967096" y="900953"/>
                </a:lnTo>
                <a:lnTo>
                  <a:pt x="1001742" y="872357"/>
                </a:lnTo>
                <a:lnTo>
                  <a:pt x="1038321" y="845845"/>
                </a:lnTo>
                <a:lnTo>
                  <a:pt x="1076765" y="821535"/>
                </a:lnTo>
                <a:lnTo>
                  <a:pt x="1117011" y="799545"/>
                </a:lnTo>
                <a:lnTo>
                  <a:pt x="1158991" y="779992"/>
                </a:lnTo>
                <a:lnTo>
                  <a:pt x="1202640" y="762992"/>
                </a:lnTo>
                <a:lnTo>
                  <a:pt x="1247893" y="748663"/>
                </a:lnTo>
                <a:lnTo>
                  <a:pt x="1295015" y="737121"/>
                </a:lnTo>
                <a:lnTo>
                  <a:pt x="1342643" y="728786"/>
                </a:lnTo>
                <a:lnTo>
                  <a:pt x="1390616" y="723663"/>
                </a:lnTo>
                <a:lnTo>
                  <a:pt x="1438774" y="721755"/>
                </a:lnTo>
                <a:lnTo>
                  <a:pt x="1636632" y="721755"/>
                </a:lnTo>
                <a:lnTo>
                  <a:pt x="1816726" y="49528"/>
                </a:lnTo>
                <a:lnTo>
                  <a:pt x="1769577" y="37726"/>
                </a:lnTo>
                <a:lnTo>
                  <a:pt x="1722405" y="27563"/>
                </a:lnTo>
                <a:lnTo>
                  <a:pt x="1675241" y="19021"/>
                </a:lnTo>
                <a:lnTo>
                  <a:pt x="1628117" y="12082"/>
                </a:lnTo>
                <a:lnTo>
                  <a:pt x="1581063" y="6728"/>
                </a:lnTo>
                <a:lnTo>
                  <a:pt x="1534109" y="2941"/>
                </a:lnTo>
                <a:lnTo>
                  <a:pt x="1487288" y="705"/>
                </a:lnTo>
                <a:lnTo>
                  <a:pt x="1440630" y="0"/>
                </a:lnTo>
                <a:close/>
              </a:path>
              <a:path w="1834514" h="2886075">
                <a:moveTo>
                  <a:pt x="1638672" y="2137662"/>
                </a:moveTo>
                <a:lnTo>
                  <a:pt x="1592595" y="2149037"/>
                </a:lnTo>
                <a:lnTo>
                  <a:pt x="1546492" y="2157296"/>
                </a:lnTo>
                <a:lnTo>
                  <a:pt x="1500481" y="2162506"/>
                </a:lnTo>
                <a:lnTo>
                  <a:pt x="1454679" y="2164732"/>
                </a:lnTo>
                <a:lnTo>
                  <a:pt x="1646291" y="2164732"/>
                </a:lnTo>
                <a:lnTo>
                  <a:pt x="1638672" y="2137662"/>
                </a:lnTo>
                <a:close/>
              </a:path>
              <a:path w="1834514" h="2886075">
                <a:moveTo>
                  <a:pt x="1636632" y="721755"/>
                </a:moveTo>
                <a:lnTo>
                  <a:pt x="1438774" y="721755"/>
                </a:lnTo>
                <a:lnTo>
                  <a:pt x="1486955" y="723069"/>
                </a:lnTo>
                <a:lnTo>
                  <a:pt x="1535000" y="727607"/>
                </a:lnTo>
                <a:lnTo>
                  <a:pt x="1582747" y="735375"/>
                </a:lnTo>
                <a:lnTo>
                  <a:pt x="1630036" y="746377"/>
                </a:lnTo>
                <a:lnTo>
                  <a:pt x="1636632" y="721755"/>
                </a:lnTo>
                <a:close/>
              </a:path>
            </a:pathLst>
          </a:custGeom>
          <a:solidFill>
            <a:srgbClr val="D9D9D9"/>
          </a:solidFill>
        </p:spPr>
        <p:txBody>
          <a:bodyPr wrap="square" lIns="0" tIns="0" rIns="0" bIns="0" rtlCol="0"/>
          <a:lstStyle/>
          <a:p>
            <a:endParaRPr sz="1666"/>
          </a:p>
        </p:txBody>
      </p:sp>
      <p:sp>
        <p:nvSpPr>
          <p:cNvPr id="15" name="object 15"/>
          <p:cNvSpPr/>
          <p:nvPr/>
        </p:nvSpPr>
        <p:spPr>
          <a:xfrm>
            <a:off x="913919" y="3881855"/>
            <a:ext cx="1528523" cy="2404687"/>
          </a:xfrm>
          <a:custGeom>
            <a:avLst/>
            <a:gdLst/>
            <a:ahLst/>
            <a:cxnLst/>
            <a:rect l="l" t="t" r="r" b="b"/>
            <a:pathLst>
              <a:path w="1834514" h="2886075">
                <a:moveTo>
                  <a:pt x="1816726" y="49528"/>
                </a:moveTo>
                <a:lnTo>
                  <a:pt x="1769577" y="37726"/>
                </a:lnTo>
                <a:lnTo>
                  <a:pt x="1722405" y="27563"/>
                </a:lnTo>
                <a:lnTo>
                  <a:pt x="1675241" y="19021"/>
                </a:lnTo>
                <a:lnTo>
                  <a:pt x="1628117" y="12082"/>
                </a:lnTo>
                <a:lnTo>
                  <a:pt x="1581063" y="6728"/>
                </a:lnTo>
                <a:lnTo>
                  <a:pt x="1534109" y="2941"/>
                </a:lnTo>
                <a:lnTo>
                  <a:pt x="1487288" y="705"/>
                </a:lnTo>
                <a:lnTo>
                  <a:pt x="1440630" y="0"/>
                </a:lnTo>
                <a:lnTo>
                  <a:pt x="1394165" y="808"/>
                </a:lnTo>
                <a:lnTo>
                  <a:pt x="1347925" y="3113"/>
                </a:lnTo>
                <a:lnTo>
                  <a:pt x="1301940" y="6896"/>
                </a:lnTo>
                <a:lnTo>
                  <a:pt x="1256243" y="12140"/>
                </a:lnTo>
                <a:lnTo>
                  <a:pt x="1210862" y="18826"/>
                </a:lnTo>
                <a:lnTo>
                  <a:pt x="1165830" y="26937"/>
                </a:lnTo>
                <a:lnTo>
                  <a:pt x="1121178" y="36454"/>
                </a:lnTo>
                <a:lnTo>
                  <a:pt x="1076935" y="47361"/>
                </a:lnTo>
                <a:lnTo>
                  <a:pt x="1033134" y="59638"/>
                </a:lnTo>
                <a:lnTo>
                  <a:pt x="989805" y="73269"/>
                </a:lnTo>
                <a:lnTo>
                  <a:pt x="946979" y="88236"/>
                </a:lnTo>
                <a:lnTo>
                  <a:pt x="904688" y="104520"/>
                </a:lnTo>
                <a:lnTo>
                  <a:pt x="862961" y="122104"/>
                </a:lnTo>
                <a:lnTo>
                  <a:pt x="821829" y="140970"/>
                </a:lnTo>
                <a:lnTo>
                  <a:pt x="781325" y="161100"/>
                </a:lnTo>
                <a:lnTo>
                  <a:pt x="741478" y="182476"/>
                </a:lnTo>
                <a:lnTo>
                  <a:pt x="702320" y="205081"/>
                </a:lnTo>
                <a:lnTo>
                  <a:pt x="663881" y="228896"/>
                </a:lnTo>
                <a:lnTo>
                  <a:pt x="626193" y="253904"/>
                </a:lnTo>
                <a:lnTo>
                  <a:pt x="589287" y="280086"/>
                </a:lnTo>
                <a:lnTo>
                  <a:pt x="553192" y="307426"/>
                </a:lnTo>
                <a:lnTo>
                  <a:pt x="517941" y="335905"/>
                </a:lnTo>
                <a:lnTo>
                  <a:pt x="483564" y="365506"/>
                </a:lnTo>
                <a:lnTo>
                  <a:pt x="450092" y="396209"/>
                </a:lnTo>
                <a:lnTo>
                  <a:pt x="417556" y="427999"/>
                </a:lnTo>
                <a:lnTo>
                  <a:pt x="385988" y="460856"/>
                </a:lnTo>
                <a:lnTo>
                  <a:pt x="355417" y="494763"/>
                </a:lnTo>
                <a:lnTo>
                  <a:pt x="325875" y="529703"/>
                </a:lnTo>
                <a:lnTo>
                  <a:pt x="297392" y="565657"/>
                </a:lnTo>
                <a:lnTo>
                  <a:pt x="270000" y="602607"/>
                </a:lnTo>
                <a:lnTo>
                  <a:pt x="243730" y="640535"/>
                </a:lnTo>
                <a:lnTo>
                  <a:pt x="218613" y="679425"/>
                </a:lnTo>
                <a:lnTo>
                  <a:pt x="194678" y="719257"/>
                </a:lnTo>
                <a:lnTo>
                  <a:pt x="171959" y="760015"/>
                </a:lnTo>
                <a:lnTo>
                  <a:pt x="150484" y="801679"/>
                </a:lnTo>
                <a:lnTo>
                  <a:pt x="130286" y="844233"/>
                </a:lnTo>
                <a:lnTo>
                  <a:pt x="111395" y="887659"/>
                </a:lnTo>
                <a:lnTo>
                  <a:pt x="93842" y="931938"/>
                </a:lnTo>
                <a:lnTo>
                  <a:pt x="77658" y="977053"/>
                </a:lnTo>
                <a:lnTo>
                  <a:pt x="62874" y="1022986"/>
                </a:lnTo>
                <a:lnTo>
                  <a:pt x="49521" y="1069719"/>
                </a:lnTo>
                <a:lnTo>
                  <a:pt x="37719" y="1116869"/>
                </a:lnTo>
                <a:lnTo>
                  <a:pt x="27556" y="1164040"/>
                </a:lnTo>
                <a:lnTo>
                  <a:pt x="19014" y="1211204"/>
                </a:lnTo>
                <a:lnTo>
                  <a:pt x="12076" y="1258328"/>
                </a:lnTo>
                <a:lnTo>
                  <a:pt x="6723" y="1305382"/>
                </a:lnTo>
                <a:lnTo>
                  <a:pt x="2938" y="1352336"/>
                </a:lnTo>
                <a:lnTo>
                  <a:pt x="703" y="1399157"/>
                </a:lnTo>
                <a:lnTo>
                  <a:pt x="0" y="1445816"/>
                </a:lnTo>
                <a:lnTo>
                  <a:pt x="810" y="1492280"/>
                </a:lnTo>
                <a:lnTo>
                  <a:pt x="3117" y="1538520"/>
                </a:lnTo>
                <a:lnTo>
                  <a:pt x="6902" y="1584505"/>
                </a:lnTo>
                <a:lnTo>
                  <a:pt x="12148" y="1630203"/>
                </a:lnTo>
                <a:lnTo>
                  <a:pt x="18837" y="1675583"/>
                </a:lnTo>
                <a:lnTo>
                  <a:pt x="26950" y="1720615"/>
                </a:lnTo>
                <a:lnTo>
                  <a:pt x="36470" y="1765267"/>
                </a:lnTo>
                <a:lnTo>
                  <a:pt x="47380" y="1809510"/>
                </a:lnTo>
                <a:lnTo>
                  <a:pt x="59660" y="1853311"/>
                </a:lnTo>
                <a:lnTo>
                  <a:pt x="73295" y="1896640"/>
                </a:lnTo>
                <a:lnTo>
                  <a:pt x="88264" y="1939466"/>
                </a:lnTo>
                <a:lnTo>
                  <a:pt x="104552" y="1981758"/>
                </a:lnTo>
                <a:lnTo>
                  <a:pt x="122139" y="2023485"/>
                </a:lnTo>
                <a:lnTo>
                  <a:pt x="141008" y="2064616"/>
                </a:lnTo>
                <a:lnTo>
                  <a:pt x="161141" y="2105120"/>
                </a:lnTo>
                <a:lnTo>
                  <a:pt x="182521" y="2144967"/>
                </a:lnTo>
                <a:lnTo>
                  <a:pt x="205129" y="2184125"/>
                </a:lnTo>
                <a:lnTo>
                  <a:pt x="228948" y="2222564"/>
                </a:lnTo>
                <a:lnTo>
                  <a:pt x="253959" y="2260252"/>
                </a:lnTo>
                <a:lnTo>
                  <a:pt x="280145" y="2297159"/>
                </a:lnTo>
                <a:lnTo>
                  <a:pt x="307489" y="2333253"/>
                </a:lnTo>
                <a:lnTo>
                  <a:pt x="335971" y="2368504"/>
                </a:lnTo>
                <a:lnTo>
                  <a:pt x="365575" y="2402881"/>
                </a:lnTo>
                <a:lnTo>
                  <a:pt x="396282" y="2436353"/>
                </a:lnTo>
                <a:lnTo>
                  <a:pt x="428075" y="2468889"/>
                </a:lnTo>
                <a:lnTo>
                  <a:pt x="460936" y="2500458"/>
                </a:lnTo>
                <a:lnTo>
                  <a:pt x="494847" y="2531029"/>
                </a:lnTo>
                <a:lnTo>
                  <a:pt x="529789" y="2560571"/>
                </a:lnTo>
                <a:lnTo>
                  <a:pt x="565746" y="2589053"/>
                </a:lnTo>
                <a:lnTo>
                  <a:pt x="602699" y="2616445"/>
                </a:lnTo>
                <a:lnTo>
                  <a:pt x="640631" y="2642715"/>
                </a:lnTo>
                <a:lnTo>
                  <a:pt x="679524" y="2667833"/>
                </a:lnTo>
                <a:lnTo>
                  <a:pt x="719359" y="2691767"/>
                </a:lnTo>
                <a:lnTo>
                  <a:pt x="760119" y="2714486"/>
                </a:lnTo>
                <a:lnTo>
                  <a:pt x="801786" y="2735961"/>
                </a:lnTo>
                <a:lnTo>
                  <a:pt x="844343" y="2756159"/>
                </a:lnTo>
                <a:lnTo>
                  <a:pt x="887770" y="2775050"/>
                </a:lnTo>
                <a:lnTo>
                  <a:pt x="932052" y="2792603"/>
                </a:lnTo>
                <a:lnTo>
                  <a:pt x="977169" y="2808787"/>
                </a:lnTo>
                <a:lnTo>
                  <a:pt x="1023104" y="2823571"/>
                </a:lnTo>
                <a:lnTo>
                  <a:pt x="1069839" y="2836924"/>
                </a:lnTo>
                <a:lnTo>
                  <a:pt x="1120123" y="2849443"/>
                </a:lnTo>
                <a:lnTo>
                  <a:pt x="1170713" y="2860127"/>
                </a:lnTo>
                <a:lnTo>
                  <a:pt x="1221562" y="2868975"/>
                </a:lnTo>
                <a:lnTo>
                  <a:pt x="1272620" y="2875989"/>
                </a:lnTo>
                <a:lnTo>
                  <a:pt x="1323839" y="2881168"/>
                </a:lnTo>
                <a:lnTo>
                  <a:pt x="1375169" y="2884512"/>
                </a:lnTo>
                <a:lnTo>
                  <a:pt x="1426562" y="2886022"/>
                </a:lnTo>
                <a:lnTo>
                  <a:pt x="1477970" y="2885698"/>
                </a:lnTo>
                <a:lnTo>
                  <a:pt x="1529343" y="2883541"/>
                </a:lnTo>
                <a:lnTo>
                  <a:pt x="1580633" y="2879549"/>
                </a:lnTo>
                <a:lnTo>
                  <a:pt x="1631790" y="2873725"/>
                </a:lnTo>
                <a:lnTo>
                  <a:pt x="1682767" y="2866067"/>
                </a:lnTo>
                <a:lnTo>
                  <a:pt x="1733514" y="2856577"/>
                </a:lnTo>
                <a:lnTo>
                  <a:pt x="1783983" y="2845254"/>
                </a:lnTo>
                <a:lnTo>
                  <a:pt x="1834125" y="2832098"/>
                </a:lnTo>
                <a:lnTo>
                  <a:pt x="1638672" y="2137662"/>
                </a:lnTo>
                <a:lnTo>
                  <a:pt x="1592595" y="2149037"/>
                </a:lnTo>
                <a:lnTo>
                  <a:pt x="1546492" y="2157296"/>
                </a:lnTo>
                <a:lnTo>
                  <a:pt x="1500481" y="2162506"/>
                </a:lnTo>
                <a:lnTo>
                  <a:pt x="1454679" y="2164732"/>
                </a:lnTo>
                <a:lnTo>
                  <a:pt x="1409203" y="2164040"/>
                </a:lnTo>
                <a:lnTo>
                  <a:pt x="1364171" y="2160495"/>
                </a:lnTo>
                <a:lnTo>
                  <a:pt x="1319699" y="2154164"/>
                </a:lnTo>
                <a:lnTo>
                  <a:pt x="1275905" y="2145112"/>
                </a:lnTo>
                <a:lnTo>
                  <a:pt x="1232906" y="2133404"/>
                </a:lnTo>
                <a:lnTo>
                  <a:pt x="1190819" y="2119106"/>
                </a:lnTo>
                <a:lnTo>
                  <a:pt x="1149763" y="2102285"/>
                </a:lnTo>
                <a:lnTo>
                  <a:pt x="1109853" y="2083005"/>
                </a:lnTo>
                <a:lnTo>
                  <a:pt x="1071208" y="2061333"/>
                </a:lnTo>
                <a:lnTo>
                  <a:pt x="1033944" y="2037333"/>
                </a:lnTo>
                <a:lnTo>
                  <a:pt x="998179" y="2011073"/>
                </a:lnTo>
                <a:lnTo>
                  <a:pt x="964031" y="1982617"/>
                </a:lnTo>
                <a:lnTo>
                  <a:pt x="931615" y="1952031"/>
                </a:lnTo>
                <a:lnTo>
                  <a:pt x="901051" y="1919381"/>
                </a:lnTo>
                <a:lnTo>
                  <a:pt x="872454" y="1884733"/>
                </a:lnTo>
                <a:lnTo>
                  <a:pt x="845943" y="1848151"/>
                </a:lnTo>
                <a:lnTo>
                  <a:pt x="821634" y="1809703"/>
                </a:lnTo>
                <a:lnTo>
                  <a:pt x="799645" y="1769453"/>
                </a:lnTo>
                <a:lnTo>
                  <a:pt x="780093" y="1727468"/>
                </a:lnTo>
                <a:lnTo>
                  <a:pt x="763096" y="1683812"/>
                </a:lnTo>
                <a:lnTo>
                  <a:pt x="748770" y="1638552"/>
                </a:lnTo>
                <a:lnTo>
                  <a:pt x="737400" y="1592476"/>
                </a:lnTo>
                <a:lnTo>
                  <a:pt x="729145" y="1546374"/>
                </a:lnTo>
                <a:lnTo>
                  <a:pt x="723940" y="1500364"/>
                </a:lnTo>
                <a:lnTo>
                  <a:pt x="721718" y="1454563"/>
                </a:lnTo>
                <a:lnTo>
                  <a:pt x="722415" y="1409088"/>
                </a:lnTo>
                <a:lnTo>
                  <a:pt x="725963" y="1364057"/>
                </a:lnTo>
                <a:lnTo>
                  <a:pt x="732298" y="1319586"/>
                </a:lnTo>
                <a:lnTo>
                  <a:pt x="741354" y="1275794"/>
                </a:lnTo>
                <a:lnTo>
                  <a:pt x="753065" y="1232797"/>
                </a:lnTo>
                <a:lnTo>
                  <a:pt x="767365" y="1190712"/>
                </a:lnTo>
                <a:lnTo>
                  <a:pt x="784189" y="1149657"/>
                </a:lnTo>
                <a:lnTo>
                  <a:pt x="803471" y="1109749"/>
                </a:lnTo>
                <a:lnTo>
                  <a:pt x="825145" y="1071105"/>
                </a:lnTo>
                <a:lnTo>
                  <a:pt x="849145" y="1033843"/>
                </a:lnTo>
                <a:lnTo>
                  <a:pt x="875406" y="998079"/>
                </a:lnTo>
                <a:lnTo>
                  <a:pt x="903862" y="963932"/>
                </a:lnTo>
                <a:lnTo>
                  <a:pt x="934447" y="931517"/>
                </a:lnTo>
                <a:lnTo>
                  <a:pt x="967096" y="900953"/>
                </a:lnTo>
                <a:lnTo>
                  <a:pt x="1001742" y="872357"/>
                </a:lnTo>
                <a:lnTo>
                  <a:pt x="1038321" y="845845"/>
                </a:lnTo>
                <a:lnTo>
                  <a:pt x="1076765" y="821535"/>
                </a:lnTo>
                <a:lnTo>
                  <a:pt x="1117011" y="799545"/>
                </a:lnTo>
                <a:lnTo>
                  <a:pt x="1158991" y="779992"/>
                </a:lnTo>
                <a:lnTo>
                  <a:pt x="1202640" y="762992"/>
                </a:lnTo>
                <a:lnTo>
                  <a:pt x="1247893" y="748663"/>
                </a:lnTo>
                <a:lnTo>
                  <a:pt x="1295015" y="737121"/>
                </a:lnTo>
                <a:lnTo>
                  <a:pt x="1342643" y="728786"/>
                </a:lnTo>
                <a:lnTo>
                  <a:pt x="1390616" y="723663"/>
                </a:lnTo>
                <a:lnTo>
                  <a:pt x="1438774" y="721755"/>
                </a:lnTo>
                <a:lnTo>
                  <a:pt x="1486955" y="723069"/>
                </a:lnTo>
                <a:lnTo>
                  <a:pt x="1535000" y="727607"/>
                </a:lnTo>
                <a:lnTo>
                  <a:pt x="1582747" y="735375"/>
                </a:lnTo>
                <a:lnTo>
                  <a:pt x="1630036" y="746377"/>
                </a:lnTo>
                <a:lnTo>
                  <a:pt x="1816726" y="49528"/>
                </a:lnTo>
                <a:close/>
              </a:path>
            </a:pathLst>
          </a:custGeom>
          <a:ln w="17780">
            <a:solidFill>
              <a:srgbClr val="FFFFFF"/>
            </a:solidFill>
          </a:ln>
        </p:spPr>
        <p:txBody>
          <a:bodyPr wrap="square" lIns="0" tIns="0" rIns="0" bIns="0" rtlCol="0"/>
          <a:lstStyle/>
          <a:p>
            <a:endParaRPr sz="1666"/>
          </a:p>
        </p:txBody>
      </p:sp>
      <p:sp>
        <p:nvSpPr>
          <p:cNvPr id="16" name="object 16"/>
          <p:cNvSpPr txBox="1"/>
          <p:nvPr/>
        </p:nvSpPr>
        <p:spPr>
          <a:xfrm>
            <a:off x="1842983" y="4954550"/>
            <a:ext cx="495223" cy="256352"/>
          </a:xfrm>
          <a:prstGeom prst="rect">
            <a:avLst/>
          </a:prstGeom>
        </p:spPr>
        <p:txBody>
          <a:bodyPr vert="horz" wrap="square" lIns="0" tIns="0" rIns="0" bIns="0" rtlCol="0">
            <a:spAutoFit/>
          </a:bodyPr>
          <a:lstStyle/>
          <a:p>
            <a:pPr marL="10582"/>
            <a:r>
              <a:rPr sz="1666" b="1" dirty="0">
                <a:latin typeface="Arial"/>
                <a:cs typeface="Arial"/>
              </a:rPr>
              <a:t>2027</a:t>
            </a:r>
            <a:endParaRPr sz="1666">
              <a:latin typeface="Arial"/>
              <a:cs typeface="Arial"/>
            </a:endParaRPr>
          </a:p>
        </p:txBody>
      </p:sp>
      <p:sp>
        <p:nvSpPr>
          <p:cNvPr id="17" name="object 17"/>
          <p:cNvSpPr txBox="1">
            <a:spLocks noGrp="1"/>
          </p:cNvSpPr>
          <p:nvPr>
            <p:ph type="title"/>
          </p:nvPr>
        </p:nvSpPr>
        <p:spPr>
          <a:xfrm>
            <a:off x="335668" y="632324"/>
            <a:ext cx="9433867" cy="553998"/>
          </a:xfrm>
          <a:prstGeom prst="rect">
            <a:avLst/>
          </a:prstGeom>
        </p:spPr>
        <p:txBody>
          <a:bodyPr vert="horz" wrap="square" lIns="0" tIns="0" rIns="0" bIns="0" rtlCol="0" anchor="ctr">
            <a:spAutoFit/>
          </a:bodyPr>
          <a:lstStyle/>
          <a:p>
            <a:pPr marL="10582"/>
            <a:r>
              <a:rPr sz="3600" dirty="0" smtClean="0">
                <a:solidFill>
                  <a:schemeClr val="accent5"/>
                </a:solidFill>
              </a:rPr>
              <a:t>Reducing </a:t>
            </a:r>
            <a:r>
              <a:rPr sz="3600" dirty="0">
                <a:solidFill>
                  <a:schemeClr val="accent5"/>
                </a:solidFill>
              </a:rPr>
              <a:t>Carbon Emission + Energy Mix</a:t>
            </a:r>
          </a:p>
        </p:txBody>
      </p:sp>
      <p:sp>
        <p:nvSpPr>
          <p:cNvPr id="18" name="object 18"/>
          <p:cNvSpPr txBox="1"/>
          <p:nvPr/>
        </p:nvSpPr>
        <p:spPr>
          <a:xfrm>
            <a:off x="404219" y="1645243"/>
            <a:ext cx="9365316" cy="1538883"/>
          </a:xfrm>
          <a:prstGeom prst="rect">
            <a:avLst/>
          </a:prstGeom>
        </p:spPr>
        <p:txBody>
          <a:bodyPr vert="horz" wrap="square" lIns="0" tIns="0" rIns="0" bIns="0" rtlCol="0">
            <a:spAutoFit/>
          </a:bodyPr>
          <a:lstStyle/>
          <a:p>
            <a:pPr marL="10582" marR="4233" algn="just"/>
            <a:r>
              <a:rPr dirty="0">
                <a:solidFill>
                  <a:srgbClr val="0C5B70"/>
                </a:solidFill>
                <a:latin typeface="Arial"/>
                <a:cs typeface="Arial"/>
              </a:rPr>
              <a:t>The </a:t>
            </a:r>
            <a:r>
              <a:rPr spc="-4" dirty="0">
                <a:solidFill>
                  <a:srgbClr val="0C5B70"/>
                </a:solidFill>
                <a:latin typeface="Arial"/>
                <a:cs typeface="Arial"/>
              </a:rPr>
              <a:t>objectives of </a:t>
            </a:r>
            <a:r>
              <a:rPr spc="-8" dirty="0">
                <a:solidFill>
                  <a:srgbClr val="0C5B70"/>
                </a:solidFill>
                <a:latin typeface="Arial"/>
                <a:cs typeface="Arial"/>
              </a:rPr>
              <a:t>geothermal energy </a:t>
            </a:r>
            <a:r>
              <a:rPr spc="-4" dirty="0">
                <a:solidFill>
                  <a:srgbClr val="0C5B70"/>
                </a:solidFill>
                <a:latin typeface="Arial"/>
                <a:cs typeface="Arial"/>
              </a:rPr>
              <a:t>development are </a:t>
            </a:r>
            <a:r>
              <a:rPr b="1" spc="-4" dirty="0">
                <a:solidFill>
                  <a:srgbClr val="0C5B70"/>
                </a:solidFill>
                <a:latin typeface="Arial"/>
                <a:cs typeface="Arial"/>
              </a:rPr>
              <a:t>first, </a:t>
            </a:r>
            <a:r>
              <a:rPr b="1" dirty="0">
                <a:solidFill>
                  <a:srgbClr val="0C5B70"/>
                </a:solidFill>
                <a:latin typeface="Arial"/>
                <a:cs typeface="Arial"/>
              </a:rPr>
              <a:t>to </a:t>
            </a:r>
            <a:r>
              <a:rPr b="1" spc="-4" dirty="0">
                <a:solidFill>
                  <a:srgbClr val="0C5B70"/>
                </a:solidFill>
                <a:latin typeface="Arial"/>
                <a:cs typeface="Arial"/>
              </a:rPr>
              <a:t>reduce carbon emission. </a:t>
            </a:r>
            <a:r>
              <a:rPr b="1" spc="-21" dirty="0">
                <a:solidFill>
                  <a:srgbClr val="0C5B70"/>
                </a:solidFill>
                <a:latin typeface="Arial"/>
                <a:cs typeface="Arial"/>
              </a:rPr>
              <a:t>Secondly, </a:t>
            </a:r>
            <a:r>
              <a:rPr b="1" dirty="0">
                <a:solidFill>
                  <a:srgbClr val="0C5B70"/>
                </a:solidFill>
                <a:latin typeface="Arial"/>
                <a:cs typeface="Arial"/>
              </a:rPr>
              <a:t>to </a:t>
            </a:r>
            <a:r>
              <a:rPr b="1" spc="-4" dirty="0">
                <a:solidFill>
                  <a:srgbClr val="0C5B70"/>
                </a:solidFill>
                <a:latin typeface="Arial"/>
                <a:cs typeface="Arial"/>
              </a:rPr>
              <a:t>provide cushion </a:t>
            </a:r>
            <a:r>
              <a:rPr b="1" dirty="0">
                <a:solidFill>
                  <a:srgbClr val="0C5B70"/>
                </a:solidFill>
                <a:latin typeface="Arial"/>
                <a:cs typeface="Arial"/>
              </a:rPr>
              <a:t>to  </a:t>
            </a:r>
            <a:r>
              <a:rPr b="1" spc="-4" dirty="0">
                <a:solidFill>
                  <a:srgbClr val="0C5B70"/>
                </a:solidFill>
                <a:latin typeface="Arial"/>
                <a:cs typeface="Arial"/>
              </a:rPr>
              <a:t>support </a:t>
            </a:r>
            <a:r>
              <a:rPr b="1" spc="-12" dirty="0">
                <a:solidFill>
                  <a:srgbClr val="0C5B70"/>
                </a:solidFill>
                <a:latin typeface="Arial"/>
                <a:cs typeface="Arial"/>
              </a:rPr>
              <a:t>system </a:t>
            </a:r>
            <a:r>
              <a:rPr b="1" spc="-4" dirty="0">
                <a:solidFill>
                  <a:srgbClr val="0C5B70"/>
                </a:solidFill>
                <a:latin typeface="Arial"/>
                <a:cs typeface="Arial"/>
              </a:rPr>
              <a:t>economics </a:t>
            </a:r>
            <a:r>
              <a:rPr b="1" dirty="0">
                <a:solidFill>
                  <a:srgbClr val="0C5B70"/>
                </a:solidFill>
                <a:latin typeface="Arial"/>
                <a:cs typeface="Arial"/>
              </a:rPr>
              <a:t>if </a:t>
            </a:r>
            <a:r>
              <a:rPr b="1" spc="-4" dirty="0">
                <a:solidFill>
                  <a:srgbClr val="0C5B70"/>
                </a:solidFill>
                <a:latin typeface="Arial"/>
                <a:cs typeface="Arial"/>
              </a:rPr>
              <a:t>fossil energy price increases</a:t>
            </a:r>
            <a:r>
              <a:rPr spc="-4" dirty="0">
                <a:solidFill>
                  <a:srgbClr val="0C5B70"/>
                </a:solidFill>
                <a:latin typeface="Arial"/>
                <a:cs typeface="Arial"/>
              </a:rPr>
              <a:t>. </a:t>
            </a:r>
            <a:r>
              <a:rPr dirty="0">
                <a:solidFill>
                  <a:srgbClr val="0C5B70"/>
                </a:solidFill>
                <a:latin typeface="Arial"/>
                <a:cs typeface="Arial"/>
              </a:rPr>
              <a:t>In </a:t>
            </a:r>
            <a:r>
              <a:rPr spc="-8" dirty="0">
                <a:solidFill>
                  <a:srgbClr val="0C5B70"/>
                </a:solidFill>
                <a:latin typeface="Arial"/>
                <a:cs typeface="Arial"/>
              </a:rPr>
              <a:t>2027, </a:t>
            </a:r>
            <a:r>
              <a:rPr spc="-4" dirty="0">
                <a:solidFill>
                  <a:srgbClr val="0C5B70"/>
                </a:solidFill>
                <a:latin typeface="Arial"/>
                <a:cs typeface="Arial"/>
              </a:rPr>
              <a:t>the </a:t>
            </a:r>
            <a:r>
              <a:rPr spc="-8" dirty="0">
                <a:solidFill>
                  <a:srgbClr val="0C5B70"/>
                </a:solidFill>
                <a:latin typeface="Arial"/>
                <a:cs typeface="Arial"/>
              </a:rPr>
              <a:t>total generation </a:t>
            </a:r>
            <a:r>
              <a:rPr spc="-4" dirty="0">
                <a:solidFill>
                  <a:srgbClr val="0C5B70"/>
                </a:solidFill>
                <a:latin typeface="Arial"/>
                <a:cs typeface="Arial"/>
              </a:rPr>
              <a:t>capacity will </a:t>
            </a:r>
            <a:r>
              <a:rPr spc="-8" dirty="0">
                <a:solidFill>
                  <a:srgbClr val="0C5B70"/>
                </a:solidFill>
                <a:latin typeface="Arial"/>
                <a:cs typeface="Arial"/>
              </a:rPr>
              <a:t>be 500 </a:t>
            </a:r>
            <a:r>
              <a:rPr spc="12" dirty="0">
                <a:solidFill>
                  <a:srgbClr val="0C5B70"/>
                </a:solidFill>
                <a:latin typeface="Arial"/>
                <a:cs typeface="Arial"/>
              </a:rPr>
              <a:t>TWh </a:t>
            </a:r>
            <a:r>
              <a:rPr spc="-8" dirty="0">
                <a:solidFill>
                  <a:srgbClr val="0C5B70"/>
                </a:solidFill>
                <a:latin typeface="Arial"/>
                <a:cs typeface="Arial"/>
              </a:rPr>
              <a:t>where  10% </a:t>
            </a:r>
            <a:r>
              <a:rPr spc="-4" dirty="0">
                <a:solidFill>
                  <a:srgbClr val="0C5B70"/>
                </a:solidFill>
                <a:latin typeface="Arial"/>
                <a:cs typeface="Arial"/>
              </a:rPr>
              <a:t>will </a:t>
            </a:r>
            <a:r>
              <a:rPr spc="-8" dirty="0">
                <a:solidFill>
                  <a:srgbClr val="0C5B70"/>
                </a:solidFill>
                <a:latin typeface="Arial"/>
                <a:cs typeface="Arial"/>
              </a:rPr>
              <a:t>be supplied by geothermal </a:t>
            </a:r>
            <a:r>
              <a:rPr spc="-25" dirty="0">
                <a:solidFill>
                  <a:srgbClr val="0C5B70"/>
                </a:solidFill>
                <a:latin typeface="Arial"/>
                <a:cs typeface="Arial"/>
              </a:rPr>
              <a:t>energy. </a:t>
            </a:r>
            <a:r>
              <a:rPr dirty="0">
                <a:solidFill>
                  <a:srgbClr val="0C5B70"/>
                </a:solidFill>
                <a:latin typeface="Arial"/>
                <a:cs typeface="Arial"/>
              </a:rPr>
              <a:t>This </a:t>
            </a:r>
            <a:r>
              <a:rPr spc="-4" dirty="0">
                <a:solidFill>
                  <a:srgbClr val="0C5B70"/>
                </a:solidFill>
                <a:latin typeface="Arial"/>
                <a:cs typeface="Arial"/>
              </a:rPr>
              <a:t>policy will </a:t>
            </a:r>
            <a:r>
              <a:rPr spc="-8" dirty="0">
                <a:solidFill>
                  <a:srgbClr val="0C5B70"/>
                </a:solidFill>
                <a:latin typeface="Arial"/>
                <a:cs typeface="Arial"/>
              </a:rPr>
              <a:t>support Indonesia </a:t>
            </a:r>
            <a:r>
              <a:rPr spc="-4" dirty="0">
                <a:solidFill>
                  <a:srgbClr val="0C5B70"/>
                </a:solidFill>
                <a:latin typeface="Arial"/>
                <a:cs typeface="Arial"/>
              </a:rPr>
              <a:t>to achieve </a:t>
            </a:r>
            <a:r>
              <a:rPr spc="-8" dirty="0">
                <a:solidFill>
                  <a:srgbClr val="0C5B70"/>
                </a:solidFill>
                <a:latin typeface="Arial"/>
                <a:cs typeface="Arial"/>
              </a:rPr>
              <a:t>1,200 </a:t>
            </a:r>
            <a:r>
              <a:rPr spc="-4" dirty="0">
                <a:solidFill>
                  <a:srgbClr val="0C5B70"/>
                </a:solidFill>
                <a:latin typeface="Arial"/>
                <a:cs typeface="Arial"/>
              </a:rPr>
              <a:t>Mt. </a:t>
            </a:r>
            <a:r>
              <a:rPr spc="12" dirty="0">
                <a:solidFill>
                  <a:srgbClr val="0C5B70"/>
                </a:solidFill>
                <a:latin typeface="Arial"/>
                <a:cs typeface="Arial"/>
              </a:rPr>
              <a:t>CO</a:t>
            </a:r>
            <a:r>
              <a:rPr sz="1200" spc="12" dirty="0">
                <a:solidFill>
                  <a:srgbClr val="0C5B70"/>
                </a:solidFill>
                <a:latin typeface="Arial"/>
                <a:cs typeface="Arial"/>
              </a:rPr>
              <a:t>2 </a:t>
            </a:r>
            <a:r>
              <a:rPr spc="-8" dirty="0">
                <a:solidFill>
                  <a:srgbClr val="0C5B70"/>
                </a:solidFill>
                <a:latin typeface="Arial"/>
                <a:cs typeface="Arial"/>
              </a:rPr>
              <a:t>eq. </a:t>
            </a:r>
            <a:r>
              <a:rPr dirty="0">
                <a:solidFill>
                  <a:srgbClr val="0C5B70"/>
                </a:solidFill>
                <a:latin typeface="Arial"/>
                <a:cs typeface="Arial"/>
              </a:rPr>
              <a:t>in </a:t>
            </a:r>
            <a:r>
              <a:rPr spc="117" dirty="0">
                <a:solidFill>
                  <a:srgbClr val="0C5B70"/>
                </a:solidFill>
                <a:latin typeface="Arial"/>
                <a:cs typeface="Arial"/>
              </a:rPr>
              <a:t> </a:t>
            </a:r>
            <a:r>
              <a:rPr spc="-12" dirty="0">
                <a:solidFill>
                  <a:srgbClr val="0C5B70"/>
                </a:solidFill>
                <a:latin typeface="Arial"/>
                <a:cs typeface="Arial"/>
              </a:rPr>
              <a:t>2030.</a:t>
            </a:r>
            <a:endParaRPr dirty="0">
              <a:latin typeface="Arial"/>
              <a:cs typeface="Arial"/>
            </a:endParaRPr>
          </a:p>
        </p:txBody>
      </p:sp>
      <p:sp>
        <p:nvSpPr>
          <p:cNvPr id="19" name="object 19"/>
          <p:cNvSpPr/>
          <p:nvPr/>
        </p:nvSpPr>
        <p:spPr>
          <a:xfrm>
            <a:off x="317921" y="1509724"/>
            <a:ext cx="9599700" cy="0"/>
          </a:xfrm>
          <a:custGeom>
            <a:avLst/>
            <a:gdLst/>
            <a:ahLst/>
            <a:cxnLst/>
            <a:rect l="l" t="t" r="r" b="b"/>
            <a:pathLst>
              <a:path w="11521440">
                <a:moveTo>
                  <a:pt x="0" y="0"/>
                </a:moveTo>
                <a:lnTo>
                  <a:pt x="11521300" y="0"/>
                </a:lnTo>
              </a:path>
            </a:pathLst>
          </a:custGeom>
          <a:ln w="6350">
            <a:solidFill>
              <a:srgbClr val="00A1B8"/>
            </a:solidFill>
          </a:ln>
        </p:spPr>
        <p:txBody>
          <a:bodyPr wrap="square" lIns="0" tIns="0" rIns="0" bIns="0" rtlCol="0"/>
          <a:lstStyle/>
          <a:p>
            <a:endParaRPr sz="1666"/>
          </a:p>
        </p:txBody>
      </p:sp>
      <p:sp>
        <p:nvSpPr>
          <p:cNvPr id="20" name="object 20"/>
          <p:cNvSpPr/>
          <p:nvPr/>
        </p:nvSpPr>
        <p:spPr>
          <a:xfrm>
            <a:off x="317921" y="3324095"/>
            <a:ext cx="9599700" cy="0"/>
          </a:xfrm>
          <a:custGeom>
            <a:avLst/>
            <a:gdLst/>
            <a:ahLst/>
            <a:cxnLst/>
            <a:rect l="l" t="t" r="r" b="b"/>
            <a:pathLst>
              <a:path w="11521440">
                <a:moveTo>
                  <a:pt x="0" y="0"/>
                </a:moveTo>
                <a:lnTo>
                  <a:pt x="11521300" y="0"/>
                </a:lnTo>
              </a:path>
            </a:pathLst>
          </a:custGeom>
          <a:ln w="6350">
            <a:solidFill>
              <a:srgbClr val="00A1B8"/>
            </a:solidFill>
          </a:ln>
        </p:spPr>
        <p:txBody>
          <a:bodyPr wrap="square" lIns="0" tIns="0" rIns="0" bIns="0" rtlCol="0"/>
          <a:lstStyle/>
          <a:p>
            <a:endParaRPr sz="1666"/>
          </a:p>
        </p:txBody>
      </p:sp>
      <p:sp>
        <p:nvSpPr>
          <p:cNvPr id="21" name="object 21"/>
          <p:cNvSpPr/>
          <p:nvPr/>
        </p:nvSpPr>
        <p:spPr>
          <a:xfrm>
            <a:off x="4118974" y="3717633"/>
            <a:ext cx="5573460" cy="2428939"/>
          </a:xfrm>
          <a:prstGeom prst="rect">
            <a:avLst/>
          </a:prstGeom>
          <a:blipFill>
            <a:blip r:embed="rId2" cstate="print"/>
            <a:stretch>
              <a:fillRect/>
            </a:stretch>
          </a:blipFill>
        </p:spPr>
        <p:txBody>
          <a:bodyPr wrap="square" lIns="0" tIns="0" rIns="0" bIns="0" rtlCol="0"/>
          <a:lstStyle/>
          <a:p>
            <a:endParaRPr sz="1666"/>
          </a:p>
        </p:txBody>
      </p:sp>
      <p:sp>
        <p:nvSpPr>
          <p:cNvPr id="22" name="object 22"/>
          <p:cNvSpPr/>
          <p:nvPr/>
        </p:nvSpPr>
        <p:spPr>
          <a:xfrm>
            <a:off x="4094006" y="6389134"/>
            <a:ext cx="5777597" cy="396813"/>
          </a:xfrm>
          <a:prstGeom prst="rect">
            <a:avLst/>
          </a:prstGeom>
          <a:blipFill>
            <a:blip r:embed="rId3" cstate="print"/>
            <a:stretch>
              <a:fillRect/>
            </a:stretch>
          </a:blipFill>
        </p:spPr>
        <p:txBody>
          <a:bodyPr wrap="square" lIns="0" tIns="0" rIns="0" bIns="0" rtlCol="0"/>
          <a:lstStyle/>
          <a:p>
            <a:endParaRPr sz="1666"/>
          </a:p>
        </p:txBody>
      </p:sp>
      <p:sp>
        <p:nvSpPr>
          <p:cNvPr id="23" name="object 23"/>
          <p:cNvSpPr txBox="1"/>
          <p:nvPr/>
        </p:nvSpPr>
        <p:spPr>
          <a:xfrm>
            <a:off x="1114699" y="4977164"/>
            <a:ext cx="251844" cy="256352"/>
          </a:xfrm>
          <a:prstGeom prst="rect">
            <a:avLst/>
          </a:prstGeom>
        </p:spPr>
        <p:txBody>
          <a:bodyPr vert="horz" wrap="square" lIns="0" tIns="0" rIns="0" bIns="0" rtlCol="0">
            <a:spAutoFit/>
          </a:bodyPr>
          <a:lstStyle/>
          <a:p>
            <a:pPr marL="23280" marR="4233" indent="-12698"/>
            <a:r>
              <a:rPr sz="833" b="1" dirty="0">
                <a:latin typeface="Arial"/>
                <a:cs typeface="Arial"/>
              </a:rPr>
              <a:t>C</a:t>
            </a:r>
            <a:r>
              <a:rPr sz="833" b="1" spc="4" dirty="0">
                <a:latin typeface="Arial"/>
                <a:cs typeface="Arial"/>
              </a:rPr>
              <a:t>o</a:t>
            </a:r>
            <a:r>
              <a:rPr sz="833" b="1" spc="-4" dirty="0">
                <a:latin typeface="Arial"/>
                <a:cs typeface="Arial"/>
              </a:rPr>
              <a:t>a</a:t>
            </a:r>
            <a:r>
              <a:rPr sz="833" b="1" dirty="0">
                <a:latin typeface="Arial"/>
                <a:cs typeface="Arial"/>
              </a:rPr>
              <a:t>l  </a:t>
            </a:r>
            <a:r>
              <a:rPr sz="833" b="1" spc="-4" dirty="0">
                <a:latin typeface="Arial"/>
                <a:cs typeface="Arial"/>
              </a:rPr>
              <a:t>59%</a:t>
            </a:r>
            <a:endParaRPr sz="833">
              <a:latin typeface="Arial"/>
              <a:cs typeface="Arial"/>
            </a:endParaRPr>
          </a:p>
        </p:txBody>
      </p:sp>
      <p:sp>
        <p:nvSpPr>
          <p:cNvPr id="24" name="object 24"/>
          <p:cNvSpPr txBox="1"/>
          <p:nvPr/>
        </p:nvSpPr>
        <p:spPr>
          <a:xfrm>
            <a:off x="3207808" y="4835051"/>
            <a:ext cx="478821" cy="256352"/>
          </a:xfrm>
          <a:prstGeom prst="rect">
            <a:avLst/>
          </a:prstGeom>
        </p:spPr>
        <p:txBody>
          <a:bodyPr vert="horz" wrap="square" lIns="0" tIns="0" rIns="0" bIns="0" rtlCol="0">
            <a:spAutoFit/>
          </a:bodyPr>
          <a:lstStyle/>
          <a:p>
            <a:pPr marL="164545" marR="4233" indent="-154492"/>
            <a:r>
              <a:rPr sz="833" b="1" spc="-4" dirty="0">
                <a:latin typeface="Arial"/>
                <a:cs typeface="Arial"/>
              </a:rPr>
              <a:t>Other</a:t>
            </a:r>
            <a:r>
              <a:rPr sz="833" b="1" spc="-75" dirty="0">
                <a:latin typeface="Arial"/>
                <a:cs typeface="Arial"/>
              </a:rPr>
              <a:t> </a:t>
            </a:r>
            <a:r>
              <a:rPr sz="833" b="1" dirty="0">
                <a:latin typeface="Arial"/>
                <a:cs typeface="Arial"/>
              </a:rPr>
              <a:t>RE  1%</a:t>
            </a:r>
            <a:endParaRPr sz="833">
              <a:latin typeface="Arial"/>
              <a:cs typeface="Arial"/>
            </a:endParaRPr>
          </a:p>
        </p:txBody>
      </p:sp>
      <p:sp>
        <p:nvSpPr>
          <p:cNvPr id="25" name="object 25"/>
          <p:cNvSpPr txBox="1"/>
          <p:nvPr/>
        </p:nvSpPr>
        <p:spPr>
          <a:xfrm>
            <a:off x="2920728" y="5176522"/>
            <a:ext cx="221686" cy="256352"/>
          </a:xfrm>
          <a:prstGeom prst="rect">
            <a:avLst/>
          </a:prstGeom>
        </p:spPr>
        <p:txBody>
          <a:bodyPr vert="horz" wrap="square" lIns="0" tIns="0" rIns="0" bIns="0" rtlCol="0">
            <a:spAutoFit/>
          </a:bodyPr>
          <a:lstStyle/>
          <a:p>
            <a:pPr marL="10582"/>
            <a:r>
              <a:rPr sz="833" b="1" dirty="0">
                <a:solidFill>
                  <a:srgbClr val="FFFFFF"/>
                </a:solidFill>
                <a:latin typeface="Arial"/>
                <a:cs typeface="Arial"/>
              </a:rPr>
              <a:t>Gas</a:t>
            </a:r>
            <a:endParaRPr sz="833">
              <a:latin typeface="Arial"/>
              <a:cs typeface="Arial"/>
            </a:endParaRPr>
          </a:p>
          <a:p>
            <a:pPr marL="35448"/>
            <a:r>
              <a:rPr sz="833" b="1" spc="-4" dirty="0">
                <a:solidFill>
                  <a:srgbClr val="FFFFFF"/>
                </a:solidFill>
                <a:latin typeface="Arial"/>
                <a:cs typeface="Arial"/>
              </a:rPr>
              <a:t>8%</a:t>
            </a:r>
            <a:endParaRPr sz="833">
              <a:latin typeface="Arial"/>
              <a:cs typeface="Arial"/>
            </a:endParaRPr>
          </a:p>
        </p:txBody>
      </p:sp>
      <p:sp>
        <p:nvSpPr>
          <p:cNvPr id="26" name="object 26"/>
          <p:cNvSpPr txBox="1"/>
          <p:nvPr/>
        </p:nvSpPr>
        <p:spPr>
          <a:xfrm>
            <a:off x="2608568" y="5627937"/>
            <a:ext cx="245495" cy="256352"/>
          </a:xfrm>
          <a:prstGeom prst="rect">
            <a:avLst/>
          </a:prstGeom>
        </p:spPr>
        <p:txBody>
          <a:bodyPr vert="horz" wrap="square" lIns="0" tIns="0" rIns="0" bIns="0" rtlCol="0">
            <a:spAutoFit/>
          </a:bodyPr>
          <a:lstStyle/>
          <a:p>
            <a:pPr marL="18518" marR="4233" indent="-8465"/>
            <a:r>
              <a:rPr sz="833" b="1" spc="4" dirty="0">
                <a:solidFill>
                  <a:srgbClr val="FFFFFF"/>
                </a:solidFill>
                <a:latin typeface="Arial"/>
                <a:cs typeface="Arial"/>
              </a:rPr>
              <a:t>L</a:t>
            </a:r>
            <a:r>
              <a:rPr sz="833" b="1" dirty="0">
                <a:solidFill>
                  <a:srgbClr val="FFFFFF"/>
                </a:solidFill>
                <a:latin typeface="Arial"/>
                <a:cs typeface="Arial"/>
              </a:rPr>
              <a:t>NG  </a:t>
            </a:r>
            <a:r>
              <a:rPr sz="833" b="1" spc="-4" dirty="0">
                <a:solidFill>
                  <a:srgbClr val="FFFFFF"/>
                </a:solidFill>
                <a:latin typeface="Arial"/>
                <a:cs typeface="Arial"/>
              </a:rPr>
              <a:t>12%</a:t>
            </a:r>
            <a:endParaRPr sz="833">
              <a:latin typeface="Arial"/>
              <a:cs typeface="Arial"/>
            </a:endParaRPr>
          </a:p>
        </p:txBody>
      </p:sp>
      <p:sp>
        <p:nvSpPr>
          <p:cNvPr id="27" name="object 27"/>
          <p:cNvSpPr/>
          <p:nvPr/>
        </p:nvSpPr>
        <p:spPr>
          <a:xfrm>
            <a:off x="2487726" y="4449201"/>
            <a:ext cx="959758" cy="401046"/>
          </a:xfrm>
          <a:custGeom>
            <a:avLst/>
            <a:gdLst/>
            <a:ahLst/>
            <a:cxnLst/>
            <a:rect l="l" t="t" r="r" b="b"/>
            <a:pathLst>
              <a:path w="1151889" h="481329">
                <a:moveTo>
                  <a:pt x="0" y="481126"/>
                </a:moveTo>
                <a:lnTo>
                  <a:pt x="1151559" y="481126"/>
                </a:lnTo>
                <a:lnTo>
                  <a:pt x="1151559" y="0"/>
                </a:lnTo>
                <a:lnTo>
                  <a:pt x="0" y="0"/>
                </a:lnTo>
                <a:lnTo>
                  <a:pt x="0" y="481126"/>
                </a:lnTo>
                <a:close/>
              </a:path>
            </a:pathLst>
          </a:custGeom>
          <a:solidFill>
            <a:srgbClr val="FFFFFF">
              <a:alpha val="50195"/>
            </a:srgbClr>
          </a:solidFill>
        </p:spPr>
        <p:txBody>
          <a:bodyPr wrap="square" lIns="0" tIns="0" rIns="0" bIns="0" rtlCol="0"/>
          <a:lstStyle/>
          <a:p>
            <a:endParaRPr sz="1666"/>
          </a:p>
        </p:txBody>
      </p:sp>
      <p:sp>
        <p:nvSpPr>
          <p:cNvPr id="28" name="object 28"/>
          <p:cNvSpPr txBox="1"/>
          <p:nvPr/>
        </p:nvSpPr>
        <p:spPr>
          <a:xfrm>
            <a:off x="2466245" y="4127666"/>
            <a:ext cx="935420" cy="704937"/>
          </a:xfrm>
          <a:prstGeom prst="rect">
            <a:avLst/>
          </a:prstGeom>
        </p:spPr>
        <p:txBody>
          <a:bodyPr vert="horz" wrap="square" lIns="0" tIns="0" rIns="0" bIns="0" rtlCol="0">
            <a:spAutoFit/>
          </a:bodyPr>
          <a:lstStyle/>
          <a:p>
            <a:pPr marR="603683" algn="ctr"/>
            <a:r>
              <a:rPr sz="833" b="1" spc="-4" dirty="0">
                <a:latin typeface="Arial"/>
                <a:cs typeface="Arial"/>
              </a:rPr>
              <a:t>H</a:t>
            </a:r>
            <a:r>
              <a:rPr sz="833" b="1" spc="-17" dirty="0">
                <a:latin typeface="Arial"/>
                <a:cs typeface="Arial"/>
              </a:rPr>
              <a:t>y</a:t>
            </a:r>
            <a:r>
              <a:rPr sz="833" b="1" spc="4" dirty="0">
                <a:latin typeface="Arial"/>
                <a:cs typeface="Arial"/>
              </a:rPr>
              <a:t>d</a:t>
            </a:r>
            <a:r>
              <a:rPr sz="833" b="1" spc="-8" dirty="0">
                <a:latin typeface="Arial"/>
                <a:cs typeface="Arial"/>
              </a:rPr>
              <a:t>r</a:t>
            </a:r>
            <a:r>
              <a:rPr sz="833" b="1" dirty="0">
                <a:latin typeface="Arial"/>
                <a:cs typeface="Arial"/>
              </a:rPr>
              <a:t>o</a:t>
            </a:r>
            <a:endParaRPr sz="833" dirty="0">
              <a:latin typeface="Arial"/>
              <a:cs typeface="Arial"/>
            </a:endParaRPr>
          </a:p>
          <a:p>
            <a:pPr marL="88886"/>
            <a:r>
              <a:rPr sz="833" b="1" spc="-4" dirty="0">
                <a:latin typeface="Arial"/>
                <a:cs typeface="Arial"/>
              </a:rPr>
              <a:t>9%</a:t>
            </a:r>
            <a:endParaRPr sz="833" dirty="0">
              <a:latin typeface="Arial"/>
              <a:cs typeface="Arial"/>
            </a:endParaRPr>
          </a:p>
          <a:p>
            <a:pPr marL="102113">
              <a:spcBef>
                <a:spcPts val="682"/>
              </a:spcBef>
            </a:pPr>
            <a:r>
              <a:rPr sz="1166" b="1" spc="-4" dirty="0">
                <a:latin typeface="Arial"/>
                <a:cs typeface="Arial"/>
              </a:rPr>
              <a:t>Geothermal</a:t>
            </a:r>
            <a:endParaRPr sz="1166" dirty="0">
              <a:latin typeface="Arial"/>
              <a:cs typeface="Arial"/>
            </a:endParaRPr>
          </a:p>
          <a:p>
            <a:pPr marL="99996" algn="ctr"/>
            <a:r>
              <a:rPr sz="1166" b="1" spc="-4" dirty="0">
                <a:latin typeface="Arial"/>
                <a:cs typeface="Arial"/>
              </a:rPr>
              <a:t>10%</a:t>
            </a:r>
            <a:endParaRPr sz="1166" dirty="0">
              <a:latin typeface="Arial"/>
              <a:cs typeface="Arial"/>
            </a:endParaRPr>
          </a:p>
        </p:txBody>
      </p:sp>
      <p:sp>
        <p:nvSpPr>
          <p:cNvPr id="31" name="object 31"/>
          <p:cNvSpPr txBox="1"/>
          <p:nvPr/>
        </p:nvSpPr>
        <p:spPr>
          <a:xfrm>
            <a:off x="9543828" y="6286542"/>
            <a:ext cx="65606" cy="205184"/>
          </a:xfrm>
          <a:prstGeom prst="rect">
            <a:avLst/>
          </a:prstGeom>
        </p:spPr>
        <p:txBody>
          <a:bodyPr vert="horz" wrap="square" lIns="0" tIns="0" rIns="0" bIns="0" rtlCol="0">
            <a:spAutoFit/>
          </a:bodyPr>
          <a:lstStyle/>
          <a:p>
            <a:pPr marL="10582">
              <a:lnSpc>
                <a:spcPts val="1558"/>
              </a:lnSpc>
            </a:pPr>
            <a:r>
              <a:rPr sz="1333" dirty="0">
                <a:solidFill>
                  <a:srgbClr val="0C5870"/>
                </a:solidFill>
                <a:latin typeface="Arial"/>
                <a:cs typeface="Arial"/>
              </a:rPr>
              <a:t>|</a:t>
            </a:r>
            <a:endParaRPr sz="1333">
              <a:latin typeface="Arial"/>
              <a:cs typeface="Arial"/>
            </a:endParaRPr>
          </a:p>
        </p:txBody>
      </p:sp>
      <p:sp>
        <p:nvSpPr>
          <p:cNvPr id="29" name="object 29"/>
          <p:cNvSpPr txBox="1"/>
          <p:nvPr/>
        </p:nvSpPr>
        <p:spPr>
          <a:xfrm>
            <a:off x="253509" y="5975352"/>
            <a:ext cx="2995144" cy="538417"/>
          </a:xfrm>
          <a:prstGeom prst="rect">
            <a:avLst/>
          </a:prstGeom>
        </p:spPr>
        <p:txBody>
          <a:bodyPr vert="horz" wrap="square" lIns="0" tIns="0" rIns="0" bIns="0" rtlCol="0">
            <a:spAutoFit/>
          </a:bodyPr>
          <a:lstStyle/>
          <a:p>
            <a:pPr marL="1588833" marR="1245459" indent="-3704" algn="ctr"/>
            <a:r>
              <a:rPr sz="833" b="1" dirty="0">
                <a:latin typeface="Arial"/>
                <a:cs typeface="Arial"/>
              </a:rPr>
              <a:t>Oil  </a:t>
            </a:r>
            <a:r>
              <a:rPr sz="833" b="1" spc="-4" dirty="0">
                <a:latin typeface="Arial"/>
                <a:cs typeface="Arial"/>
              </a:rPr>
              <a:t>1%</a:t>
            </a:r>
            <a:endParaRPr sz="833" dirty="0">
              <a:latin typeface="Arial"/>
              <a:cs typeface="Arial"/>
            </a:endParaRPr>
          </a:p>
          <a:p>
            <a:pPr>
              <a:spcBef>
                <a:spcPts val="25"/>
              </a:spcBef>
            </a:pPr>
            <a:endParaRPr sz="833" dirty="0">
              <a:latin typeface="Times New Roman"/>
              <a:cs typeface="Times New Roman"/>
            </a:endParaRPr>
          </a:p>
          <a:p>
            <a:pPr marL="10582"/>
            <a:r>
              <a:rPr sz="1000" spc="-4" dirty="0">
                <a:latin typeface="Arial"/>
                <a:cs typeface="Arial"/>
              </a:rPr>
              <a:t>source: </a:t>
            </a:r>
            <a:r>
              <a:rPr sz="1000" dirty="0">
                <a:latin typeface="Arial"/>
                <a:cs typeface="Arial"/>
              </a:rPr>
              <a:t>RUPTL </a:t>
            </a:r>
            <a:r>
              <a:rPr sz="1000" spc="-8" dirty="0">
                <a:latin typeface="Arial"/>
                <a:cs typeface="Arial"/>
              </a:rPr>
              <a:t>2018 </a:t>
            </a:r>
            <a:r>
              <a:rPr sz="1000" spc="-4" dirty="0">
                <a:latin typeface="Arial"/>
                <a:cs typeface="Arial"/>
              </a:rPr>
              <a:t>– </a:t>
            </a:r>
            <a:r>
              <a:rPr sz="1000" spc="-8" dirty="0">
                <a:latin typeface="Arial"/>
                <a:cs typeface="Arial"/>
              </a:rPr>
              <a:t>2027,</a:t>
            </a:r>
            <a:r>
              <a:rPr sz="1000" spc="25" dirty="0">
                <a:latin typeface="Arial"/>
                <a:cs typeface="Arial"/>
              </a:rPr>
              <a:t> </a:t>
            </a:r>
            <a:r>
              <a:rPr sz="1000" spc="-12" dirty="0">
                <a:latin typeface="Arial"/>
                <a:cs typeface="Arial"/>
                <a:hlinkClick r:id="rId4"/>
              </a:rPr>
              <a:t>www.climatetracker.org</a:t>
            </a:r>
            <a:endParaRPr sz="1000" dirty="0">
              <a:latin typeface="Arial"/>
              <a:cs typeface="Arial"/>
            </a:endParaRPr>
          </a:p>
        </p:txBody>
      </p:sp>
    </p:spTree>
    <p:extLst>
      <p:ext uri="{BB962C8B-B14F-4D97-AF65-F5344CB8AC3E}">
        <p14:creationId xmlns:p14="http://schemas.microsoft.com/office/powerpoint/2010/main" val="24482196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Indonesia : A Glimpse </a:t>
            </a:r>
            <a:endParaRPr lang="en-US" dirty="0"/>
          </a:p>
        </p:txBody>
      </p:sp>
      <p:sp>
        <p:nvSpPr>
          <p:cNvPr id="4" name="Slide Number Placeholder 3"/>
          <p:cNvSpPr>
            <a:spLocks noGrp="1"/>
          </p:cNvSpPr>
          <p:nvPr>
            <p:ph type="sldNum" sz="quarter" idx="4"/>
          </p:nvPr>
        </p:nvSpPr>
        <p:spPr/>
        <p:txBody>
          <a:bodyPr/>
          <a:lstStyle/>
          <a:p>
            <a:fld id="{F8714618-0879-464F-8DAE-3199CD8A5D95}" type="slidenum">
              <a:rPr lang="en-NZ" smtClean="0"/>
              <a:pPr/>
              <a:t>3</a:t>
            </a:fld>
            <a:endParaRPr lang="en-NZ" dirty="0"/>
          </a:p>
        </p:txBody>
      </p:sp>
      <p:pic>
        <p:nvPicPr>
          <p:cNvPr id="5" name="Picture 4">
            <a:extLst>
              <a:ext uri="{FF2B5EF4-FFF2-40B4-BE49-F238E27FC236}">
                <a16:creationId xmlns:a16="http://schemas.microsoft.com/office/drawing/2014/main" id="{F7BD3904-3F06-43CE-AF17-5E07A0EF8945}"/>
              </a:ext>
            </a:extLst>
          </p:cNvPr>
          <p:cNvPicPr>
            <a:picLocks noChangeAspect="1"/>
          </p:cNvPicPr>
          <p:nvPr/>
        </p:nvPicPr>
        <p:blipFill rotWithShape="1">
          <a:blip r:embed="rId2"/>
          <a:srcRect t="16285" r="5118"/>
          <a:stretch/>
        </p:blipFill>
        <p:spPr>
          <a:xfrm>
            <a:off x="4651244" y="1725284"/>
            <a:ext cx="5507169" cy="3965275"/>
          </a:xfrm>
          <a:prstGeom prst="rect">
            <a:avLst/>
          </a:prstGeom>
        </p:spPr>
      </p:pic>
      <p:sp>
        <p:nvSpPr>
          <p:cNvPr id="6" name="Content Placeholder 3">
            <a:extLst>
              <a:ext uri="{FF2B5EF4-FFF2-40B4-BE49-F238E27FC236}">
                <a16:creationId xmlns:a16="http://schemas.microsoft.com/office/drawing/2014/main" id="{66766918-6C95-479E-BEF2-6DE41C450FC0}"/>
              </a:ext>
            </a:extLst>
          </p:cNvPr>
          <p:cNvSpPr txBox="1">
            <a:spLocks/>
          </p:cNvSpPr>
          <p:nvPr/>
        </p:nvSpPr>
        <p:spPr>
          <a:xfrm>
            <a:off x="573657" y="1598763"/>
            <a:ext cx="3989717" cy="4419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spc="-8" dirty="0">
                <a:solidFill>
                  <a:srgbClr val="0C5B70"/>
                </a:solidFill>
                <a:latin typeface="Arial"/>
                <a:cs typeface="Arial"/>
              </a:rPr>
              <a:t>2nd world largest geothermal producer, possesses 40% of the world’s geothermal resource with 27,000 MW potential resource </a:t>
            </a:r>
          </a:p>
          <a:p>
            <a:r>
              <a:rPr lang="en-US" sz="1800" spc="-8" dirty="0">
                <a:solidFill>
                  <a:srgbClr val="0C5B70"/>
                </a:solidFill>
                <a:latin typeface="Arial"/>
                <a:cs typeface="Arial"/>
              </a:rPr>
              <a:t>1,925 MW of total installed capacity as of March 2018</a:t>
            </a:r>
          </a:p>
          <a:p>
            <a:pPr lvl="1"/>
            <a:r>
              <a:rPr lang="en-US" sz="1800" spc="-8" dirty="0">
                <a:solidFill>
                  <a:srgbClr val="0C5B70"/>
                </a:solidFill>
                <a:latin typeface="Arial"/>
                <a:cs typeface="Arial"/>
              </a:rPr>
              <a:t>Additional 110 MW to come online by yearend</a:t>
            </a:r>
          </a:p>
          <a:p>
            <a:pPr lvl="2"/>
            <a:r>
              <a:rPr lang="en-PH" spc="-8" dirty="0">
                <a:solidFill>
                  <a:srgbClr val="0C5B70"/>
                </a:solidFill>
                <a:latin typeface="Arial"/>
                <a:cs typeface="Arial"/>
              </a:rPr>
              <a:t>PLTP </a:t>
            </a:r>
            <a:r>
              <a:rPr lang="en-PH" spc="-8" dirty="0" err="1">
                <a:solidFill>
                  <a:srgbClr val="0C5B70"/>
                </a:solidFill>
                <a:latin typeface="Arial"/>
                <a:cs typeface="Arial"/>
              </a:rPr>
              <a:t>Sorik</a:t>
            </a:r>
            <a:r>
              <a:rPr lang="en-PH" spc="-8" dirty="0">
                <a:solidFill>
                  <a:srgbClr val="0C5B70"/>
                </a:solidFill>
                <a:latin typeface="Arial"/>
                <a:cs typeface="Arial"/>
              </a:rPr>
              <a:t> </a:t>
            </a:r>
            <a:r>
              <a:rPr lang="en-PH" spc="-8" dirty="0" err="1">
                <a:solidFill>
                  <a:srgbClr val="0C5B70"/>
                </a:solidFill>
                <a:latin typeface="Arial"/>
                <a:cs typeface="Arial"/>
              </a:rPr>
              <a:t>Marapi</a:t>
            </a:r>
            <a:r>
              <a:rPr lang="en-PH" spc="-8" dirty="0">
                <a:solidFill>
                  <a:srgbClr val="0C5B70"/>
                </a:solidFill>
                <a:latin typeface="Arial"/>
                <a:cs typeface="Arial"/>
              </a:rPr>
              <a:t> </a:t>
            </a:r>
            <a:r>
              <a:rPr lang="en-PH" spc="-8" dirty="0" err="1">
                <a:solidFill>
                  <a:srgbClr val="0C5B70"/>
                </a:solidFill>
                <a:latin typeface="Arial"/>
                <a:cs typeface="Arial"/>
              </a:rPr>
              <a:t>Modullar</a:t>
            </a:r>
            <a:r>
              <a:rPr lang="en-PH" spc="-8" dirty="0">
                <a:solidFill>
                  <a:srgbClr val="0C5B70"/>
                </a:solidFill>
                <a:latin typeface="Arial"/>
                <a:cs typeface="Arial"/>
              </a:rPr>
              <a:t> Unit 1 (20 MW)</a:t>
            </a:r>
          </a:p>
          <a:p>
            <a:pPr lvl="2"/>
            <a:r>
              <a:rPr lang="en-PH" spc="-8" dirty="0">
                <a:solidFill>
                  <a:srgbClr val="0C5B70"/>
                </a:solidFill>
                <a:latin typeface="Arial"/>
                <a:cs typeface="Arial"/>
              </a:rPr>
              <a:t>PLTP </a:t>
            </a:r>
            <a:r>
              <a:rPr lang="en-PH" spc="-8" dirty="0" err="1">
                <a:solidFill>
                  <a:srgbClr val="0C5B70"/>
                </a:solidFill>
                <a:latin typeface="Arial"/>
                <a:cs typeface="Arial"/>
              </a:rPr>
              <a:t>Sorik</a:t>
            </a:r>
            <a:r>
              <a:rPr lang="en-PH" spc="-8" dirty="0">
                <a:solidFill>
                  <a:srgbClr val="0C5B70"/>
                </a:solidFill>
                <a:latin typeface="Arial"/>
                <a:cs typeface="Arial"/>
              </a:rPr>
              <a:t> </a:t>
            </a:r>
            <a:r>
              <a:rPr lang="en-PH" spc="-8" dirty="0" err="1">
                <a:solidFill>
                  <a:srgbClr val="0C5B70"/>
                </a:solidFill>
                <a:latin typeface="Arial"/>
                <a:cs typeface="Arial"/>
              </a:rPr>
              <a:t>Marapi</a:t>
            </a:r>
            <a:r>
              <a:rPr lang="en-PH" spc="-8" dirty="0">
                <a:solidFill>
                  <a:srgbClr val="0C5B70"/>
                </a:solidFill>
                <a:latin typeface="Arial"/>
                <a:cs typeface="Arial"/>
              </a:rPr>
              <a:t> </a:t>
            </a:r>
            <a:r>
              <a:rPr lang="en-PH" spc="-8" dirty="0" err="1">
                <a:solidFill>
                  <a:srgbClr val="0C5B70"/>
                </a:solidFill>
                <a:latin typeface="Arial"/>
                <a:cs typeface="Arial"/>
              </a:rPr>
              <a:t>Marapi</a:t>
            </a:r>
            <a:r>
              <a:rPr lang="en-PH" spc="-8" dirty="0">
                <a:solidFill>
                  <a:srgbClr val="0C5B70"/>
                </a:solidFill>
                <a:latin typeface="Arial"/>
                <a:cs typeface="Arial"/>
              </a:rPr>
              <a:t> Modular Unit 2 (30 MW)</a:t>
            </a:r>
          </a:p>
          <a:p>
            <a:pPr lvl="2"/>
            <a:r>
              <a:rPr lang="en-PH" spc="-8" dirty="0">
                <a:solidFill>
                  <a:srgbClr val="0C5B70"/>
                </a:solidFill>
                <a:latin typeface="Arial"/>
                <a:cs typeface="Arial"/>
              </a:rPr>
              <a:t>PLTP </a:t>
            </a:r>
            <a:r>
              <a:rPr lang="en-PH" spc="-8" dirty="0" err="1">
                <a:solidFill>
                  <a:srgbClr val="0C5B70"/>
                </a:solidFill>
                <a:latin typeface="Arial"/>
                <a:cs typeface="Arial"/>
              </a:rPr>
              <a:t>Lumut</a:t>
            </a:r>
            <a:r>
              <a:rPr lang="en-PH" spc="-8" dirty="0">
                <a:solidFill>
                  <a:srgbClr val="0C5B70"/>
                </a:solidFill>
                <a:latin typeface="Arial"/>
                <a:cs typeface="Arial"/>
              </a:rPr>
              <a:t> </a:t>
            </a:r>
            <a:r>
              <a:rPr lang="en-PH" spc="-8" dirty="0" err="1">
                <a:solidFill>
                  <a:srgbClr val="0C5B70"/>
                </a:solidFill>
                <a:latin typeface="Arial"/>
                <a:cs typeface="Arial"/>
              </a:rPr>
              <a:t>Balai</a:t>
            </a:r>
            <a:r>
              <a:rPr lang="en-PH" spc="-8" dirty="0">
                <a:solidFill>
                  <a:srgbClr val="0C5B70"/>
                </a:solidFill>
                <a:latin typeface="Arial"/>
                <a:cs typeface="Arial"/>
              </a:rPr>
              <a:t> Unit 1             (55 MW)</a:t>
            </a:r>
            <a:endParaRPr lang="en-US" spc="-8" dirty="0">
              <a:solidFill>
                <a:srgbClr val="0C5B70"/>
              </a:solidFill>
              <a:latin typeface="Arial"/>
              <a:cs typeface="Arial"/>
            </a:endParaRPr>
          </a:p>
          <a:p>
            <a:r>
              <a:rPr lang="en-US" sz="1800" spc="-8" dirty="0">
                <a:solidFill>
                  <a:srgbClr val="0C5B70"/>
                </a:solidFill>
                <a:latin typeface="Arial"/>
                <a:cs typeface="Arial"/>
              </a:rPr>
              <a:t>Indonesia Targets up to 7,200 MW capacity by 2025 based on Presidential Regulation No. 22 of 2017</a:t>
            </a:r>
          </a:p>
          <a:p>
            <a:pPr lvl="1"/>
            <a:endParaRPr lang="en-US" sz="1400" dirty="0"/>
          </a:p>
          <a:p>
            <a:endParaRPr lang="en-US" sz="1400" dirty="0"/>
          </a:p>
        </p:txBody>
      </p:sp>
    </p:spTree>
    <p:extLst>
      <p:ext uri="{BB962C8B-B14F-4D97-AF65-F5344CB8AC3E}">
        <p14:creationId xmlns:p14="http://schemas.microsoft.com/office/powerpoint/2010/main" val="1844387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63314" y="6030924"/>
            <a:ext cx="3312623" cy="1157170"/>
            <a:chOff x="535224" y="5619244"/>
            <a:chExt cx="3312623" cy="1157170"/>
          </a:xfrm>
        </p:grpSpPr>
        <p:sp>
          <p:nvSpPr>
            <p:cNvPr id="16" name="TextBox 9"/>
            <p:cNvSpPr txBox="1">
              <a:spLocks noChangeArrowheads="1"/>
            </p:cNvSpPr>
            <p:nvPr/>
          </p:nvSpPr>
          <p:spPr bwMode="auto">
            <a:xfrm>
              <a:off x="535224" y="5619244"/>
              <a:ext cx="1752724" cy="348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defTabSz="761855" eaLnBrk="0" fontAlgn="base" hangingPunct="0">
                <a:spcBef>
                  <a:spcPct val="0"/>
                </a:spcBef>
                <a:spcAft>
                  <a:spcPct val="0"/>
                </a:spcAft>
              </a:pPr>
              <a:r>
                <a:rPr lang="id-ID" altLang="id-ID" sz="1666" b="1" dirty="0" err="1">
                  <a:solidFill>
                    <a:srgbClr val="C00000"/>
                  </a:solidFill>
                  <a:ea typeface="Calibri" pitchFamily="34" charset="0"/>
                  <a:cs typeface="Times New Roman" pitchFamily="18" charset="0"/>
                </a:rPr>
                <a:t>Installed</a:t>
              </a:r>
              <a:r>
                <a:rPr lang="id-ID" altLang="id-ID" sz="1666" b="1" dirty="0">
                  <a:solidFill>
                    <a:srgbClr val="C00000"/>
                  </a:solidFill>
                  <a:ea typeface="Calibri" pitchFamily="34" charset="0"/>
                  <a:cs typeface="Times New Roman" pitchFamily="18" charset="0"/>
                </a:rPr>
                <a:t> </a:t>
              </a:r>
              <a:r>
                <a:rPr lang="id-ID" altLang="id-ID" sz="1666" b="1" dirty="0" err="1">
                  <a:solidFill>
                    <a:srgbClr val="C00000"/>
                  </a:solidFill>
                  <a:ea typeface="Calibri" pitchFamily="34" charset="0"/>
                  <a:cs typeface="Times New Roman" pitchFamily="18" charset="0"/>
                </a:rPr>
                <a:t>Capacity</a:t>
              </a:r>
              <a:endParaRPr lang="en-US" altLang="id-ID" sz="1666" b="1" dirty="0">
                <a:solidFill>
                  <a:srgbClr val="C00000"/>
                </a:solidFill>
                <a:ea typeface="Calibri" pitchFamily="34" charset="0"/>
                <a:cs typeface="Times New Roman" pitchFamily="18" charset="0"/>
              </a:endParaRPr>
            </a:p>
          </p:txBody>
        </p:sp>
        <p:sp>
          <p:nvSpPr>
            <p:cNvPr id="17" name="Rectangle 13"/>
            <p:cNvSpPr>
              <a:spLocks noChangeArrowheads="1"/>
            </p:cNvSpPr>
            <p:nvPr/>
          </p:nvSpPr>
          <p:spPr bwMode="auto">
            <a:xfrm>
              <a:off x="1583012" y="5983312"/>
              <a:ext cx="2264835" cy="793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defTabSz="761855" eaLnBrk="0" fontAlgn="base" hangingPunct="0">
                <a:spcBef>
                  <a:spcPct val="0"/>
                </a:spcBef>
                <a:spcAft>
                  <a:spcPct val="0"/>
                </a:spcAft>
              </a:pPr>
              <a:r>
                <a:rPr lang="en-US" altLang="id-ID" sz="2222" b="1" dirty="0">
                  <a:solidFill>
                    <a:srgbClr val="9BBB59">
                      <a:lumMod val="75000"/>
                    </a:srgbClr>
                  </a:solidFill>
                  <a:latin typeface="Calibri"/>
                  <a:cs typeface="Arial" pitchFamily="34" charset="0"/>
                </a:rPr>
                <a:t>1.948,5 MW</a:t>
              </a:r>
            </a:p>
            <a:p>
              <a:pPr marL="142848" indent="-142848" algn="just" defTabSz="761855" eaLnBrk="0" fontAlgn="base" hangingPunct="0">
                <a:spcBef>
                  <a:spcPct val="0"/>
                </a:spcBef>
                <a:spcAft>
                  <a:spcPct val="0"/>
                </a:spcAft>
                <a:buFont typeface="Arial" panose="020B0604020202020204" pitchFamily="34" charset="0"/>
                <a:buChar char="•"/>
              </a:pPr>
              <a:r>
                <a:rPr lang="en-US" altLang="id-ID" sz="1166" dirty="0">
                  <a:solidFill>
                    <a:srgbClr val="0070C0"/>
                  </a:solidFill>
                  <a:latin typeface="Calibri"/>
                  <a:cs typeface="Arial" pitchFamily="34" charset="0"/>
                </a:rPr>
                <a:t>13 </a:t>
              </a:r>
              <a:r>
                <a:rPr lang="id-ID" altLang="id-ID" sz="1166" dirty="0">
                  <a:solidFill>
                    <a:srgbClr val="0070C0"/>
                  </a:solidFill>
                  <a:latin typeface="Calibri"/>
                  <a:cs typeface="Arial" pitchFamily="34" charset="0"/>
                </a:rPr>
                <a:t>GPP</a:t>
              </a:r>
              <a:r>
                <a:rPr lang="en-US" altLang="id-ID" sz="1166" dirty="0">
                  <a:solidFill>
                    <a:srgbClr val="0070C0"/>
                  </a:solidFill>
                  <a:latin typeface="Calibri"/>
                  <a:cs typeface="Arial" pitchFamily="34" charset="0"/>
                </a:rPr>
                <a:t> </a:t>
              </a:r>
              <a:r>
                <a:rPr lang="id-ID" altLang="id-ID" sz="1166" dirty="0" err="1">
                  <a:solidFill>
                    <a:srgbClr val="0070C0"/>
                  </a:solidFill>
                  <a:latin typeface="Calibri"/>
                  <a:cs typeface="Arial" pitchFamily="34" charset="0"/>
                </a:rPr>
                <a:t>from</a:t>
              </a:r>
              <a:r>
                <a:rPr lang="en-US" altLang="id-ID" sz="1166" dirty="0">
                  <a:solidFill>
                    <a:srgbClr val="0070C0"/>
                  </a:solidFill>
                  <a:latin typeface="Calibri"/>
                  <a:cs typeface="Arial" pitchFamily="34" charset="0"/>
                </a:rPr>
                <a:t> 11 </a:t>
              </a:r>
              <a:r>
                <a:rPr lang="id-ID" altLang="id-ID" sz="1166" dirty="0">
                  <a:solidFill>
                    <a:srgbClr val="0070C0"/>
                  </a:solidFill>
                  <a:latin typeface="Calibri"/>
                  <a:cs typeface="Arial" pitchFamily="34" charset="0"/>
                </a:rPr>
                <a:t>GWA</a:t>
              </a:r>
              <a:endParaRPr lang="en-US" altLang="id-ID" sz="1166" dirty="0">
                <a:solidFill>
                  <a:srgbClr val="0070C0"/>
                </a:solidFill>
                <a:latin typeface="Calibri"/>
                <a:cs typeface="Arial" pitchFamily="34" charset="0"/>
              </a:endParaRPr>
            </a:p>
            <a:p>
              <a:pPr marL="142848" indent="-142848" defTabSz="761855" eaLnBrk="0" fontAlgn="base" hangingPunct="0">
                <a:spcBef>
                  <a:spcPct val="0"/>
                </a:spcBef>
                <a:spcAft>
                  <a:spcPct val="0"/>
                </a:spcAft>
                <a:buFont typeface="Arial" panose="020B0604020202020204" pitchFamily="34" charset="0"/>
                <a:buChar char="•"/>
              </a:pPr>
              <a:r>
                <a:rPr lang="id-ID" altLang="id-ID" sz="1166" dirty="0">
                  <a:solidFill>
                    <a:srgbClr val="0070C0"/>
                  </a:solidFill>
                  <a:latin typeface="Calibri"/>
                  <a:cs typeface="Arial" pitchFamily="34" charset="0"/>
                </a:rPr>
                <a:t>6,8% </a:t>
              </a:r>
              <a:r>
                <a:rPr lang="id-ID" altLang="id-ID" sz="1166" dirty="0" err="1">
                  <a:solidFill>
                    <a:srgbClr val="0070C0"/>
                  </a:solidFill>
                  <a:latin typeface="Calibri"/>
                  <a:cs typeface="Arial" pitchFamily="34" charset="0"/>
                </a:rPr>
                <a:t>from</a:t>
              </a:r>
              <a:r>
                <a:rPr lang="id-ID" altLang="id-ID" sz="1166" dirty="0">
                  <a:solidFill>
                    <a:srgbClr val="0070C0"/>
                  </a:solidFill>
                  <a:latin typeface="Calibri"/>
                  <a:cs typeface="Arial" pitchFamily="34" charset="0"/>
                </a:rPr>
                <a:t> total </a:t>
              </a:r>
              <a:r>
                <a:rPr lang="id-ID" altLang="id-ID" sz="1166" dirty="0" err="1">
                  <a:solidFill>
                    <a:srgbClr val="0070C0"/>
                  </a:solidFill>
                  <a:latin typeface="Calibri"/>
                  <a:cs typeface="Arial" pitchFamily="34" charset="0"/>
                </a:rPr>
                <a:t>resources</a:t>
              </a:r>
              <a:r>
                <a:rPr lang="en-US" altLang="id-ID" sz="1166" dirty="0">
                  <a:solidFill>
                    <a:srgbClr val="0070C0"/>
                  </a:solidFill>
                  <a:latin typeface="Calibri"/>
                  <a:cs typeface="Arial" pitchFamily="34" charset="0"/>
                </a:rPr>
                <a:t> </a:t>
              </a:r>
            </a:p>
          </p:txBody>
        </p:sp>
        <p:pic>
          <p:nvPicPr>
            <p:cNvPr id="18" name="Picture 2" descr="http://cdn.mysitemyway.com/icons-watermarks/flat-rounded-square-white-on-ios-blue-gradient/iconathon/iconathon_geothermal-energy/iconathon_geothermal-energy_flat-rounded-square-white-on-ios-blue-gradient_1024x102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5547" y="6015856"/>
              <a:ext cx="720614" cy="67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7"/>
          <p:cNvGrpSpPr/>
          <p:nvPr/>
        </p:nvGrpSpPr>
        <p:grpSpPr>
          <a:xfrm>
            <a:off x="4889117" y="1535724"/>
            <a:ext cx="4197266" cy="1031763"/>
            <a:chOff x="4947934" y="3226789"/>
            <a:chExt cx="4197266" cy="1031763"/>
          </a:xfrm>
        </p:grpSpPr>
        <p:sp>
          <p:nvSpPr>
            <p:cNvPr id="20" name="TextBox 10"/>
            <p:cNvSpPr txBox="1">
              <a:spLocks noChangeArrowheads="1"/>
            </p:cNvSpPr>
            <p:nvPr/>
          </p:nvSpPr>
          <p:spPr bwMode="auto">
            <a:xfrm>
              <a:off x="4947934" y="3226789"/>
              <a:ext cx="3257223" cy="348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defTabSz="761855" eaLnBrk="0" fontAlgn="base" hangingPunct="0">
                <a:spcBef>
                  <a:spcPct val="0"/>
                </a:spcBef>
                <a:spcAft>
                  <a:spcPct val="0"/>
                </a:spcAft>
              </a:pPr>
              <a:r>
                <a:rPr lang="en-US" altLang="id-ID" sz="1666" i="1" dirty="0">
                  <a:solidFill>
                    <a:srgbClr val="002060"/>
                  </a:solidFill>
                  <a:latin typeface="Calibri"/>
                  <a:cs typeface="Arial" pitchFamily="34" charset="0"/>
                </a:rPr>
                <a:t> </a:t>
              </a:r>
              <a:r>
                <a:rPr lang="id-ID" altLang="id-ID" sz="1666" b="1" dirty="0" err="1">
                  <a:solidFill>
                    <a:srgbClr val="002060"/>
                  </a:solidFill>
                  <a:latin typeface="Calibri"/>
                  <a:ea typeface="Calibri" pitchFamily="34" charset="0"/>
                  <a:cs typeface="Times New Roman" pitchFamily="18" charset="0"/>
                </a:rPr>
                <a:t>Electricity</a:t>
              </a:r>
              <a:r>
                <a:rPr lang="id-ID" altLang="id-ID" sz="1666" b="1" dirty="0">
                  <a:solidFill>
                    <a:srgbClr val="002060"/>
                  </a:solidFill>
                  <a:latin typeface="Calibri"/>
                  <a:ea typeface="Calibri" pitchFamily="34" charset="0"/>
                  <a:cs typeface="Times New Roman" pitchFamily="18" charset="0"/>
                </a:rPr>
                <a:t> </a:t>
              </a:r>
              <a:r>
                <a:rPr lang="id-ID" altLang="id-ID" sz="1666" b="1" dirty="0" err="1">
                  <a:solidFill>
                    <a:srgbClr val="002060"/>
                  </a:solidFill>
                  <a:latin typeface="Calibri"/>
                  <a:ea typeface="Calibri" pitchFamily="34" charset="0"/>
                  <a:cs typeface="Times New Roman" pitchFamily="18" charset="0"/>
                </a:rPr>
                <a:t>Production</a:t>
              </a:r>
              <a:endParaRPr lang="en-US" altLang="id-ID" sz="1666" b="1" dirty="0">
                <a:solidFill>
                  <a:srgbClr val="002060"/>
                </a:solidFill>
                <a:latin typeface="Calibri"/>
                <a:ea typeface="Calibri" pitchFamily="34" charset="0"/>
                <a:cs typeface="Times New Roman" pitchFamily="18" charset="0"/>
              </a:endParaRPr>
            </a:p>
          </p:txBody>
        </p:sp>
        <p:sp>
          <p:nvSpPr>
            <p:cNvPr id="21" name="Rectangle 12"/>
            <p:cNvSpPr>
              <a:spLocks noChangeArrowheads="1"/>
            </p:cNvSpPr>
            <p:nvPr/>
          </p:nvSpPr>
          <p:spPr bwMode="auto">
            <a:xfrm>
              <a:off x="5990837" y="3630894"/>
              <a:ext cx="3154363" cy="613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81148" algn="just" defTabSz="761855" eaLnBrk="0" fontAlgn="base" hangingPunct="0">
                <a:spcBef>
                  <a:spcPct val="0"/>
                </a:spcBef>
                <a:spcAft>
                  <a:spcPct val="0"/>
                </a:spcAft>
              </a:pPr>
              <a:r>
                <a:rPr lang="en-US" altLang="id-ID" sz="2222" b="1" dirty="0">
                  <a:solidFill>
                    <a:srgbClr val="9BBB59">
                      <a:lumMod val="75000"/>
                    </a:srgbClr>
                  </a:solidFill>
                  <a:latin typeface="Calibri"/>
                  <a:cs typeface="Arial" pitchFamily="34" charset="0"/>
                </a:rPr>
                <a:t>6</a:t>
              </a:r>
              <a:r>
                <a:rPr lang="id-ID" altLang="id-ID" sz="2222" b="1" dirty="0">
                  <a:solidFill>
                    <a:srgbClr val="9BBB59">
                      <a:lumMod val="75000"/>
                    </a:srgbClr>
                  </a:solidFill>
                  <a:latin typeface="Calibri"/>
                  <a:cs typeface="Arial" pitchFamily="34" charset="0"/>
                </a:rPr>
                <a:t>,72 </a:t>
              </a:r>
              <a:r>
                <a:rPr lang="en-US" altLang="id-ID" sz="2222" b="1" dirty="0">
                  <a:solidFill>
                    <a:srgbClr val="9BBB59">
                      <a:lumMod val="75000"/>
                    </a:srgbClr>
                  </a:solidFill>
                  <a:latin typeface="Calibri"/>
                  <a:cs typeface="Arial" pitchFamily="34" charset="0"/>
                </a:rPr>
                <a:t>GWh</a:t>
              </a:r>
              <a:r>
                <a:rPr lang="id-ID" altLang="id-ID" sz="2222" b="1" dirty="0">
                  <a:solidFill>
                    <a:srgbClr val="9BBB59">
                      <a:lumMod val="75000"/>
                    </a:srgbClr>
                  </a:solidFill>
                  <a:latin typeface="Calibri"/>
                  <a:cs typeface="Arial" pitchFamily="34" charset="0"/>
                </a:rPr>
                <a:t> </a:t>
              </a:r>
              <a:r>
                <a:rPr lang="id-ID" altLang="id-ID" sz="1166" b="1" dirty="0">
                  <a:solidFill>
                    <a:srgbClr val="002060"/>
                  </a:solidFill>
                  <a:latin typeface="Calibri"/>
                  <a:cs typeface="Arial" pitchFamily="34" charset="0"/>
                </a:rPr>
                <a:t>(</a:t>
              </a:r>
              <a:r>
                <a:rPr lang="id-ID" altLang="id-ID" sz="1166" b="1" dirty="0" err="1">
                  <a:solidFill>
                    <a:srgbClr val="002060"/>
                  </a:solidFill>
                  <a:latin typeface="Calibri"/>
                  <a:cs typeface="Arial" pitchFamily="34" charset="0"/>
                </a:rPr>
                <a:t>June</a:t>
              </a:r>
              <a:r>
                <a:rPr lang="id-ID" altLang="id-ID" sz="1166" b="1" dirty="0">
                  <a:solidFill>
                    <a:srgbClr val="002060"/>
                  </a:solidFill>
                  <a:latin typeface="Calibri"/>
                  <a:cs typeface="Arial" pitchFamily="34" charset="0"/>
                </a:rPr>
                <a:t> 2018)</a:t>
              </a:r>
              <a:endParaRPr lang="en-US" altLang="id-ID" sz="2666" b="1" dirty="0">
                <a:solidFill>
                  <a:srgbClr val="00B050"/>
                </a:solidFill>
                <a:effectLst>
                  <a:outerShdw blurRad="38100" dist="38100" dir="2700000" algn="tl">
                    <a:srgbClr val="000000">
                      <a:alpha val="43137"/>
                    </a:srgbClr>
                  </a:outerShdw>
                </a:effectLst>
                <a:latin typeface="Calibri"/>
                <a:cs typeface="Arial" pitchFamily="34" charset="0"/>
              </a:endParaRPr>
            </a:p>
            <a:p>
              <a:pPr marL="223996" indent="-142848" algn="just" defTabSz="761855" eaLnBrk="0" fontAlgn="base" hangingPunct="0">
                <a:spcBef>
                  <a:spcPct val="0"/>
                </a:spcBef>
                <a:spcAft>
                  <a:spcPct val="0"/>
                </a:spcAft>
                <a:buFont typeface="Arial" panose="020B0604020202020204" pitchFamily="34" charset="0"/>
                <a:buChar char="•"/>
              </a:pPr>
              <a:r>
                <a:rPr lang="id-ID" altLang="id-ID" sz="1166" dirty="0">
                  <a:solidFill>
                    <a:srgbClr val="0070C0"/>
                  </a:solidFill>
                  <a:latin typeface="Calibri"/>
                  <a:cs typeface="Arial" pitchFamily="34" charset="0"/>
                </a:rPr>
                <a:t>50</a:t>
              </a:r>
              <a:r>
                <a:rPr lang="en-US" altLang="id-ID" sz="1166" dirty="0">
                  <a:solidFill>
                    <a:srgbClr val="0070C0"/>
                  </a:solidFill>
                  <a:latin typeface="Calibri"/>
                  <a:cs typeface="Arial" pitchFamily="34" charset="0"/>
                </a:rPr>
                <a:t>,</a:t>
              </a:r>
              <a:r>
                <a:rPr lang="id-ID" altLang="id-ID" sz="1166" dirty="0">
                  <a:solidFill>
                    <a:srgbClr val="0070C0"/>
                  </a:solidFill>
                  <a:latin typeface="Calibri"/>
                  <a:cs typeface="Arial" pitchFamily="34" charset="0"/>
                </a:rPr>
                <a:t>98</a:t>
              </a:r>
              <a:r>
                <a:rPr lang="en-US" altLang="id-ID" sz="1166" dirty="0">
                  <a:solidFill>
                    <a:srgbClr val="0070C0"/>
                  </a:solidFill>
                  <a:latin typeface="Calibri"/>
                  <a:cs typeface="Arial" pitchFamily="34" charset="0"/>
                </a:rPr>
                <a:t> % </a:t>
              </a:r>
              <a:r>
                <a:rPr lang="id-ID" altLang="id-ID" sz="1166" dirty="0" err="1">
                  <a:solidFill>
                    <a:srgbClr val="0070C0"/>
                  </a:solidFill>
                  <a:latin typeface="Calibri"/>
                  <a:cs typeface="Arial" pitchFamily="34" charset="0"/>
                </a:rPr>
                <a:t>from</a:t>
              </a:r>
              <a:r>
                <a:rPr lang="id-ID" altLang="id-ID" sz="1166" dirty="0">
                  <a:solidFill>
                    <a:srgbClr val="0070C0"/>
                  </a:solidFill>
                  <a:latin typeface="Calibri"/>
                  <a:cs typeface="Arial" pitchFamily="34" charset="0"/>
                </a:rPr>
                <a:t> 2018 </a:t>
              </a:r>
              <a:r>
                <a:rPr lang="en-US" altLang="id-ID" sz="1166" dirty="0">
                  <a:solidFill>
                    <a:srgbClr val="0070C0"/>
                  </a:solidFill>
                  <a:latin typeface="Calibri"/>
                  <a:cs typeface="Arial" pitchFamily="34" charset="0"/>
                </a:rPr>
                <a:t>target </a:t>
              </a:r>
              <a:r>
                <a:rPr lang="id-ID" altLang="id-ID" sz="1166" dirty="0">
                  <a:solidFill>
                    <a:srgbClr val="0070C0"/>
                  </a:solidFill>
                  <a:latin typeface="Calibri"/>
                  <a:cs typeface="Arial" pitchFamily="34" charset="0"/>
                </a:rPr>
                <a:t>(</a:t>
              </a:r>
              <a:r>
                <a:rPr lang="en-US" altLang="id-ID" sz="1166" dirty="0">
                  <a:solidFill>
                    <a:srgbClr val="0070C0"/>
                  </a:solidFill>
                  <a:latin typeface="Calibri"/>
                  <a:cs typeface="Arial" pitchFamily="34" charset="0"/>
                </a:rPr>
                <a:t>1</a:t>
              </a:r>
              <a:r>
                <a:rPr lang="id-ID" altLang="id-ID" sz="1166" dirty="0">
                  <a:solidFill>
                    <a:srgbClr val="0070C0"/>
                  </a:solidFill>
                  <a:latin typeface="Calibri"/>
                  <a:cs typeface="Arial" pitchFamily="34" charset="0"/>
                </a:rPr>
                <a:t>3</a:t>
              </a:r>
              <a:r>
                <a:rPr lang="en-US" altLang="id-ID" sz="1166" dirty="0">
                  <a:solidFill>
                    <a:srgbClr val="0070C0"/>
                  </a:solidFill>
                  <a:latin typeface="Calibri"/>
                  <a:cs typeface="Arial" pitchFamily="34" charset="0"/>
                </a:rPr>
                <a:t>,</a:t>
              </a:r>
              <a:r>
                <a:rPr lang="id-ID" altLang="id-ID" sz="1166" dirty="0">
                  <a:solidFill>
                    <a:srgbClr val="0070C0"/>
                  </a:solidFill>
                  <a:latin typeface="Calibri"/>
                  <a:cs typeface="Arial" pitchFamily="34" charset="0"/>
                </a:rPr>
                <a:t>18</a:t>
              </a:r>
              <a:r>
                <a:rPr lang="en-US" altLang="id-ID" sz="1166" dirty="0">
                  <a:solidFill>
                    <a:srgbClr val="0070C0"/>
                  </a:solidFill>
                  <a:latin typeface="Calibri"/>
                  <a:cs typeface="Arial" pitchFamily="34" charset="0"/>
                </a:rPr>
                <a:t> GW</a:t>
              </a:r>
              <a:r>
                <a:rPr lang="id-ID" altLang="id-ID" sz="1166" dirty="0">
                  <a:solidFill>
                    <a:srgbClr val="0070C0"/>
                  </a:solidFill>
                  <a:latin typeface="Calibri"/>
                  <a:cs typeface="Arial" pitchFamily="34" charset="0"/>
                </a:rPr>
                <a:t>h)</a:t>
              </a:r>
              <a:endParaRPr lang="en-US" altLang="id-ID" sz="1000" b="1" dirty="0">
                <a:solidFill>
                  <a:srgbClr val="00B050"/>
                </a:solidFill>
                <a:effectLst>
                  <a:outerShdw blurRad="38100" dist="38100" dir="2700000" algn="tl">
                    <a:srgbClr val="000000">
                      <a:alpha val="43137"/>
                    </a:srgbClr>
                  </a:outerShdw>
                </a:effectLst>
                <a:latin typeface="Calibri"/>
                <a:cs typeface="Arial" pitchFamily="34" charset="0"/>
              </a:endParaRPr>
            </a:p>
          </p:txBody>
        </p:sp>
        <p:pic>
          <p:nvPicPr>
            <p:cNvPr id="22" name="Picture 6" descr="https://encrypted-tbn1.gstatic.com/images?q=tbn:ANd9GcRyPu4hqDytYAi2qfFVQLjDRWHiRfXSfeVSaW76-yKkOzjLnsbZ"/>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22651" y="3578365"/>
              <a:ext cx="765689" cy="68018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4"/>
          <p:cNvGrpSpPr/>
          <p:nvPr/>
        </p:nvGrpSpPr>
        <p:grpSpPr>
          <a:xfrm>
            <a:off x="5070126" y="4609922"/>
            <a:ext cx="4057956" cy="1324619"/>
            <a:chOff x="4952279" y="4294627"/>
            <a:chExt cx="4057956" cy="1324619"/>
          </a:xfrm>
        </p:grpSpPr>
        <p:sp>
          <p:nvSpPr>
            <p:cNvPr id="29" name="TextBox 10"/>
            <p:cNvSpPr txBox="1">
              <a:spLocks noChangeArrowheads="1"/>
            </p:cNvSpPr>
            <p:nvPr/>
          </p:nvSpPr>
          <p:spPr bwMode="auto">
            <a:xfrm>
              <a:off x="4952279" y="4294627"/>
              <a:ext cx="2816281" cy="348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defTabSz="761855" fontAlgn="base">
                <a:spcBef>
                  <a:spcPct val="0"/>
                </a:spcBef>
                <a:spcAft>
                  <a:spcPct val="0"/>
                </a:spcAft>
              </a:pPr>
              <a:r>
                <a:rPr lang="id-ID" altLang="id-ID" sz="1666" b="1" dirty="0" err="1">
                  <a:solidFill>
                    <a:srgbClr val="002060"/>
                  </a:solidFill>
                  <a:latin typeface="Calibri"/>
                  <a:cs typeface="Arial" pitchFamily="34" charset="0"/>
                </a:rPr>
                <a:t>Steam</a:t>
              </a:r>
              <a:r>
                <a:rPr lang="id-ID" altLang="id-ID" sz="1666" b="1" dirty="0">
                  <a:solidFill>
                    <a:srgbClr val="002060"/>
                  </a:solidFill>
                  <a:latin typeface="Calibri"/>
                  <a:cs typeface="Arial" pitchFamily="34" charset="0"/>
                </a:rPr>
                <a:t> </a:t>
              </a:r>
              <a:r>
                <a:rPr lang="id-ID" altLang="id-ID" sz="1666" b="1" dirty="0" err="1">
                  <a:solidFill>
                    <a:srgbClr val="002060"/>
                  </a:solidFill>
                  <a:latin typeface="Calibri"/>
                  <a:cs typeface="Arial" pitchFamily="34" charset="0"/>
                </a:rPr>
                <a:t>Production</a:t>
              </a:r>
              <a:endParaRPr lang="en-US" altLang="id-ID" sz="1666" b="1" dirty="0">
                <a:solidFill>
                  <a:srgbClr val="002060"/>
                </a:solidFill>
                <a:latin typeface="Calibri"/>
                <a:ea typeface="Calibri" pitchFamily="34" charset="0"/>
                <a:cs typeface="Times New Roman" pitchFamily="18" charset="0"/>
              </a:endParaRPr>
            </a:p>
          </p:txBody>
        </p:sp>
        <p:sp>
          <p:nvSpPr>
            <p:cNvPr id="30" name="Rectangle 12"/>
            <p:cNvSpPr>
              <a:spLocks noChangeArrowheads="1"/>
            </p:cNvSpPr>
            <p:nvPr/>
          </p:nvSpPr>
          <p:spPr bwMode="auto">
            <a:xfrm>
              <a:off x="5890014" y="4646736"/>
              <a:ext cx="3120221" cy="972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81148" algn="just" defTabSz="761855" eaLnBrk="0" fontAlgn="base" hangingPunct="0">
                <a:spcBef>
                  <a:spcPct val="0"/>
                </a:spcBef>
                <a:spcAft>
                  <a:spcPct val="0"/>
                </a:spcAft>
              </a:pPr>
              <a:r>
                <a:rPr lang="id-ID" altLang="id-ID" sz="2222" b="1" dirty="0">
                  <a:solidFill>
                    <a:srgbClr val="9BBB59">
                      <a:lumMod val="75000"/>
                    </a:srgbClr>
                  </a:solidFill>
                  <a:latin typeface="Calibri"/>
                  <a:cs typeface="Arial" pitchFamily="34" charset="0"/>
                </a:rPr>
                <a:t>48</a:t>
              </a:r>
              <a:r>
                <a:rPr lang="en-AU" altLang="id-ID" sz="2222" b="1" dirty="0">
                  <a:solidFill>
                    <a:srgbClr val="9BBB59">
                      <a:lumMod val="75000"/>
                    </a:srgbClr>
                  </a:solidFill>
                  <a:latin typeface="Calibri"/>
                  <a:cs typeface="Arial" pitchFamily="34" charset="0"/>
                </a:rPr>
                <a:t>,</a:t>
              </a:r>
              <a:r>
                <a:rPr lang="id-ID" altLang="id-ID" sz="2222" b="1" dirty="0">
                  <a:solidFill>
                    <a:srgbClr val="9BBB59">
                      <a:lumMod val="75000"/>
                    </a:srgbClr>
                  </a:solidFill>
                  <a:latin typeface="Calibri"/>
                  <a:cs typeface="Arial" pitchFamily="34" charset="0"/>
                </a:rPr>
                <a:t>63</a:t>
              </a:r>
              <a:r>
                <a:rPr lang="en-AU" altLang="id-ID" sz="2222" b="1" dirty="0">
                  <a:solidFill>
                    <a:srgbClr val="9BBB59">
                      <a:lumMod val="75000"/>
                    </a:srgbClr>
                  </a:solidFill>
                  <a:latin typeface="Calibri"/>
                  <a:cs typeface="Arial" pitchFamily="34" charset="0"/>
                </a:rPr>
                <a:t> </a:t>
              </a:r>
              <a:r>
                <a:rPr lang="id-ID" altLang="id-ID" sz="2222" b="1" dirty="0" err="1">
                  <a:solidFill>
                    <a:srgbClr val="9BBB59">
                      <a:lumMod val="75000"/>
                    </a:srgbClr>
                  </a:solidFill>
                  <a:latin typeface="Calibri"/>
                  <a:cs typeface="Arial" pitchFamily="34" charset="0"/>
                </a:rPr>
                <a:t>Million</a:t>
              </a:r>
              <a:r>
                <a:rPr lang="id-ID" altLang="id-ID" sz="2222" b="1" dirty="0">
                  <a:solidFill>
                    <a:srgbClr val="9BBB59">
                      <a:lumMod val="75000"/>
                    </a:srgbClr>
                  </a:solidFill>
                  <a:latin typeface="Calibri"/>
                  <a:cs typeface="Arial" pitchFamily="34" charset="0"/>
                </a:rPr>
                <a:t> </a:t>
              </a:r>
              <a:r>
                <a:rPr lang="id-ID" altLang="id-ID" sz="2222" b="1" dirty="0" err="1">
                  <a:solidFill>
                    <a:srgbClr val="9BBB59">
                      <a:lumMod val="75000"/>
                    </a:srgbClr>
                  </a:solidFill>
                  <a:latin typeface="Calibri"/>
                  <a:cs typeface="Arial" pitchFamily="34" charset="0"/>
                </a:rPr>
                <a:t>Tons</a:t>
              </a:r>
              <a:r>
                <a:rPr lang="id-ID" altLang="id-ID" sz="2222" b="1" dirty="0">
                  <a:solidFill>
                    <a:srgbClr val="9BBB59">
                      <a:lumMod val="75000"/>
                    </a:srgbClr>
                  </a:solidFill>
                  <a:latin typeface="Calibri"/>
                  <a:cs typeface="Arial" pitchFamily="34" charset="0"/>
                </a:rPr>
                <a:t> </a:t>
              </a:r>
              <a:r>
                <a:rPr lang="id-ID" altLang="id-ID" sz="1166" b="1" dirty="0">
                  <a:solidFill>
                    <a:srgbClr val="002060"/>
                  </a:solidFill>
                  <a:latin typeface="Calibri"/>
                  <a:cs typeface="Arial" pitchFamily="34" charset="0"/>
                </a:rPr>
                <a:t>(</a:t>
              </a:r>
              <a:r>
                <a:rPr lang="id-ID" altLang="id-ID" sz="1166" b="1" dirty="0" err="1">
                  <a:solidFill>
                    <a:srgbClr val="002060"/>
                  </a:solidFill>
                  <a:latin typeface="Calibri"/>
                  <a:cs typeface="Arial" pitchFamily="34" charset="0"/>
                </a:rPr>
                <a:t>June</a:t>
              </a:r>
              <a:r>
                <a:rPr lang="id-ID" altLang="id-ID" sz="1166" b="1" dirty="0">
                  <a:solidFill>
                    <a:srgbClr val="002060"/>
                  </a:solidFill>
                  <a:latin typeface="Calibri"/>
                  <a:cs typeface="Arial" pitchFamily="34" charset="0"/>
                </a:rPr>
                <a:t> 2018)</a:t>
              </a:r>
              <a:endParaRPr lang="en-US" altLang="id-ID" sz="2333" b="1" dirty="0">
                <a:solidFill>
                  <a:srgbClr val="00B050"/>
                </a:solidFill>
                <a:effectLst>
                  <a:outerShdw blurRad="38100" dist="38100" dir="2700000" algn="tl">
                    <a:srgbClr val="000000">
                      <a:alpha val="43137"/>
                    </a:srgbClr>
                  </a:outerShdw>
                </a:effectLst>
                <a:latin typeface="Calibri"/>
                <a:cs typeface="Arial" pitchFamily="34" charset="0"/>
              </a:endParaRPr>
            </a:p>
            <a:p>
              <a:pPr marL="223996" indent="-142848" algn="just" defTabSz="761855" eaLnBrk="0" fontAlgn="base" hangingPunct="0">
                <a:spcBef>
                  <a:spcPct val="0"/>
                </a:spcBef>
                <a:spcAft>
                  <a:spcPct val="0"/>
                </a:spcAft>
                <a:buFont typeface="Arial" panose="020B0604020202020204" pitchFamily="34" charset="0"/>
                <a:buChar char="•"/>
              </a:pPr>
              <a:r>
                <a:rPr lang="id-ID" altLang="id-ID" sz="1166" dirty="0">
                  <a:solidFill>
                    <a:srgbClr val="0070C0"/>
                  </a:solidFill>
                  <a:latin typeface="Calibri"/>
                  <a:cs typeface="Arial" pitchFamily="34" charset="0"/>
                </a:rPr>
                <a:t>49,70</a:t>
              </a:r>
              <a:r>
                <a:rPr lang="en-US" altLang="id-ID" sz="1166" dirty="0">
                  <a:solidFill>
                    <a:srgbClr val="0070C0"/>
                  </a:solidFill>
                  <a:latin typeface="Calibri"/>
                  <a:cs typeface="Arial" pitchFamily="34" charset="0"/>
                </a:rPr>
                <a:t>% </a:t>
              </a:r>
              <a:r>
                <a:rPr lang="id-ID" altLang="id-ID" sz="1166" dirty="0" err="1">
                  <a:solidFill>
                    <a:srgbClr val="0070C0"/>
                  </a:solidFill>
                  <a:latin typeface="Calibri"/>
                  <a:cs typeface="Arial" pitchFamily="34" charset="0"/>
                </a:rPr>
                <a:t>from</a:t>
              </a:r>
              <a:r>
                <a:rPr lang="id-ID" altLang="id-ID" sz="1166" dirty="0">
                  <a:solidFill>
                    <a:srgbClr val="0070C0"/>
                  </a:solidFill>
                  <a:latin typeface="Calibri"/>
                  <a:cs typeface="Arial" pitchFamily="34" charset="0"/>
                </a:rPr>
                <a:t> 2018 </a:t>
              </a:r>
              <a:r>
                <a:rPr lang="en-US" altLang="id-ID" sz="1166" dirty="0">
                  <a:solidFill>
                    <a:srgbClr val="0070C0"/>
                  </a:solidFill>
                  <a:latin typeface="Calibri"/>
                  <a:cs typeface="Arial" pitchFamily="34" charset="0"/>
                </a:rPr>
                <a:t>target </a:t>
              </a:r>
              <a:r>
                <a:rPr lang="id-ID" altLang="id-ID" sz="1166" dirty="0">
                  <a:solidFill>
                    <a:srgbClr val="0070C0"/>
                  </a:solidFill>
                  <a:latin typeface="Calibri"/>
                  <a:cs typeface="Arial" pitchFamily="34" charset="0"/>
                </a:rPr>
                <a:t>(97</a:t>
              </a:r>
              <a:r>
                <a:rPr lang="en-US" altLang="id-ID" sz="1166" dirty="0">
                  <a:solidFill>
                    <a:srgbClr val="0070C0"/>
                  </a:solidFill>
                  <a:latin typeface="Calibri"/>
                  <a:cs typeface="Arial" pitchFamily="34" charset="0"/>
                </a:rPr>
                <a:t>,</a:t>
              </a:r>
              <a:r>
                <a:rPr lang="id-ID" altLang="id-ID" sz="1166" dirty="0">
                  <a:solidFill>
                    <a:srgbClr val="0070C0"/>
                  </a:solidFill>
                  <a:latin typeface="Calibri"/>
                  <a:cs typeface="Arial" pitchFamily="34" charset="0"/>
                </a:rPr>
                <a:t>84</a:t>
              </a:r>
              <a:r>
                <a:rPr lang="en-US" altLang="id-ID" sz="1166" dirty="0">
                  <a:solidFill>
                    <a:srgbClr val="0070C0"/>
                  </a:solidFill>
                  <a:latin typeface="Calibri"/>
                  <a:cs typeface="Arial" pitchFamily="34" charset="0"/>
                </a:rPr>
                <a:t> </a:t>
              </a:r>
              <a:r>
                <a:rPr lang="id-ID" altLang="id-ID" sz="1166" dirty="0" err="1">
                  <a:solidFill>
                    <a:srgbClr val="0070C0"/>
                  </a:solidFill>
                  <a:latin typeface="Calibri"/>
                  <a:cs typeface="Arial" pitchFamily="34" charset="0"/>
                </a:rPr>
                <a:t>million</a:t>
              </a:r>
              <a:r>
                <a:rPr lang="en-US" altLang="id-ID" sz="1166" dirty="0">
                  <a:solidFill>
                    <a:srgbClr val="0070C0"/>
                  </a:solidFill>
                  <a:latin typeface="Calibri"/>
                  <a:cs typeface="Arial" pitchFamily="34" charset="0"/>
                </a:rPr>
                <a:t> </a:t>
              </a:r>
              <a:r>
                <a:rPr lang="id-ID" altLang="id-ID" sz="1166" dirty="0">
                  <a:solidFill>
                    <a:srgbClr val="0070C0"/>
                  </a:solidFill>
                  <a:latin typeface="Calibri"/>
                  <a:cs typeface="Arial" pitchFamily="34" charset="0"/>
                </a:rPr>
                <a:t>T</a:t>
              </a:r>
              <a:r>
                <a:rPr lang="en-US" altLang="id-ID" sz="1166" dirty="0">
                  <a:solidFill>
                    <a:srgbClr val="0070C0"/>
                  </a:solidFill>
                  <a:latin typeface="Calibri"/>
                  <a:cs typeface="Arial" pitchFamily="34" charset="0"/>
                </a:rPr>
                <a:t>on</a:t>
              </a:r>
              <a:r>
                <a:rPr lang="id-ID" altLang="id-ID" sz="1166" dirty="0">
                  <a:solidFill>
                    <a:srgbClr val="0070C0"/>
                  </a:solidFill>
                  <a:latin typeface="Calibri"/>
                  <a:cs typeface="Arial" pitchFamily="34" charset="0"/>
                </a:rPr>
                <a:t>s)</a:t>
              </a:r>
              <a:endParaRPr lang="en-US" altLang="id-ID" sz="1166" dirty="0">
                <a:solidFill>
                  <a:srgbClr val="0070C0"/>
                </a:solidFill>
                <a:latin typeface="Calibri"/>
                <a:cs typeface="Arial" pitchFamily="34" charset="0"/>
              </a:endParaRPr>
            </a:p>
          </p:txBody>
        </p:sp>
        <p:pic>
          <p:nvPicPr>
            <p:cNvPr id="31" name="Picture 2" descr="Image result for fume icon"/>
            <p:cNvPicPr>
              <a:picLocks noChangeAspect="1" noChangeArrowheads="1"/>
            </p:cNvPicPr>
            <p:nvPr/>
          </p:nvPicPr>
          <p:blipFill>
            <a:blip r:embed="rId5" cstate="print">
              <a:duotone>
                <a:prstClr val="black"/>
                <a:schemeClr val="accent3">
                  <a:tint val="45000"/>
                  <a:satMod val="400000"/>
                </a:schemeClr>
              </a:duotone>
              <a:extLst>
                <a:ext uri="{BEBA8EAE-BF5A-486C-A8C5-ECC9F3942E4B}">
                  <a14:imgProps xmlns:a14="http://schemas.microsoft.com/office/drawing/2010/main">
                    <a14:imgLayer r:embed="rId6">
                      <a14:imgEffect>
                        <a14:colorTemperature colorTemp="6495"/>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5062352" y="4512512"/>
              <a:ext cx="825645" cy="894449"/>
            </a:xfrm>
            <a:prstGeom prst="rect">
              <a:avLst/>
            </a:prstGeom>
            <a:noFill/>
            <a:extLst>
              <a:ext uri="{909E8E84-426E-40DD-AFC4-6F175D3DCCD1}">
                <a14:hiddenFill xmlns:a14="http://schemas.microsoft.com/office/drawing/2010/main">
                  <a:solidFill>
                    <a:srgbClr val="FFFFFF"/>
                  </a:solidFill>
                </a14:hiddenFill>
              </a:ext>
            </a:extLst>
          </p:spPr>
        </p:pic>
      </p:grpSp>
      <p:sp>
        <p:nvSpPr>
          <p:cNvPr id="32" name="Title 1"/>
          <p:cNvSpPr txBox="1">
            <a:spLocks/>
          </p:cNvSpPr>
          <p:nvPr/>
        </p:nvSpPr>
        <p:spPr>
          <a:xfrm>
            <a:off x="349376" y="455741"/>
            <a:ext cx="9010284" cy="981682"/>
          </a:xfrm>
          <a:prstGeom prst="rect">
            <a:avLst/>
          </a:prstGeom>
        </p:spPr>
        <p:txBody>
          <a:bodyPr/>
          <a:lstStyle/>
          <a:p>
            <a:pPr algn="ctr" defTabSz="761855" eaLnBrk="0" fontAlgn="base" hangingPunct="0">
              <a:spcBef>
                <a:spcPct val="0"/>
              </a:spcBef>
              <a:spcAft>
                <a:spcPct val="0"/>
              </a:spcAft>
              <a:tabLst>
                <a:tab pos="4039420" algn="l"/>
              </a:tabLst>
              <a:defRPr/>
            </a:pPr>
            <a:r>
              <a:rPr lang="id-ID" sz="3200" dirty="0" err="1">
                <a:solidFill>
                  <a:schemeClr val="accent5"/>
                </a:solidFill>
                <a:latin typeface="Arial"/>
                <a:ea typeface="+mj-ea"/>
                <a:cs typeface="Arial"/>
              </a:rPr>
              <a:t>Current</a:t>
            </a:r>
            <a:r>
              <a:rPr lang="id-ID" sz="3200" dirty="0">
                <a:solidFill>
                  <a:schemeClr val="accent5"/>
                </a:solidFill>
                <a:latin typeface="Arial"/>
                <a:ea typeface="+mj-ea"/>
                <a:cs typeface="Arial"/>
              </a:rPr>
              <a:t> </a:t>
            </a:r>
            <a:r>
              <a:rPr lang="id-ID" sz="3200" dirty="0" err="1">
                <a:solidFill>
                  <a:schemeClr val="accent5"/>
                </a:solidFill>
                <a:latin typeface="Arial"/>
                <a:ea typeface="+mj-ea"/>
                <a:cs typeface="Arial"/>
              </a:rPr>
              <a:t>Condition</a:t>
            </a:r>
            <a:r>
              <a:rPr lang="id-ID" sz="3200" dirty="0">
                <a:solidFill>
                  <a:schemeClr val="accent5"/>
                </a:solidFill>
                <a:latin typeface="Arial"/>
                <a:ea typeface="+mj-ea"/>
                <a:cs typeface="Arial"/>
              </a:rPr>
              <a:t> </a:t>
            </a:r>
            <a:r>
              <a:rPr lang="id-ID" sz="3200" dirty="0" err="1">
                <a:solidFill>
                  <a:schemeClr val="accent5"/>
                </a:solidFill>
                <a:latin typeface="Arial"/>
                <a:ea typeface="+mj-ea"/>
                <a:cs typeface="Arial"/>
              </a:rPr>
              <a:t>of</a:t>
            </a:r>
            <a:r>
              <a:rPr lang="id-ID" sz="3200" dirty="0">
                <a:solidFill>
                  <a:schemeClr val="accent5"/>
                </a:solidFill>
                <a:latin typeface="Arial"/>
                <a:ea typeface="+mj-ea"/>
                <a:cs typeface="Arial"/>
              </a:rPr>
              <a:t> </a:t>
            </a:r>
            <a:r>
              <a:rPr lang="id-ID" sz="3200" dirty="0" err="1">
                <a:solidFill>
                  <a:schemeClr val="accent5"/>
                </a:solidFill>
                <a:latin typeface="Arial"/>
                <a:ea typeface="+mj-ea"/>
                <a:cs typeface="Arial"/>
              </a:rPr>
              <a:t>Geothermal</a:t>
            </a:r>
            <a:r>
              <a:rPr lang="id-ID" sz="3200" dirty="0">
                <a:solidFill>
                  <a:schemeClr val="accent5"/>
                </a:solidFill>
                <a:latin typeface="Arial"/>
                <a:ea typeface="+mj-ea"/>
                <a:cs typeface="Arial"/>
              </a:rPr>
              <a:t> Development</a:t>
            </a:r>
          </a:p>
        </p:txBody>
      </p:sp>
      <p:grpSp>
        <p:nvGrpSpPr>
          <p:cNvPr id="5" name="Group 4"/>
          <p:cNvGrpSpPr/>
          <p:nvPr/>
        </p:nvGrpSpPr>
        <p:grpSpPr>
          <a:xfrm>
            <a:off x="480660" y="3033891"/>
            <a:ext cx="4057389" cy="1604459"/>
            <a:chOff x="410361" y="2959620"/>
            <a:chExt cx="3996404" cy="1593793"/>
          </a:xfrm>
        </p:grpSpPr>
        <p:sp>
          <p:nvSpPr>
            <p:cNvPr id="10" name="TextBox 10"/>
            <p:cNvSpPr txBox="1">
              <a:spLocks noChangeArrowheads="1"/>
            </p:cNvSpPr>
            <p:nvPr/>
          </p:nvSpPr>
          <p:spPr bwMode="auto">
            <a:xfrm>
              <a:off x="410361" y="2959620"/>
              <a:ext cx="3272947" cy="348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defTabSz="761855" eaLnBrk="0" fontAlgn="base" hangingPunct="0">
                <a:spcBef>
                  <a:spcPct val="0"/>
                </a:spcBef>
                <a:spcAft>
                  <a:spcPct val="0"/>
                </a:spcAft>
              </a:pPr>
              <a:r>
                <a:rPr lang="en-US" altLang="id-ID" sz="1666" i="1" dirty="0">
                  <a:solidFill>
                    <a:srgbClr val="00B050"/>
                  </a:solidFill>
                  <a:latin typeface="Calibri"/>
                  <a:cs typeface="Arial" pitchFamily="34" charset="0"/>
                </a:rPr>
                <a:t> </a:t>
              </a:r>
              <a:r>
                <a:rPr lang="id-ID" altLang="id-ID" sz="1666" b="1" dirty="0" err="1">
                  <a:solidFill>
                    <a:srgbClr val="C00000"/>
                  </a:solidFill>
                  <a:latin typeface="Calibri"/>
                  <a:ea typeface="Calibri" pitchFamily="34" charset="0"/>
                  <a:cs typeface="Times New Roman" pitchFamily="18" charset="0"/>
                </a:rPr>
                <a:t>Geothermal</a:t>
              </a:r>
              <a:r>
                <a:rPr lang="id-ID" altLang="id-ID" sz="1666" b="1" dirty="0">
                  <a:solidFill>
                    <a:srgbClr val="C00000"/>
                  </a:solidFill>
                  <a:latin typeface="Calibri"/>
                  <a:ea typeface="Calibri" pitchFamily="34" charset="0"/>
                  <a:cs typeface="Times New Roman" pitchFamily="18" charset="0"/>
                </a:rPr>
                <a:t> </a:t>
              </a:r>
              <a:r>
                <a:rPr lang="id-ID" altLang="id-ID" sz="1666" b="1" dirty="0" err="1">
                  <a:solidFill>
                    <a:srgbClr val="C00000"/>
                  </a:solidFill>
                  <a:latin typeface="Calibri"/>
                  <a:ea typeface="Calibri" pitchFamily="34" charset="0"/>
                  <a:cs typeface="Times New Roman" pitchFamily="18" charset="0"/>
                </a:rPr>
                <a:t>Working</a:t>
              </a:r>
              <a:r>
                <a:rPr lang="id-ID" altLang="id-ID" sz="1666" b="1" dirty="0">
                  <a:solidFill>
                    <a:srgbClr val="C00000"/>
                  </a:solidFill>
                  <a:latin typeface="Calibri"/>
                  <a:ea typeface="Calibri" pitchFamily="34" charset="0"/>
                  <a:cs typeface="Times New Roman" pitchFamily="18" charset="0"/>
                </a:rPr>
                <a:t> </a:t>
              </a:r>
              <a:r>
                <a:rPr lang="id-ID" altLang="id-ID" sz="1666" b="1" dirty="0" err="1">
                  <a:solidFill>
                    <a:srgbClr val="C00000"/>
                  </a:solidFill>
                  <a:latin typeface="Calibri"/>
                  <a:ea typeface="Calibri" pitchFamily="34" charset="0"/>
                  <a:cs typeface="Times New Roman" pitchFamily="18" charset="0"/>
                </a:rPr>
                <a:t>Areas</a:t>
              </a:r>
              <a:r>
                <a:rPr lang="id-ID" altLang="id-ID" sz="1666" b="1" dirty="0">
                  <a:solidFill>
                    <a:srgbClr val="C00000"/>
                  </a:solidFill>
                  <a:latin typeface="Calibri"/>
                  <a:ea typeface="Calibri" pitchFamily="34" charset="0"/>
                  <a:cs typeface="Times New Roman" pitchFamily="18" charset="0"/>
                </a:rPr>
                <a:t> (GWA)</a:t>
              </a:r>
              <a:endParaRPr lang="en-US" altLang="id-ID" sz="1666" b="1" dirty="0">
                <a:solidFill>
                  <a:srgbClr val="C00000"/>
                </a:solidFill>
                <a:latin typeface="Calibri"/>
                <a:ea typeface="Calibri" pitchFamily="34" charset="0"/>
                <a:cs typeface="Times New Roman" pitchFamily="18" charset="0"/>
              </a:endParaRPr>
            </a:p>
          </p:txBody>
        </p:sp>
        <p:sp>
          <p:nvSpPr>
            <p:cNvPr id="12" name="Rectangle 12"/>
            <p:cNvSpPr>
              <a:spLocks noChangeArrowheads="1"/>
            </p:cNvSpPr>
            <p:nvPr/>
          </p:nvSpPr>
          <p:spPr bwMode="auto">
            <a:xfrm>
              <a:off x="1479670" y="3238951"/>
              <a:ext cx="2927095" cy="131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761855" eaLnBrk="0" fontAlgn="base" hangingPunct="0">
                <a:spcBef>
                  <a:spcPct val="0"/>
                </a:spcBef>
                <a:spcAft>
                  <a:spcPct val="0"/>
                </a:spcAft>
              </a:pPr>
              <a:r>
                <a:rPr lang="en-US" altLang="id-ID" sz="2222" b="1" dirty="0">
                  <a:solidFill>
                    <a:srgbClr val="9BBB59">
                      <a:lumMod val="75000"/>
                    </a:srgbClr>
                  </a:solidFill>
                  <a:latin typeface="Calibri"/>
                  <a:cs typeface="Arial" pitchFamily="34" charset="0"/>
                </a:rPr>
                <a:t>65 </a:t>
              </a:r>
              <a:r>
                <a:rPr lang="id-ID" altLang="id-ID" sz="2222" b="1" dirty="0">
                  <a:solidFill>
                    <a:srgbClr val="9BBB59">
                      <a:lumMod val="75000"/>
                    </a:srgbClr>
                  </a:solidFill>
                  <a:latin typeface="Calibri"/>
                  <a:cs typeface="Arial" pitchFamily="34" charset="0"/>
                </a:rPr>
                <a:t>GWA</a:t>
              </a:r>
              <a:r>
                <a:rPr lang="en-US" altLang="id-ID" sz="2222" b="1" dirty="0">
                  <a:solidFill>
                    <a:srgbClr val="9BBB59">
                      <a:lumMod val="75000"/>
                    </a:srgbClr>
                  </a:solidFill>
                  <a:latin typeface="Calibri"/>
                  <a:cs typeface="Arial" pitchFamily="34" charset="0"/>
                </a:rPr>
                <a:t> &amp; 10 PSPE</a:t>
              </a:r>
              <a:r>
                <a:rPr lang="id-ID" altLang="id-ID" sz="2222" b="1" dirty="0">
                  <a:solidFill>
                    <a:srgbClr val="9BBB59">
                      <a:lumMod val="75000"/>
                    </a:srgbClr>
                  </a:solidFill>
                  <a:latin typeface="Calibri"/>
                  <a:cs typeface="Arial" pitchFamily="34" charset="0"/>
                </a:rPr>
                <a:t> </a:t>
              </a:r>
              <a:r>
                <a:rPr lang="id-ID" altLang="id-ID" sz="2222" b="1" dirty="0" err="1">
                  <a:solidFill>
                    <a:srgbClr val="9BBB59">
                      <a:lumMod val="75000"/>
                    </a:srgbClr>
                  </a:solidFill>
                  <a:latin typeface="Calibri"/>
                  <a:cs typeface="Arial" pitchFamily="34" charset="0"/>
                </a:rPr>
                <a:t>Areas</a:t>
              </a:r>
              <a:endParaRPr lang="en-US" altLang="id-ID" sz="2222" b="1" dirty="0">
                <a:solidFill>
                  <a:srgbClr val="9BBB59">
                    <a:lumMod val="75000"/>
                  </a:srgbClr>
                </a:solidFill>
                <a:latin typeface="Calibri"/>
                <a:cs typeface="Arial" pitchFamily="34" charset="0"/>
              </a:endParaRPr>
            </a:p>
            <a:p>
              <a:pPr marL="243446" indent="-162297" algn="just" defTabSz="761855" eaLnBrk="0" fontAlgn="base" hangingPunct="0">
                <a:spcBef>
                  <a:spcPct val="0"/>
                </a:spcBef>
                <a:spcAft>
                  <a:spcPct val="0"/>
                </a:spcAft>
                <a:buFont typeface="Arial" pitchFamily="34" charset="0"/>
                <a:buChar char="•"/>
              </a:pPr>
              <a:r>
                <a:rPr lang="en-US" altLang="id-ID" sz="1166" dirty="0">
                  <a:solidFill>
                    <a:srgbClr val="0070C0"/>
                  </a:solidFill>
                  <a:latin typeface="Calibri"/>
                  <a:cs typeface="Arial" pitchFamily="34" charset="0"/>
                </a:rPr>
                <a:t>19 </a:t>
              </a:r>
              <a:r>
                <a:rPr lang="id-ID" altLang="id-ID" sz="1166" dirty="0" err="1">
                  <a:solidFill>
                    <a:srgbClr val="0070C0"/>
                  </a:solidFill>
                  <a:latin typeface="Calibri"/>
                  <a:cs typeface="Arial" pitchFamily="34" charset="0"/>
                </a:rPr>
                <a:t>Existing</a:t>
              </a:r>
              <a:r>
                <a:rPr lang="id-ID" altLang="id-ID" sz="1166" dirty="0">
                  <a:solidFill>
                    <a:srgbClr val="0070C0"/>
                  </a:solidFill>
                  <a:latin typeface="Calibri"/>
                  <a:cs typeface="Arial" pitchFamily="34" charset="0"/>
                </a:rPr>
                <a:t> GWA</a:t>
              </a:r>
              <a:endParaRPr lang="en-US" altLang="id-ID" sz="1166" dirty="0">
                <a:solidFill>
                  <a:srgbClr val="0070C0"/>
                </a:solidFill>
                <a:latin typeface="Calibri"/>
                <a:cs typeface="Arial" pitchFamily="34" charset="0"/>
              </a:endParaRPr>
            </a:p>
            <a:p>
              <a:pPr marL="243446" indent="-162297" algn="just" defTabSz="761855" eaLnBrk="0" fontAlgn="base" hangingPunct="0">
                <a:spcBef>
                  <a:spcPct val="0"/>
                </a:spcBef>
                <a:spcAft>
                  <a:spcPct val="0"/>
                </a:spcAft>
                <a:buFont typeface="Arial" pitchFamily="34" charset="0"/>
                <a:buChar char="•"/>
              </a:pPr>
              <a:r>
                <a:rPr lang="en-US" altLang="id-ID" sz="1166" dirty="0">
                  <a:solidFill>
                    <a:srgbClr val="0070C0"/>
                  </a:solidFill>
                  <a:latin typeface="Calibri"/>
                  <a:cs typeface="Arial" pitchFamily="34" charset="0"/>
                </a:rPr>
                <a:t>46 </a:t>
              </a:r>
              <a:r>
                <a:rPr lang="id-ID" altLang="id-ID" sz="1166" dirty="0">
                  <a:solidFill>
                    <a:srgbClr val="0070C0"/>
                  </a:solidFill>
                  <a:latin typeface="Calibri"/>
                  <a:cs typeface="Arial" pitchFamily="34" charset="0"/>
                </a:rPr>
                <a:t>New GWA</a:t>
              </a:r>
              <a:endParaRPr lang="en-US" altLang="id-ID" sz="1166" dirty="0">
                <a:solidFill>
                  <a:srgbClr val="0070C0"/>
                </a:solidFill>
                <a:latin typeface="Calibri"/>
                <a:cs typeface="Arial" pitchFamily="34" charset="0"/>
              </a:endParaRPr>
            </a:p>
            <a:p>
              <a:pPr marL="243446" indent="-162297" algn="just" defTabSz="761855" eaLnBrk="0" fontAlgn="base" hangingPunct="0">
                <a:spcBef>
                  <a:spcPct val="0"/>
                </a:spcBef>
                <a:spcAft>
                  <a:spcPct val="0"/>
                </a:spcAft>
                <a:buFont typeface="Arial" pitchFamily="34" charset="0"/>
                <a:buChar char="•"/>
              </a:pPr>
              <a:r>
                <a:rPr lang="en-US" altLang="id-ID" sz="1166" dirty="0">
                  <a:solidFill>
                    <a:srgbClr val="0070C0"/>
                  </a:solidFill>
                  <a:latin typeface="Calibri"/>
                  <a:cs typeface="Arial" pitchFamily="34" charset="0"/>
                </a:rPr>
                <a:t>10 PSPE</a:t>
              </a:r>
              <a:r>
                <a:rPr lang="id-ID" altLang="id-ID" sz="1166" dirty="0">
                  <a:solidFill>
                    <a:srgbClr val="0070C0"/>
                  </a:solidFill>
                  <a:latin typeface="Calibri"/>
                  <a:cs typeface="Arial" pitchFamily="34" charset="0"/>
                </a:rPr>
                <a:t> </a:t>
              </a:r>
              <a:r>
                <a:rPr lang="id-ID" altLang="id-ID" sz="1166" dirty="0" err="1">
                  <a:solidFill>
                    <a:srgbClr val="0070C0"/>
                  </a:solidFill>
                  <a:latin typeface="Calibri"/>
                  <a:cs typeface="Arial" pitchFamily="34" charset="0"/>
                </a:rPr>
                <a:t>Areas</a:t>
              </a:r>
              <a:endParaRPr lang="en-US" altLang="id-ID" sz="1166" dirty="0">
                <a:solidFill>
                  <a:srgbClr val="0070C0"/>
                </a:solidFill>
                <a:latin typeface="Calibri"/>
                <a:cs typeface="Arial" pitchFamily="34" charset="0"/>
              </a:endParaRPr>
            </a:p>
          </p:txBody>
        </p:sp>
        <p:pic>
          <p:nvPicPr>
            <p:cNvPr id="1026" name="Picture 2" descr="C:\Users\HP S5000\Downloads\542479.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3659" y="3409287"/>
              <a:ext cx="611670" cy="61167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 5"/>
          <p:cNvGrpSpPr/>
          <p:nvPr/>
        </p:nvGrpSpPr>
        <p:grpSpPr>
          <a:xfrm>
            <a:off x="563314" y="1543040"/>
            <a:ext cx="3510254" cy="1011584"/>
            <a:chOff x="503614" y="1836223"/>
            <a:chExt cx="3510254" cy="1011584"/>
          </a:xfrm>
        </p:grpSpPr>
        <p:sp>
          <p:nvSpPr>
            <p:cNvPr id="9" name="TextBox 9"/>
            <p:cNvSpPr txBox="1">
              <a:spLocks noChangeArrowheads="1"/>
            </p:cNvSpPr>
            <p:nvPr/>
          </p:nvSpPr>
          <p:spPr bwMode="auto">
            <a:xfrm>
              <a:off x="503614" y="1836223"/>
              <a:ext cx="1079398" cy="348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defTabSz="761855" eaLnBrk="0" fontAlgn="base" hangingPunct="0">
                <a:spcBef>
                  <a:spcPct val="0"/>
                </a:spcBef>
                <a:spcAft>
                  <a:spcPct val="0"/>
                </a:spcAft>
              </a:pPr>
              <a:r>
                <a:rPr lang="en-US" altLang="id-ID" sz="1666" b="1" dirty="0">
                  <a:solidFill>
                    <a:srgbClr val="C00000"/>
                  </a:solidFill>
                  <a:ea typeface="Calibri" pitchFamily="34" charset="0"/>
                  <a:cs typeface="Times New Roman" pitchFamily="18" charset="0"/>
                </a:rPr>
                <a:t>R</a:t>
              </a:r>
              <a:r>
                <a:rPr lang="id-ID" altLang="id-ID" sz="1666" b="1" dirty="0" err="1">
                  <a:solidFill>
                    <a:srgbClr val="C00000"/>
                  </a:solidFill>
                  <a:ea typeface="Calibri" pitchFamily="34" charset="0"/>
                  <a:cs typeface="Times New Roman" pitchFamily="18" charset="0"/>
                </a:rPr>
                <a:t>esources</a:t>
              </a:r>
              <a:endParaRPr lang="en-US" altLang="id-ID" sz="1666" b="1" dirty="0">
                <a:solidFill>
                  <a:srgbClr val="C00000"/>
                </a:solidFill>
                <a:ea typeface="Calibri" pitchFamily="34" charset="0"/>
                <a:cs typeface="Times New Roman" pitchFamily="18" charset="0"/>
              </a:endParaRPr>
            </a:p>
          </p:txBody>
        </p:sp>
        <p:sp>
          <p:nvSpPr>
            <p:cNvPr id="13" name="Rectangle 13"/>
            <p:cNvSpPr>
              <a:spLocks noChangeArrowheads="1"/>
            </p:cNvSpPr>
            <p:nvPr/>
          </p:nvSpPr>
          <p:spPr bwMode="auto">
            <a:xfrm>
              <a:off x="1749033" y="2234113"/>
              <a:ext cx="2264835" cy="613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defTabSz="761855" eaLnBrk="0" fontAlgn="base" hangingPunct="0">
                <a:spcBef>
                  <a:spcPct val="0"/>
                </a:spcBef>
                <a:spcAft>
                  <a:spcPct val="0"/>
                </a:spcAft>
              </a:pPr>
              <a:r>
                <a:rPr lang="en-US" altLang="id-ID" sz="2222" b="1" dirty="0">
                  <a:solidFill>
                    <a:srgbClr val="9BBB59">
                      <a:lumMod val="75000"/>
                    </a:srgbClr>
                  </a:solidFill>
                  <a:latin typeface="Calibri"/>
                  <a:cs typeface="Arial" pitchFamily="34" charset="0"/>
                </a:rPr>
                <a:t>28.508,5 MW</a:t>
              </a:r>
              <a:endParaRPr lang="en-US" altLang="id-ID" sz="1333" b="1" dirty="0">
                <a:solidFill>
                  <a:srgbClr val="9BBB59">
                    <a:lumMod val="75000"/>
                  </a:srgbClr>
                </a:solidFill>
                <a:latin typeface="Calibri"/>
                <a:cs typeface="Arial" pitchFamily="34" charset="0"/>
              </a:endParaRPr>
            </a:p>
            <a:p>
              <a:pPr algn="just" defTabSz="761855" eaLnBrk="0" fontAlgn="base" hangingPunct="0">
                <a:spcBef>
                  <a:spcPct val="0"/>
                </a:spcBef>
                <a:spcAft>
                  <a:spcPct val="0"/>
                </a:spcAft>
              </a:pPr>
              <a:r>
                <a:rPr lang="en-US" altLang="id-ID" sz="1166" dirty="0">
                  <a:solidFill>
                    <a:srgbClr val="0070C0"/>
                  </a:solidFill>
                  <a:latin typeface="Calibri"/>
                  <a:cs typeface="Arial" pitchFamily="34" charset="0"/>
                </a:rPr>
                <a:t>Badan </a:t>
              </a:r>
              <a:r>
                <a:rPr lang="en-US" altLang="id-ID" sz="1166" dirty="0" err="1">
                  <a:solidFill>
                    <a:srgbClr val="0070C0"/>
                  </a:solidFill>
                  <a:latin typeface="Calibri"/>
                  <a:cs typeface="Arial" pitchFamily="34" charset="0"/>
                </a:rPr>
                <a:t>Geologi</a:t>
              </a:r>
              <a:r>
                <a:rPr lang="en-US" altLang="id-ID" sz="1166" dirty="0">
                  <a:solidFill>
                    <a:srgbClr val="0070C0"/>
                  </a:solidFill>
                  <a:latin typeface="Calibri"/>
                  <a:cs typeface="Arial" pitchFamily="34" charset="0"/>
                </a:rPr>
                <a:t>, D</a:t>
              </a:r>
              <a:r>
                <a:rPr lang="id-ID" altLang="id-ID" sz="1166" dirty="0" err="1">
                  <a:solidFill>
                    <a:srgbClr val="0070C0"/>
                  </a:solidFill>
                  <a:latin typeface="Calibri"/>
                  <a:cs typeface="Arial" pitchFamily="34" charset="0"/>
                </a:rPr>
                <a:t>ec</a:t>
              </a:r>
              <a:r>
                <a:rPr lang="id-ID" altLang="id-ID" sz="1166" dirty="0">
                  <a:solidFill>
                    <a:srgbClr val="0070C0"/>
                  </a:solidFill>
                  <a:latin typeface="Calibri"/>
                  <a:cs typeface="Arial" pitchFamily="34" charset="0"/>
                </a:rPr>
                <a:t> 2017</a:t>
              </a:r>
              <a:endParaRPr lang="en-US" altLang="id-ID" sz="1166" dirty="0">
                <a:solidFill>
                  <a:srgbClr val="0070C0"/>
                </a:solidFill>
                <a:latin typeface="Calibri"/>
                <a:cs typeface="Arial" pitchFamily="34" charset="0"/>
              </a:endParaRPr>
            </a:p>
          </p:txBody>
        </p:sp>
        <p:pic>
          <p:nvPicPr>
            <p:cNvPr id="1027" name="Picture 3" descr="C:\Users\HP S5000\Downloads\664542.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75874" y="2198374"/>
              <a:ext cx="599906" cy="59990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oup 6"/>
          <p:cNvGrpSpPr/>
          <p:nvPr/>
        </p:nvGrpSpPr>
        <p:grpSpPr>
          <a:xfrm>
            <a:off x="4982601" y="2972274"/>
            <a:ext cx="5193831" cy="1501206"/>
            <a:chOff x="4923861" y="1757098"/>
            <a:chExt cx="5193831" cy="1501206"/>
          </a:xfrm>
        </p:grpSpPr>
        <p:sp>
          <p:nvSpPr>
            <p:cNvPr id="11" name="TextBox 10"/>
            <p:cNvSpPr txBox="1">
              <a:spLocks noChangeArrowheads="1"/>
            </p:cNvSpPr>
            <p:nvPr/>
          </p:nvSpPr>
          <p:spPr bwMode="auto">
            <a:xfrm>
              <a:off x="4923861" y="1757098"/>
              <a:ext cx="1754371" cy="348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defTabSz="761855" eaLnBrk="0" fontAlgn="base" hangingPunct="0">
                <a:spcBef>
                  <a:spcPct val="0"/>
                </a:spcBef>
                <a:spcAft>
                  <a:spcPct val="0"/>
                </a:spcAft>
              </a:pPr>
              <a:r>
                <a:rPr lang="id-ID" altLang="id-ID" sz="1666" b="1" dirty="0" err="1">
                  <a:solidFill>
                    <a:srgbClr val="1F497D">
                      <a:lumMod val="75000"/>
                    </a:srgbClr>
                  </a:solidFill>
                  <a:latin typeface="Calibri"/>
                  <a:ea typeface="Calibri" pitchFamily="34" charset="0"/>
                  <a:cs typeface="Times New Roman" pitchFamily="18" charset="0"/>
                </a:rPr>
                <a:t>Regulation</a:t>
              </a:r>
              <a:endParaRPr lang="en-US" altLang="id-ID" sz="1666" b="1" dirty="0">
                <a:solidFill>
                  <a:srgbClr val="1F497D">
                    <a:lumMod val="75000"/>
                  </a:srgbClr>
                </a:solidFill>
                <a:latin typeface="Calibri"/>
                <a:ea typeface="Calibri" pitchFamily="34" charset="0"/>
                <a:cs typeface="Times New Roman" pitchFamily="18" charset="0"/>
              </a:endParaRPr>
            </a:p>
          </p:txBody>
        </p:sp>
        <p:sp>
          <p:nvSpPr>
            <p:cNvPr id="14" name="Rectangle 12"/>
            <p:cNvSpPr>
              <a:spLocks noChangeArrowheads="1"/>
            </p:cNvSpPr>
            <p:nvPr/>
          </p:nvSpPr>
          <p:spPr bwMode="auto">
            <a:xfrm>
              <a:off x="5990837" y="1934865"/>
              <a:ext cx="4126855" cy="1323439"/>
            </a:xfrm>
            <a:prstGeom prst="rect">
              <a:avLst/>
            </a:prstGeom>
            <a:solidFill>
              <a:schemeClr val="bg1"/>
            </a:solidFill>
            <a:ln>
              <a:noFill/>
            </a:ln>
            <a:extLst/>
          </p:spPr>
          <p:txBody>
            <a:bodyPr wrap="square">
              <a:spAutoFit/>
            </a:bodyPr>
            <a:lstStyle/>
            <a:p>
              <a:pPr marL="243446" indent="-162297" algn="just" defTabSz="761855" eaLnBrk="0" fontAlgn="base" hangingPunct="0">
                <a:spcBef>
                  <a:spcPct val="0"/>
                </a:spcBef>
                <a:spcAft>
                  <a:spcPct val="0"/>
                </a:spcAft>
                <a:buFont typeface="Arial" pitchFamily="34" charset="0"/>
                <a:buChar char="•"/>
              </a:pPr>
              <a:r>
                <a:rPr lang="id-ID" sz="1000" dirty="0">
                  <a:solidFill>
                    <a:srgbClr val="0070C0"/>
                  </a:solidFill>
                  <a:latin typeface="Calibri"/>
                  <a:cs typeface="Arial" pitchFamily="34" charset="0"/>
                </a:rPr>
                <a:t>Law </a:t>
              </a:r>
              <a:r>
                <a:rPr lang="en-US" sz="1000" dirty="0">
                  <a:solidFill>
                    <a:srgbClr val="0070C0"/>
                  </a:solidFill>
                  <a:latin typeface="Calibri"/>
                  <a:cs typeface="Arial" pitchFamily="34" charset="0"/>
                </a:rPr>
                <a:t>21/2014 </a:t>
              </a:r>
              <a:r>
                <a:rPr lang="en-US" sz="1000" dirty="0">
                  <a:solidFill>
                    <a:srgbClr val="0070C0"/>
                  </a:solidFill>
                  <a:latin typeface="Calibri"/>
                  <a:cs typeface="Arial" pitchFamily="34" charset="0"/>
                  <a:sym typeface="Wingdings" panose="05000000000000000000" pitchFamily="2" charset="2"/>
                </a:rPr>
                <a:t> </a:t>
              </a:r>
              <a:r>
                <a:rPr lang="id-ID" sz="1000" dirty="0" err="1">
                  <a:solidFill>
                    <a:srgbClr val="0070C0"/>
                  </a:solidFill>
                  <a:latin typeface="Calibri"/>
                  <a:cs typeface="Arial" pitchFamily="34" charset="0"/>
                  <a:sym typeface="Wingdings" panose="05000000000000000000" pitchFamily="2" charset="2"/>
                </a:rPr>
                <a:t>Geothermal</a:t>
              </a:r>
              <a:endParaRPr lang="en-US" sz="1000" dirty="0">
                <a:solidFill>
                  <a:srgbClr val="0070C0"/>
                </a:solidFill>
                <a:latin typeface="Calibri"/>
                <a:cs typeface="Arial" pitchFamily="34" charset="0"/>
              </a:endParaRPr>
            </a:p>
            <a:p>
              <a:pPr marL="243446" indent="-162297" algn="just" defTabSz="761855" eaLnBrk="0" fontAlgn="base" hangingPunct="0">
                <a:spcBef>
                  <a:spcPct val="0"/>
                </a:spcBef>
                <a:spcAft>
                  <a:spcPct val="0"/>
                </a:spcAft>
                <a:buFont typeface="Arial" pitchFamily="34" charset="0"/>
                <a:buChar char="•"/>
              </a:pPr>
              <a:r>
                <a:rPr lang="id-ID" sz="1000" dirty="0">
                  <a:solidFill>
                    <a:srgbClr val="0070C0"/>
                  </a:solidFill>
                  <a:latin typeface="Calibri"/>
                  <a:cs typeface="Arial" pitchFamily="34" charset="0"/>
                </a:rPr>
                <a:t>GR</a:t>
              </a:r>
              <a:r>
                <a:rPr lang="en-US" sz="1000" dirty="0">
                  <a:solidFill>
                    <a:srgbClr val="0070C0"/>
                  </a:solidFill>
                  <a:latin typeface="Calibri"/>
                  <a:cs typeface="Arial" pitchFamily="34" charset="0"/>
                </a:rPr>
                <a:t> 7</a:t>
              </a:r>
              <a:r>
                <a:rPr lang="id-ID" sz="1000" dirty="0">
                  <a:solidFill>
                    <a:srgbClr val="0070C0"/>
                  </a:solidFill>
                  <a:latin typeface="Calibri"/>
                  <a:cs typeface="Arial" pitchFamily="34" charset="0"/>
                </a:rPr>
                <a:t>/</a:t>
              </a:r>
              <a:r>
                <a:rPr lang="en-US" sz="1000" dirty="0">
                  <a:solidFill>
                    <a:srgbClr val="0070C0"/>
                  </a:solidFill>
                  <a:latin typeface="Calibri"/>
                  <a:cs typeface="Arial" pitchFamily="34" charset="0"/>
                </a:rPr>
                <a:t>2017 </a:t>
              </a:r>
              <a:r>
                <a:rPr lang="en-US" sz="1000" dirty="0">
                  <a:solidFill>
                    <a:srgbClr val="0070C0"/>
                  </a:solidFill>
                  <a:latin typeface="Calibri"/>
                  <a:cs typeface="Arial" pitchFamily="34" charset="0"/>
                  <a:sym typeface="Wingdings" panose="05000000000000000000" pitchFamily="2" charset="2"/>
                </a:rPr>
                <a:t> </a:t>
              </a:r>
              <a:r>
                <a:rPr lang="id-ID" sz="1000" dirty="0" err="1">
                  <a:solidFill>
                    <a:srgbClr val="0070C0"/>
                  </a:solidFill>
                  <a:latin typeface="Calibri"/>
                  <a:cs typeface="Arial" pitchFamily="34" charset="0"/>
                  <a:sym typeface="Wingdings" panose="05000000000000000000" pitchFamily="2" charset="2"/>
                </a:rPr>
                <a:t>Geothermal</a:t>
              </a:r>
              <a:r>
                <a:rPr lang="id-ID" sz="1000" dirty="0">
                  <a:solidFill>
                    <a:srgbClr val="0070C0"/>
                  </a:solidFill>
                  <a:latin typeface="Calibri"/>
                  <a:cs typeface="Arial" pitchFamily="34" charset="0"/>
                  <a:sym typeface="Wingdings" panose="05000000000000000000" pitchFamily="2" charset="2"/>
                </a:rPr>
                <a:t> </a:t>
              </a:r>
              <a:r>
                <a:rPr lang="id-ID" sz="1000" dirty="0" err="1">
                  <a:solidFill>
                    <a:srgbClr val="0070C0"/>
                  </a:solidFill>
                  <a:latin typeface="Calibri"/>
                  <a:cs typeface="Arial" pitchFamily="34" charset="0"/>
                  <a:sym typeface="Wingdings" panose="05000000000000000000" pitchFamily="2" charset="2"/>
                </a:rPr>
                <a:t>for</a:t>
              </a:r>
              <a:r>
                <a:rPr lang="id-ID" sz="1000" dirty="0">
                  <a:solidFill>
                    <a:srgbClr val="0070C0"/>
                  </a:solidFill>
                  <a:latin typeface="Calibri"/>
                  <a:cs typeface="Arial" pitchFamily="34" charset="0"/>
                  <a:sym typeface="Wingdings" panose="05000000000000000000" pitchFamily="2" charset="2"/>
                </a:rPr>
                <a:t> </a:t>
              </a:r>
              <a:r>
                <a:rPr lang="id-ID" sz="1000" dirty="0" err="1">
                  <a:solidFill>
                    <a:srgbClr val="0070C0"/>
                  </a:solidFill>
                  <a:latin typeface="Calibri"/>
                  <a:cs typeface="Arial" pitchFamily="34" charset="0"/>
                  <a:sym typeface="Wingdings" panose="05000000000000000000" pitchFamily="2" charset="2"/>
                </a:rPr>
                <a:t>Indirect-uses</a:t>
              </a:r>
              <a:endParaRPr lang="en-US" sz="1000" dirty="0">
                <a:solidFill>
                  <a:srgbClr val="0070C0"/>
                </a:solidFill>
                <a:latin typeface="Calibri"/>
                <a:cs typeface="Arial" pitchFamily="34" charset="0"/>
              </a:endParaRPr>
            </a:p>
            <a:p>
              <a:pPr marL="243446" indent="-162297" algn="just" defTabSz="761855" eaLnBrk="0" fontAlgn="base" hangingPunct="0">
                <a:spcBef>
                  <a:spcPct val="0"/>
                </a:spcBef>
                <a:spcAft>
                  <a:spcPct val="0"/>
                </a:spcAft>
                <a:buFont typeface="Arial" pitchFamily="34" charset="0"/>
                <a:buChar char="•"/>
              </a:pPr>
              <a:r>
                <a:rPr lang="id-ID" sz="1000" dirty="0">
                  <a:solidFill>
                    <a:srgbClr val="0070C0"/>
                  </a:solidFill>
                  <a:latin typeface="Calibri"/>
                  <a:cs typeface="Arial" pitchFamily="34" charset="0"/>
                </a:rPr>
                <a:t>MEMR No. 21/2017</a:t>
              </a:r>
              <a:r>
                <a:rPr lang="en-US" sz="1000" dirty="0">
                  <a:solidFill>
                    <a:srgbClr val="0070C0"/>
                  </a:solidFill>
                  <a:latin typeface="Calibri"/>
                  <a:cs typeface="Arial" pitchFamily="34" charset="0"/>
                </a:rPr>
                <a:t> </a:t>
              </a:r>
              <a:r>
                <a:rPr lang="en-US" sz="1000" dirty="0">
                  <a:solidFill>
                    <a:srgbClr val="0070C0"/>
                  </a:solidFill>
                  <a:latin typeface="Calibri"/>
                  <a:cs typeface="Arial" pitchFamily="34" charset="0"/>
                  <a:sym typeface="Wingdings" panose="05000000000000000000" pitchFamily="2" charset="2"/>
                </a:rPr>
                <a:t> </a:t>
              </a:r>
              <a:r>
                <a:rPr lang="id-ID" sz="1000" dirty="0">
                  <a:solidFill>
                    <a:srgbClr val="0070C0"/>
                  </a:solidFill>
                  <a:latin typeface="Calibri"/>
                  <a:cs typeface="Arial" pitchFamily="34" charset="0"/>
                  <a:sym typeface="Wingdings" panose="05000000000000000000" pitchFamily="2" charset="2"/>
                </a:rPr>
                <a:t>Mud </a:t>
              </a:r>
              <a:r>
                <a:rPr lang="id-ID" sz="1000" dirty="0" err="1">
                  <a:solidFill>
                    <a:srgbClr val="0070C0"/>
                  </a:solidFill>
                  <a:latin typeface="Calibri"/>
                  <a:cs typeface="Arial" pitchFamily="34" charset="0"/>
                  <a:sym typeface="Wingdings" panose="05000000000000000000" pitchFamily="2" charset="2"/>
                </a:rPr>
                <a:t>Wastes</a:t>
              </a:r>
              <a:r>
                <a:rPr lang="id-ID" sz="1000" dirty="0">
                  <a:solidFill>
                    <a:srgbClr val="0070C0"/>
                  </a:solidFill>
                  <a:latin typeface="Calibri"/>
                  <a:cs typeface="Arial" pitchFamily="34" charset="0"/>
                  <a:sym typeface="Wingdings" panose="05000000000000000000" pitchFamily="2" charset="2"/>
                </a:rPr>
                <a:t> &amp; </a:t>
              </a:r>
              <a:r>
                <a:rPr lang="id-ID" sz="1000" dirty="0" err="1">
                  <a:solidFill>
                    <a:srgbClr val="0070C0"/>
                  </a:solidFill>
                  <a:latin typeface="Calibri"/>
                  <a:cs typeface="Arial" pitchFamily="34" charset="0"/>
                  <a:sym typeface="Wingdings" panose="05000000000000000000" pitchFamily="2" charset="2"/>
                </a:rPr>
                <a:t>Drilling</a:t>
              </a:r>
              <a:r>
                <a:rPr lang="id-ID" sz="1000" dirty="0">
                  <a:solidFill>
                    <a:srgbClr val="0070C0"/>
                  </a:solidFill>
                  <a:latin typeface="Calibri"/>
                  <a:cs typeface="Arial" pitchFamily="34" charset="0"/>
                  <a:sym typeface="Wingdings" panose="05000000000000000000" pitchFamily="2" charset="2"/>
                </a:rPr>
                <a:t> </a:t>
              </a:r>
              <a:r>
                <a:rPr lang="id-ID" sz="1000" dirty="0" err="1">
                  <a:solidFill>
                    <a:srgbClr val="0070C0"/>
                  </a:solidFill>
                  <a:latin typeface="Calibri"/>
                  <a:cs typeface="Arial" pitchFamily="34" charset="0"/>
                  <a:sym typeface="Wingdings" panose="05000000000000000000" pitchFamily="2" charset="2"/>
                </a:rPr>
                <a:t>Cutting</a:t>
              </a:r>
              <a:r>
                <a:rPr lang="id-ID" sz="1000" dirty="0">
                  <a:solidFill>
                    <a:srgbClr val="0070C0"/>
                  </a:solidFill>
                  <a:latin typeface="Calibri"/>
                  <a:cs typeface="Arial" pitchFamily="34" charset="0"/>
                  <a:sym typeface="Wingdings" panose="05000000000000000000" pitchFamily="2" charset="2"/>
                </a:rPr>
                <a:t> </a:t>
              </a:r>
              <a:r>
                <a:rPr lang="id-ID" sz="1000" dirty="0" err="1">
                  <a:solidFill>
                    <a:srgbClr val="0070C0"/>
                  </a:solidFill>
                  <a:latin typeface="Calibri"/>
                  <a:cs typeface="Arial" pitchFamily="34" charset="0"/>
                  <a:sym typeface="Wingdings" panose="05000000000000000000" pitchFamily="2" charset="2"/>
                </a:rPr>
                <a:t>Management</a:t>
              </a:r>
              <a:endParaRPr lang="en-US" sz="1000" dirty="0">
                <a:solidFill>
                  <a:srgbClr val="0070C0"/>
                </a:solidFill>
                <a:latin typeface="Calibri"/>
                <a:cs typeface="Arial" pitchFamily="34" charset="0"/>
              </a:endParaRPr>
            </a:p>
            <a:p>
              <a:pPr marL="243446" indent="-162297" algn="just" defTabSz="761855" eaLnBrk="0" fontAlgn="base" hangingPunct="0">
                <a:spcBef>
                  <a:spcPct val="0"/>
                </a:spcBef>
                <a:spcAft>
                  <a:spcPct val="0"/>
                </a:spcAft>
                <a:buFont typeface="Arial" pitchFamily="34" charset="0"/>
                <a:buChar char="•"/>
              </a:pPr>
              <a:r>
                <a:rPr lang="id-ID" sz="1000" dirty="0">
                  <a:solidFill>
                    <a:srgbClr val="0070C0"/>
                  </a:solidFill>
                  <a:latin typeface="Calibri"/>
                  <a:cs typeface="Arial" pitchFamily="34" charset="0"/>
                </a:rPr>
                <a:t>MEMR No.23/2017 </a:t>
              </a:r>
              <a:r>
                <a:rPr lang="en-US" sz="1000" dirty="0">
                  <a:solidFill>
                    <a:srgbClr val="0070C0"/>
                  </a:solidFill>
                  <a:latin typeface="Calibri"/>
                  <a:cs typeface="Arial" pitchFamily="34" charset="0"/>
                  <a:sym typeface="Wingdings" panose="05000000000000000000" pitchFamily="2" charset="2"/>
                </a:rPr>
                <a:t> </a:t>
              </a:r>
              <a:r>
                <a:rPr lang="id-ID" sz="1000" dirty="0" err="1">
                  <a:solidFill>
                    <a:srgbClr val="0070C0"/>
                  </a:solidFill>
                  <a:latin typeface="Calibri"/>
                  <a:cs typeface="Arial" pitchFamily="34" charset="0"/>
                  <a:sym typeface="Wingdings" panose="05000000000000000000" pitchFamily="2" charset="2"/>
                </a:rPr>
                <a:t>Production</a:t>
              </a:r>
              <a:r>
                <a:rPr lang="id-ID" sz="1000" dirty="0">
                  <a:solidFill>
                    <a:srgbClr val="0070C0"/>
                  </a:solidFill>
                  <a:latin typeface="Calibri"/>
                  <a:cs typeface="Arial" pitchFamily="34" charset="0"/>
                  <a:sym typeface="Wingdings" panose="05000000000000000000" pitchFamily="2" charset="2"/>
                </a:rPr>
                <a:t> Bonus</a:t>
              </a:r>
              <a:endParaRPr lang="en-US" sz="1000" dirty="0">
                <a:solidFill>
                  <a:srgbClr val="0070C0"/>
                </a:solidFill>
                <a:latin typeface="Calibri"/>
                <a:cs typeface="Arial" pitchFamily="34" charset="0"/>
              </a:endParaRPr>
            </a:p>
            <a:p>
              <a:pPr marL="243446" indent="-162297" algn="just" defTabSz="761855" eaLnBrk="0" fontAlgn="base" hangingPunct="0">
                <a:spcBef>
                  <a:spcPct val="0"/>
                </a:spcBef>
                <a:spcAft>
                  <a:spcPct val="0"/>
                </a:spcAft>
                <a:buFont typeface="Arial" pitchFamily="34" charset="0"/>
                <a:buChar char="•"/>
              </a:pPr>
              <a:r>
                <a:rPr lang="id-ID" sz="1000" dirty="0">
                  <a:solidFill>
                    <a:srgbClr val="0070C0"/>
                  </a:solidFill>
                  <a:latin typeface="Calibri"/>
                  <a:cs typeface="Arial" pitchFamily="34" charset="0"/>
                </a:rPr>
                <a:t>MEMR </a:t>
              </a:r>
              <a:r>
                <a:rPr lang="en-US" sz="1000" dirty="0">
                  <a:solidFill>
                    <a:srgbClr val="0070C0"/>
                  </a:solidFill>
                  <a:latin typeface="Calibri"/>
                  <a:cs typeface="Arial" pitchFamily="34" charset="0"/>
                </a:rPr>
                <a:t>No. 36/2017 </a:t>
              </a:r>
              <a:r>
                <a:rPr lang="en-US" sz="1000" dirty="0">
                  <a:solidFill>
                    <a:srgbClr val="0070C0"/>
                  </a:solidFill>
                  <a:latin typeface="Calibri"/>
                  <a:cs typeface="Arial" pitchFamily="34" charset="0"/>
                  <a:sym typeface="Wingdings" panose="05000000000000000000" pitchFamily="2" charset="2"/>
                </a:rPr>
                <a:t> PSP </a:t>
              </a:r>
              <a:r>
                <a:rPr lang="id-ID" sz="1000" dirty="0">
                  <a:solidFill>
                    <a:srgbClr val="0070C0"/>
                  </a:solidFill>
                  <a:latin typeface="Calibri"/>
                  <a:cs typeface="Arial" pitchFamily="34" charset="0"/>
                  <a:sym typeface="Wingdings" panose="05000000000000000000" pitchFamily="2" charset="2"/>
                </a:rPr>
                <a:t>&amp;</a:t>
              </a:r>
              <a:r>
                <a:rPr lang="en-US" sz="1000" dirty="0">
                  <a:solidFill>
                    <a:srgbClr val="0070C0"/>
                  </a:solidFill>
                  <a:latin typeface="Calibri"/>
                  <a:cs typeface="Arial" pitchFamily="34" charset="0"/>
                  <a:sym typeface="Wingdings" panose="05000000000000000000" pitchFamily="2" charset="2"/>
                </a:rPr>
                <a:t> PSPE</a:t>
              </a:r>
              <a:endParaRPr lang="en-US" sz="1000" dirty="0">
                <a:solidFill>
                  <a:srgbClr val="0070C0"/>
                </a:solidFill>
                <a:latin typeface="Calibri"/>
                <a:cs typeface="Arial" pitchFamily="34" charset="0"/>
              </a:endParaRPr>
            </a:p>
            <a:p>
              <a:pPr marL="243446" indent="-162297" algn="just" defTabSz="761855" eaLnBrk="0" fontAlgn="base" hangingPunct="0">
                <a:spcBef>
                  <a:spcPct val="0"/>
                </a:spcBef>
                <a:spcAft>
                  <a:spcPct val="0"/>
                </a:spcAft>
                <a:buFont typeface="Arial" pitchFamily="34" charset="0"/>
                <a:buChar char="•"/>
              </a:pPr>
              <a:r>
                <a:rPr lang="id-ID" sz="1000" dirty="0">
                  <a:solidFill>
                    <a:srgbClr val="0070C0"/>
                  </a:solidFill>
                  <a:latin typeface="Calibri"/>
                  <a:cs typeface="Arial" pitchFamily="34" charset="0"/>
                </a:rPr>
                <a:t>MEMR </a:t>
              </a:r>
              <a:r>
                <a:rPr lang="en-US" sz="1000" dirty="0">
                  <a:solidFill>
                    <a:srgbClr val="0070C0"/>
                  </a:solidFill>
                  <a:latin typeface="Calibri"/>
                  <a:cs typeface="Arial" pitchFamily="34" charset="0"/>
                </a:rPr>
                <a:t>No. 37/2017 </a:t>
              </a:r>
              <a:r>
                <a:rPr lang="en-US" sz="1000" dirty="0">
                  <a:solidFill>
                    <a:srgbClr val="0070C0"/>
                  </a:solidFill>
                  <a:latin typeface="Calibri"/>
                  <a:cs typeface="Arial" pitchFamily="34" charset="0"/>
                  <a:sym typeface="Wingdings" panose="05000000000000000000" pitchFamily="2" charset="2"/>
                </a:rPr>
                <a:t> </a:t>
              </a:r>
              <a:r>
                <a:rPr lang="id-ID" sz="1000" dirty="0">
                  <a:solidFill>
                    <a:srgbClr val="0070C0"/>
                  </a:solidFill>
                  <a:latin typeface="Calibri"/>
                  <a:cs typeface="Arial" pitchFamily="34" charset="0"/>
                  <a:sym typeface="Wingdings" panose="05000000000000000000" pitchFamily="2" charset="2"/>
                </a:rPr>
                <a:t>GWA</a:t>
              </a:r>
            </a:p>
            <a:p>
              <a:pPr marL="243446" indent="-162297" algn="just" defTabSz="761855" eaLnBrk="0" fontAlgn="base" hangingPunct="0">
                <a:spcBef>
                  <a:spcPct val="0"/>
                </a:spcBef>
                <a:spcAft>
                  <a:spcPct val="0"/>
                </a:spcAft>
                <a:buFont typeface="Arial" pitchFamily="34" charset="0"/>
                <a:buChar char="•"/>
              </a:pPr>
              <a:r>
                <a:rPr lang="id-ID" sz="1000" dirty="0">
                  <a:solidFill>
                    <a:srgbClr val="0070C0"/>
                  </a:solidFill>
                  <a:latin typeface="Calibri"/>
                  <a:cs typeface="Arial" pitchFamily="34" charset="0"/>
                  <a:sym typeface="Wingdings" panose="05000000000000000000" pitchFamily="2" charset="2"/>
                </a:rPr>
                <a:t>MEMR No.33/2018 </a:t>
              </a:r>
              <a:r>
                <a:rPr lang="en-US" sz="1000" dirty="0">
                  <a:solidFill>
                    <a:srgbClr val="0070C0"/>
                  </a:solidFill>
                  <a:latin typeface="Calibri"/>
                  <a:cs typeface="Arial" pitchFamily="34" charset="0"/>
                  <a:sym typeface="Wingdings" panose="05000000000000000000" pitchFamily="2" charset="2"/>
                </a:rPr>
                <a:t> </a:t>
              </a:r>
              <a:r>
                <a:rPr lang="id-ID" sz="1000" dirty="0">
                  <a:solidFill>
                    <a:srgbClr val="0070C0"/>
                  </a:solidFill>
                  <a:latin typeface="Calibri"/>
                  <a:cs typeface="Arial" pitchFamily="34" charset="0"/>
                  <a:sym typeface="Wingdings" panose="05000000000000000000" pitchFamily="2" charset="2"/>
                </a:rPr>
                <a:t>Data &amp; </a:t>
              </a:r>
              <a:r>
                <a:rPr lang="id-ID" sz="1000" dirty="0" err="1">
                  <a:solidFill>
                    <a:srgbClr val="0070C0"/>
                  </a:solidFill>
                  <a:latin typeface="Calibri"/>
                  <a:cs typeface="Arial" pitchFamily="34" charset="0"/>
                  <a:sym typeface="Wingdings" panose="05000000000000000000" pitchFamily="2" charset="2"/>
                </a:rPr>
                <a:t>Information</a:t>
              </a:r>
              <a:endParaRPr lang="id-ID" sz="1000" dirty="0">
                <a:solidFill>
                  <a:srgbClr val="0070C0"/>
                </a:solidFill>
                <a:latin typeface="Calibri"/>
                <a:cs typeface="Arial" pitchFamily="34" charset="0"/>
                <a:sym typeface="Wingdings" panose="05000000000000000000" pitchFamily="2" charset="2"/>
              </a:endParaRPr>
            </a:p>
            <a:p>
              <a:pPr marL="243446" indent="-162297" algn="just" defTabSz="761855" eaLnBrk="0" fontAlgn="base" hangingPunct="0">
                <a:spcBef>
                  <a:spcPct val="0"/>
                </a:spcBef>
                <a:spcAft>
                  <a:spcPct val="0"/>
                </a:spcAft>
                <a:buFont typeface="Arial" pitchFamily="34" charset="0"/>
                <a:buChar char="•"/>
              </a:pPr>
              <a:r>
                <a:rPr lang="id-ID" sz="1000" dirty="0">
                  <a:solidFill>
                    <a:srgbClr val="0070C0"/>
                  </a:solidFill>
                  <a:latin typeface="Calibri"/>
                  <a:cs typeface="Arial" pitchFamily="34" charset="0"/>
                  <a:sym typeface="Wingdings" panose="05000000000000000000" pitchFamily="2" charset="2"/>
                </a:rPr>
                <a:t>MEMR No.37 /2018 </a:t>
              </a:r>
              <a:r>
                <a:rPr lang="en-US" sz="1000" dirty="0">
                  <a:solidFill>
                    <a:srgbClr val="0070C0"/>
                  </a:solidFill>
                  <a:latin typeface="Calibri"/>
                  <a:cs typeface="Arial" pitchFamily="34" charset="0"/>
                  <a:sym typeface="Wingdings" panose="05000000000000000000" pitchFamily="2" charset="2"/>
                </a:rPr>
                <a:t> </a:t>
              </a:r>
              <a:r>
                <a:rPr lang="id-ID" sz="1000" dirty="0">
                  <a:solidFill>
                    <a:srgbClr val="0070C0"/>
                  </a:solidFill>
                  <a:latin typeface="Calibri"/>
                  <a:cs typeface="Arial" pitchFamily="34" charset="0"/>
                  <a:sym typeface="Wingdings" panose="05000000000000000000" pitchFamily="2" charset="2"/>
                </a:rPr>
                <a:t> </a:t>
              </a:r>
              <a:r>
                <a:rPr lang="id-ID" sz="1000" dirty="0" err="1">
                  <a:solidFill>
                    <a:srgbClr val="0070C0"/>
                  </a:solidFill>
                  <a:latin typeface="Calibri"/>
                  <a:cs typeface="Arial" pitchFamily="34" charset="0"/>
                  <a:sym typeface="Wingdings" panose="05000000000000000000" pitchFamily="2" charset="2"/>
                </a:rPr>
                <a:t>Geothermal</a:t>
              </a:r>
              <a:r>
                <a:rPr lang="id-ID" sz="1000" dirty="0">
                  <a:solidFill>
                    <a:srgbClr val="0070C0"/>
                  </a:solidFill>
                  <a:latin typeface="Calibri"/>
                  <a:cs typeface="Arial" pitchFamily="34" charset="0"/>
                  <a:sym typeface="Wingdings" panose="05000000000000000000" pitchFamily="2" charset="2"/>
                </a:rPr>
                <a:t> </a:t>
              </a:r>
              <a:r>
                <a:rPr lang="id-ID" sz="1000" dirty="0" err="1">
                  <a:solidFill>
                    <a:srgbClr val="0070C0"/>
                  </a:solidFill>
                  <a:latin typeface="Calibri"/>
                  <a:cs typeface="Arial" pitchFamily="34" charset="0"/>
                  <a:sym typeface="Wingdings" panose="05000000000000000000" pitchFamily="2" charset="2"/>
                </a:rPr>
                <a:t>Licensing</a:t>
              </a:r>
              <a:endParaRPr lang="en-US" sz="1000" dirty="0">
                <a:solidFill>
                  <a:srgbClr val="0070C0"/>
                </a:solidFill>
                <a:latin typeface="Calibri"/>
                <a:cs typeface="Arial" pitchFamily="34" charset="0"/>
                <a:sym typeface="Wingdings" panose="05000000000000000000" pitchFamily="2" charset="2"/>
              </a:endParaRPr>
            </a:p>
          </p:txBody>
        </p:sp>
        <p:pic>
          <p:nvPicPr>
            <p:cNvPr id="1029" name="Picture 5" descr="C:\Users\HP S5000\Downloads\policy-topic-icon.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86206" y="2234113"/>
              <a:ext cx="714841" cy="71484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 name="Group 3"/>
          <p:cNvGrpSpPr/>
          <p:nvPr/>
        </p:nvGrpSpPr>
        <p:grpSpPr>
          <a:xfrm>
            <a:off x="563314" y="4615303"/>
            <a:ext cx="4050225" cy="1170671"/>
            <a:chOff x="535054" y="4365682"/>
            <a:chExt cx="4050225" cy="1170671"/>
          </a:xfrm>
        </p:grpSpPr>
        <p:sp>
          <p:nvSpPr>
            <p:cNvPr id="26" name="TextBox 10"/>
            <p:cNvSpPr txBox="1">
              <a:spLocks noChangeArrowheads="1"/>
            </p:cNvSpPr>
            <p:nvPr/>
          </p:nvSpPr>
          <p:spPr bwMode="auto">
            <a:xfrm>
              <a:off x="535054" y="4365682"/>
              <a:ext cx="1769189" cy="348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defTabSz="761855" eaLnBrk="0" fontAlgn="base" hangingPunct="0">
                <a:spcBef>
                  <a:spcPct val="0"/>
                </a:spcBef>
                <a:spcAft>
                  <a:spcPct val="0"/>
                </a:spcAft>
              </a:pPr>
              <a:r>
                <a:rPr lang="id-ID" altLang="id-ID" sz="1666" b="1" dirty="0">
                  <a:solidFill>
                    <a:srgbClr val="C00000"/>
                  </a:solidFill>
                  <a:latin typeface="Calibri"/>
                  <a:ea typeface="Calibri" pitchFamily="34" charset="0"/>
                  <a:cs typeface="Times New Roman" pitchFamily="18" charset="0"/>
                </a:rPr>
                <a:t>Investment</a:t>
              </a:r>
              <a:endParaRPr lang="en-US" altLang="id-ID" sz="1666" b="1" dirty="0">
                <a:solidFill>
                  <a:srgbClr val="C00000"/>
                </a:solidFill>
                <a:latin typeface="Calibri"/>
                <a:ea typeface="Calibri" pitchFamily="34" charset="0"/>
                <a:cs typeface="Times New Roman" pitchFamily="18" charset="0"/>
              </a:endParaRPr>
            </a:p>
          </p:txBody>
        </p:sp>
        <p:sp>
          <p:nvSpPr>
            <p:cNvPr id="27" name="Rectangle 12"/>
            <p:cNvSpPr>
              <a:spLocks noChangeArrowheads="1"/>
            </p:cNvSpPr>
            <p:nvPr/>
          </p:nvSpPr>
          <p:spPr bwMode="auto">
            <a:xfrm>
              <a:off x="1651363" y="4712638"/>
              <a:ext cx="2933916" cy="613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761855" eaLnBrk="0" fontAlgn="base" hangingPunct="0">
                <a:spcBef>
                  <a:spcPct val="0"/>
                </a:spcBef>
                <a:spcAft>
                  <a:spcPct val="0"/>
                </a:spcAft>
              </a:pPr>
              <a:r>
                <a:rPr lang="en-US" altLang="id-ID" sz="2222" b="1" dirty="0">
                  <a:solidFill>
                    <a:srgbClr val="9BBB59">
                      <a:lumMod val="75000"/>
                    </a:srgbClr>
                  </a:solidFill>
                  <a:latin typeface="Calibri"/>
                  <a:cs typeface="Arial" pitchFamily="34" charset="0"/>
                </a:rPr>
                <a:t>USD </a:t>
              </a:r>
              <a:r>
                <a:rPr lang="en-AU" altLang="id-ID" sz="2222" b="1" dirty="0">
                  <a:solidFill>
                    <a:srgbClr val="9BBB59">
                      <a:lumMod val="75000"/>
                    </a:srgbClr>
                  </a:solidFill>
                  <a:latin typeface="Calibri"/>
                  <a:cs typeface="Arial" pitchFamily="34" charset="0"/>
                </a:rPr>
                <a:t>5</a:t>
              </a:r>
              <a:r>
                <a:rPr lang="id-ID" altLang="id-ID" sz="2222" b="1" dirty="0">
                  <a:solidFill>
                    <a:srgbClr val="9BBB59">
                      <a:lumMod val="75000"/>
                    </a:srgbClr>
                  </a:solidFill>
                  <a:latin typeface="Calibri"/>
                  <a:cs typeface="Arial" pitchFamily="34" charset="0"/>
                </a:rPr>
                <a:t>73 </a:t>
              </a:r>
              <a:r>
                <a:rPr lang="id-ID" altLang="id-ID" sz="2222" b="1" dirty="0" err="1">
                  <a:solidFill>
                    <a:srgbClr val="9BBB59">
                      <a:lumMod val="75000"/>
                    </a:srgbClr>
                  </a:solidFill>
                  <a:latin typeface="Calibri"/>
                  <a:cs typeface="Arial" pitchFamily="34" charset="0"/>
                </a:rPr>
                <a:t>Million</a:t>
              </a:r>
              <a:r>
                <a:rPr lang="id-ID" altLang="id-ID" sz="2222" b="1" dirty="0">
                  <a:solidFill>
                    <a:srgbClr val="9BBB59">
                      <a:lumMod val="75000"/>
                    </a:srgbClr>
                  </a:solidFill>
                  <a:latin typeface="Calibri"/>
                  <a:cs typeface="Arial" pitchFamily="34" charset="0"/>
                </a:rPr>
                <a:t> </a:t>
              </a:r>
              <a:r>
                <a:rPr lang="id-ID" altLang="id-ID" sz="1166" b="1" dirty="0">
                  <a:solidFill>
                    <a:srgbClr val="002060"/>
                  </a:solidFill>
                  <a:latin typeface="Calibri"/>
                  <a:cs typeface="Arial" pitchFamily="34" charset="0"/>
                </a:rPr>
                <a:t>(</a:t>
              </a:r>
              <a:r>
                <a:rPr lang="id-ID" altLang="id-ID" sz="1166" b="1" dirty="0" err="1">
                  <a:solidFill>
                    <a:srgbClr val="002060"/>
                  </a:solidFill>
                  <a:latin typeface="Calibri"/>
                  <a:cs typeface="Arial" pitchFamily="34" charset="0"/>
                </a:rPr>
                <a:t>June</a:t>
              </a:r>
              <a:r>
                <a:rPr lang="id-ID" altLang="id-ID" sz="1166" b="1" dirty="0">
                  <a:solidFill>
                    <a:srgbClr val="002060"/>
                  </a:solidFill>
                  <a:latin typeface="Calibri"/>
                  <a:cs typeface="Arial" pitchFamily="34" charset="0"/>
                </a:rPr>
                <a:t> 2018)</a:t>
              </a:r>
              <a:endParaRPr lang="en-US" altLang="id-ID" sz="2333" b="1" dirty="0">
                <a:solidFill>
                  <a:srgbClr val="00B050"/>
                </a:solidFill>
                <a:effectLst>
                  <a:outerShdw blurRad="38100" dist="38100" dir="2700000" algn="tl">
                    <a:srgbClr val="000000">
                      <a:alpha val="43137"/>
                    </a:srgbClr>
                  </a:outerShdw>
                </a:effectLst>
                <a:latin typeface="Calibri"/>
                <a:cs typeface="Arial" pitchFamily="34" charset="0"/>
              </a:endParaRPr>
            </a:p>
            <a:p>
              <a:pPr marL="243446" indent="-162297" algn="just" defTabSz="761855" eaLnBrk="0" fontAlgn="base" hangingPunct="0">
                <a:spcBef>
                  <a:spcPct val="0"/>
                </a:spcBef>
                <a:spcAft>
                  <a:spcPct val="0"/>
                </a:spcAft>
                <a:buFont typeface="Arial" pitchFamily="34" charset="0"/>
                <a:buChar char="•"/>
              </a:pPr>
              <a:r>
                <a:rPr lang="id-ID" altLang="id-ID" sz="1166" dirty="0">
                  <a:solidFill>
                    <a:srgbClr val="0070C0"/>
                  </a:solidFill>
                  <a:latin typeface="Calibri"/>
                  <a:cs typeface="Arial" pitchFamily="34" charset="0"/>
                </a:rPr>
                <a:t>47,2</a:t>
              </a:r>
              <a:r>
                <a:rPr lang="en-AU" altLang="id-ID" sz="1166" dirty="0">
                  <a:solidFill>
                    <a:srgbClr val="0070C0"/>
                  </a:solidFill>
                  <a:latin typeface="Calibri"/>
                  <a:cs typeface="Arial" pitchFamily="34" charset="0"/>
                </a:rPr>
                <a:t> </a:t>
              </a:r>
              <a:r>
                <a:rPr lang="en-US" altLang="id-ID" sz="1166" dirty="0">
                  <a:solidFill>
                    <a:srgbClr val="0070C0"/>
                  </a:solidFill>
                  <a:latin typeface="Calibri"/>
                  <a:cs typeface="Arial" pitchFamily="34" charset="0"/>
                </a:rPr>
                <a:t>% </a:t>
              </a:r>
              <a:r>
                <a:rPr lang="id-ID" altLang="id-ID" sz="1166" dirty="0" err="1">
                  <a:solidFill>
                    <a:srgbClr val="0070C0"/>
                  </a:solidFill>
                  <a:latin typeface="Calibri"/>
                  <a:cs typeface="Arial" pitchFamily="34" charset="0"/>
                </a:rPr>
                <a:t>from</a:t>
              </a:r>
              <a:r>
                <a:rPr lang="en-US" altLang="id-ID" sz="1166" dirty="0">
                  <a:solidFill>
                    <a:srgbClr val="0070C0"/>
                  </a:solidFill>
                  <a:latin typeface="Calibri"/>
                  <a:cs typeface="Arial" pitchFamily="34" charset="0"/>
                </a:rPr>
                <a:t> </a:t>
              </a:r>
              <a:r>
                <a:rPr lang="id-ID" altLang="id-ID" sz="1166" dirty="0">
                  <a:solidFill>
                    <a:srgbClr val="0070C0"/>
                  </a:solidFill>
                  <a:latin typeface="Calibri"/>
                  <a:cs typeface="Arial" pitchFamily="34" charset="0"/>
                </a:rPr>
                <a:t>2018 </a:t>
              </a:r>
              <a:r>
                <a:rPr lang="en-US" altLang="id-ID" sz="1166" dirty="0">
                  <a:solidFill>
                    <a:srgbClr val="0070C0"/>
                  </a:solidFill>
                  <a:latin typeface="Calibri"/>
                  <a:cs typeface="Arial" pitchFamily="34" charset="0"/>
                </a:rPr>
                <a:t>target</a:t>
              </a:r>
              <a:r>
                <a:rPr lang="id-ID" altLang="id-ID" sz="1166" dirty="0">
                  <a:solidFill>
                    <a:srgbClr val="0070C0"/>
                  </a:solidFill>
                  <a:latin typeface="Calibri"/>
                  <a:cs typeface="Arial" pitchFamily="34" charset="0"/>
                </a:rPr>
                <a:t> (</a:t>
              </a:r>
              <a:r>
                <a:rPr lang="en-US" altLang="id-ID" sz="1166" dirty="0">
                  <a:solidFill>
                    <a:srgbClr val="0070C0"/>
                  </a:solidFill>
                  <a:latin typeface="Calibri"/>
                  <a:cs typeface="Arial" pitchFamily="34" charset="0"/>
                </a:rPr>
                <a:t>USD 1,</a:t>
              </a:r>
              <a:r>
                <a:rPr lang="id-ID" altLang="id-ID" sz="1166" dirty="0">
                  <a:solidFill>
                    <a:srgbClr val="0070C0"/>
                  </a:solidFill>
                  <a:latin typeface="Calibri"/>
                  <a:cs typeface="Arial" pitchFamily="34" charset="0"/>
                </a:rPr>
                <a:t>214</a:t>
              </a:r>
              <a:r>
                <a:rPr lang="en-US" altLang="id-ID" sz="1166" dirty="0">
                  <a:solidFill>
                    <a:srgbClr val="0070C0"/>
                  </a:solidFill>
                  <a:latin typeface="Calibri"/>
                  <a:cs typeface="Arial" pitchFamily="34" charset="0"/>
                </a:rPr>
                <a:t> M</a:t>
              </a:r>
              <a:r>
                <a:rPr lang="id-ID" altLang="id-ID" sz="1166" dirty="0">
                  <a:solidFill>
                    <a:srgbClr val="0070C0"/>
                  </a:solidFill>
                  <a:latin typeface="Calibri"/>
                  <a:cs typeface="Arial" pitchFamily="34" charset="0"/>
                </a:rPr>
                <a:t>)</a:t>
              </a:r>
              <a:endParaRPr lang="en-US" altLang="id-ID" sz="1000" b="1" dirty="0">
                <a:solidFill>
                  <a:srgbClr val="0070C0"/>
                </a:solidFill>
                <a:latin typeface="Calibri"/>
                <a:cs typeface="Arial" pitchFamily="34" charset="0"/>
              </a:endParaRPr>
            </a:p>
          </p:txBody>
        </p:sp>
        <p:pic>
          <p:nvPicPr>
            <p:cNvPr id="1030" name="Picture 6" descr="C:\Users\HP S5000\Downloads\analysis.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77329" y="4807521"/>
              <a:ext cx="728832" cy="7288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 name="Group 2"/>
          <p:cNvGrpSpPr/>
          <p:nvPr/>
        </p:nvGrpSpPr>
        <p:grpSpPr>
          <a:xfrm>
            <a:off x="5063834" y="6075869"/>
            <a:ext cx="3882148" cy="1112225"/>
            <a:chOff x="4997278" y="5670868"/>
            <a:chExt cx="3882148" cy="1112225"/>
          </a:xfrm>
        </p:grpSpPr>
        <p:sp>
          <p:nvSpPr>
            <p:cNvPr id="25" name="TextBox 10"/>
            <p:cNvSpPr txBox="1">
              <a:spLocks noChangeArrowheads="1"/>
            </p:cNvSpPr>
            <p:nvPr/>
          </p:nvSpPr>
          <p:spPr bwMode="auto">
            <a:xfrm>
              <a:off x="4997278" y="5670868"/>
              <a:ext cx="3023867" cy="348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defTabSz="761855" eaLnBrk="0" fontAlgn="base" hangingPunct="0">
                <a:spcBef>
                  <a:spcPct val="0"/>
                </a:spcBef>
                <a:spcAft>
                  <a:spcPct val="0"/>
                </a:spcAft>
              </a:pPr>
              <a:r>
                <a:rPr lang="id-ID" altLang="id-ID" sz="1666" b="1" dirty="0">
                  <a:solidFill>
                    <a:srgbClr val="002060"/>
                  </a:solidFill>
                  <a:latin typeface="Calibri"/>
                  <a:ea typeface="Calibri" pitchFamily="34" charset="0"/>
                  <a:cs typeface="Times New Roman" pitchFamily="18" charset="0"/>
                </a:rPr>
                <a:t>Non-</a:t>
              </a:r>
              <a:r>
                <a:rPr lang="id-ID" altLang="id-ID" sz="1666" b="1" dirty="0" err="1">
                  <a:solidFill>
                    <a:srgbClr val="002060"/>
                  </a:solidFill>
                  <a:latin typeface="Calibri"/>
                  <a:ea typeface="Calibri" pitchFamily="34" charset="0"/>
                  <a:cs typeface="Times New Roman" pitchFamily="18" charset="0"/>
                </a:rPr>
                <a:t>tax</a:t>
              </a:r>
              <a:r>
                <a:rPr lang="id-ID" altLang="id-ID" sz="1666" b="1" dirty="0">
                  <a:solidFill>
                    <a:srgbClr val="002060"/>
                  </a:solidFill>
                  <a:latin typeface="Calibri"/>
                  <a:ea typeface="Calibri" pitchFamily="34" charset="0"/>
                  <a:cs typeface="Times New Roman" pitchFamily="18" charset="0"/>
                </a:rPr>
                <a:t> State </a:t>
              </a:r>
              <a:r>
                <a:rPr lang="id-ID" altLang="id-ID" sz="1666" b="1" dirty="0" err="1">
                  <a:solidFill>
                    <a:srgbClr val="002060"/>
                  </a:solidFill>
                  <a:latin typeface="Calibri"/>
                  <a:ea typeface="Calibri" pitchFamily="34" charset="0"/>
                  <a:cs typeface="Times New Roman" pitchFamily="18" charset="0"/>
                </a:rPr>
                <a:t>Revenue</a:t>
              </a:r>
              <a:endParaRPr lang="en-US" altLang="id-ID" sz="1666" b="1" dirty="0">
                <a:solidFill>
                  <a:srgbClr val="002060"/>
                </a:solidFill>
                <a:latin typeface="Calibri"/>
                <a:ea typeface="Calibri" pitchFamily="34" charset="0"/>
                <a:cs typeface="Times New Roman" pitchFamily="18" charset="0"/>
              </a:endParaRPr>
            </a:p>
          </p:txBody>
        </p:sp>
        <p:sp>
          <p:nvSpPr>
            <p:cNvPr id="28" name="Rectangle 12"/>
            <p:cNvSpPr>
              <a:spLocks noChangeArrowheads="1"/>
            </p:cNvSpPr>
            <p:nvPr/>
          </p:nvSpPr>
          <p:spPr bwMode="auto">
            <a:xfrm>
              <a:off x="5931226" y="6073016"/>
              <a:ext cx="2948200" cy="613694"/>
            </a:xfrm>
            <a:prstGeom prst="rect">
              <a:avLst/>
            </a:prstGeom>
            <a:noFill/>
            <a:ln>
              <a:noFill/>
            </a:ln>
            <a:extLst/>
          </p:spPr>
          <p:txBody>
            <a:bodyPr wrap="square">
              <a:spAutoFit/>
            </a:bodyPr>
            <a:lstStyle/>
            <a:p>
              <a:pPr algn="just" defTabSz="761855" eaLnBrk="0" fontAlgn="base" hangingPunct="0">
                <a:spcBef>
                  <a:spcPct val="0"/>
                </a:spcBef>
                <a:spcAft>
                  <a:spcPct val="0"/>
                </a:spcAft>
              </a:pPr>
              <a:r>
                <a:rPr lang="en-US" altLang="id-ID" sz="2222" b="1" dirty="0" err="1">
                  <a:solidFill>
                    <a:srgbClr val="9BBB59">
                      <a:lumMod val="75000"/>
                    </a:srgbClr>
                  </a:solidFill>
                  <a:latin typeface="Calibri"/>
                  <a:cs typeface="Arial" pitchFamily="34" charset="0"/>
                </a:rPr>
                <a:t>Rp</a:t>
              </a:r>
              <a:r>
                <a:rPr lang="en-US" altLang="id-ID" sz="2222" b="1" dirty="0">
                  <a:solidFill>
                    <a:srgbClr val="9BBB59">
                      <a:lumMod val="75000"/>
                    </a:srgbClr>
                  </a:solidFill>
                  <a:latin typeface="Calibri"/>
                  <a:cs typeface="Arial" pitchFamily="34" charset="0"/>
                </a:rPr>
                <a:t> </a:t>
              </a:r>
              <a:r>
                <a:rPr lang="id-ID" altLang="id-ID" sz="2222" b="1" dirty="0">
                  <a:solidFill>
                    <a:srgbClr val="9BBB59">
                      <a:lumMod val="75000"/>
                    </a:srgbClr>
                  </a:solidFill>
                  <a:latin typeface="Calibri"/>
                  <a:cs typeface="Arial" pitchFamily="34" charset="0"/>
                </a:rPr>
                <a:t>6</a:t>
              </a:r>
              <a:r>
                <a:rPr lang="en-US" altLang="id-ID" sz="2222" b="1" dirty="0">
                  <a:solidFill>
                    <a:srgbClr val="9BBB59">
                      <a:lumMod val="75000"/>
                    </a:srgbClr>
                  </a:solidFill>
                  <a:latin typeface="Calibri"/>
                  <a:cs typeface="Arial" pitchFamily="34" charset="0"/>
                </a:rPr>
                <a:t>61</a:t>
              </a:r>
              <a:r>
                <a:rPr lang="id-ID" altLang="id-ID" sz="2222" b="1" dirty="0">
                  <a:solidFill>
                    <a:srgbClr val="9BBB59">
                      <a:lumMod val="75000"/>
                    </a:srgbClr>
                  </a:solidFill>
                  <a:latin typeface="Calibri"/>
                  <a:cs typeface="Arial" pitchFamily="34" charset="0"/>
                </a:rPr>
                <a:t> Bil</a:t>
              </a:r>
              <a:r>
                <a:rPr lang="en-US" altLang="id-ID" sz="2222" b="1" dirty="0">
                  <a:solidFill>
                    <a:srgbClr val="9BBB59">
                      <a:lumMod val="75000"/>
                    </a:srgbClr>
                  </a:solidFill>
                  <a:latin typeface="Calibri"/>
                  <a:cs typeface="Arial" pitchFamily="34" charset="0"/>
                </a:rPr>
                <a:t>li</a:t>
              </a:r>
              <a:r>
                <a:rPr lang="id-ID" altLang="id-ID" sz="2222" b="1" dirty="0">
                  <a:solidFill>
                    <a:srgbClr val="9BBB59">
                      <a:lumMod val="75000"/>
                    </a:srgbClr>
                  </a:solidFill>
                  <a:latin typeface="Calibri"/>
                  <a:cs typeface="Arial" pitchFamily="34" charset="0"/>
                </a:rPr>
                <a:t>o</a:t>
              </a:r>
              <a:r>
                <a:rPr lang="en-US" altLang="id-ID" sz="2222" b="1" dirty="0">
                  <a:solidFill>
                    <a:srgbClr val="9BBB59">
                      <a:lumMod val="75000"/>
                    </a:srgbClr>
                  </a:solidFill>
                  <a:latin typeface="Calibri"/>
                  <a:cs typeface="Arial" pitchFamily="34" charset="0"/>
                </a:rPr>
                <a:t>n</a:t>
              </a:r>
              <a:r>
                <a:rPr lang="id-ID" altLang="id-ID" sz="2222" b="1" dirty="0">
                  <a:solidFill>
                    <a:srgbClr val="9BBB59">
                      <a:lumMod val="75000"/>
                    </a:srgbClr>
                  </a:solidFill>
                  <a:latin typeface="Calibri"/>
                  <a:cs typeface="Arial" pitchFamily="34" charset="0"/>
                </a:rPr>
                <a:t> </a:t>
              </a:r>
              <a:r>
                <a:rPr lang="id-ID" altLang="id-ID" sz="1166" b="1" dirty="0">
                  <a:solidFill>
                    <a:srgbClr val="002060"/>
                  </a:solidFill>
                  <a:latin typeface="Calibri"/>
                  <a:cs typeface="Arial" pitchFamily="34" charset="0"/>
                </a:rPr>
                <a:t>(</a:t>
              </a:r>
              <a:r>
                <a:rPr lang="id-ID" altLang="id-ID" sz="1166" b="1" dirty="0" err="1">
                  <a:solidFill>
                    <a:srgbClr val="002060"/>
                  </a:solidFill>
                  <a:latin typeface="Calibri"/>
                  <a:cs typeface="Arial" pitchFamily="34" charset="0"/>
                </a:rPr>
                <a:t>June</a:t>
              </a:r>
              <a:r>
                <a:rPr lang="id-ID" altLang="id-ID" sz="1166" b="1" dirty="0">
                  <a:solidFill>
                    <a:srgbClr val="002060"/>
                  </a:solidFill>
                  <a:latin typeface="Calibri"/>
                  <a:cs typeface="Arial" pitchFamily="34" charset="0"/>
                </a:rPr>
                <a:t> 2018)</a:t>
              </a:r>
              <a:endParaRPr lang="en-US" altLang="id-ID" sz="1166" b="1" dirty="0">
                <a:solidFill>
                  <a:srgbClr val="00B050"/>
                </a:solidFill>
                <a:effectLst>
                  <a:outerShdw blurRad="38100" dist="38100" dir="2700000" algn="tl">
                    <a:srgbClr val="000000">
                      <a:alpha val="43137"/>
                    </a:srgbClr>
                  </a:outerShdw>
                </a:effectLst>
                <a:latin typeface="Calibri"/>
                <a:cs typeface="Arial" pitchFamily="34" charset="0"/>
              </a:endParaRPr>
            </a:p>
            <a:p>
              <a:pPr marL="243446" indent="-162297" algn="just" defTabSz="761855" eaLnBrk="0" fontAlgn="base" hangingPunct="0">
                <a:spcBef>
                  <a:spcPct val="0"/>
                </a:spcBef>
                <a:spcAft>
                  <a:spcPct val="0"/>
                </a:spcAft>
                <a:buFont typeface="Arial" pitchFamily="34" charset="0"/>
                <a:buChar char="•"/>
              </a:pPr>
              <a:r>
                <a:rPr lang="id-ID" altLang="id-ID" sz="1166" dirty="0">
                  <a:solidFill>
                    <a:srgbClr val="0070C0"/>
                  </a:solidFill>
                  <a:latin typeface="Calibri"/>
                  <a:cs typeface="Arial" pitchFamily="34" charset="0"/>
                </a:rPr>
                <a:t>93,</a:t>
              </a:r>
              <a:r>
                <a:rPr lang="en-US" altLang="id-ID" sz="1166" dirty="0">
                  <a:solidFill>
                    <a:srgbClr val="0070C0"/>
                  </a:solidFill>
                  <a:latin typeface="Calibri"/>
                  <a:cs typeface="Arial" pitchFamily="34" charset="0"/>
                </a:rPr>
                <a:t>8 % </a:t>
              </a:r>
              <a:r>
                <a:rPr lang="id-ID" altLang="id-ID" sz="1166" dirty="0" err="1">
                  <a:solidFill>
                    <a:srgbClr val="0070C0"/>
                  </a:solidFill>
                  <a:latin typeface="Calibri"/>
                  <a:cs typeface="Arial" pitchFamily="34" charset="0"/>
                </a:rPr>
                <a:t>from</a:t>
              </a:r>
              <a:r>
                <a:rPr lang="id-ID" altLang="id-ID" sz="1166" dirty="0">
                  <a:solidFill>
                    <a:srgbClr val="0070C0"/>
                  </a:solidFill>
                  <a:latin typeface="Calibri"/>
                  <a:cs typeface="Arial" pitchFamily="34" charset="0"/>
                </a:rPr>
                <a:t> 2018 Target </a:t>
              </a:r>
              <a:r>
                <a:rPr lang="en-US" altLang="id-ID" sz="1166" dirty="0" err="1">
                  <a:solidFill>
                    <a:srgbClr val="0070C0"/>
                  </a:solidFill>
                  <a:latin typeface="Calibri"/>
                  <a:cs typeface="Arial" pitchFamily="34" charset="0"/>
                </a:rPr>
                <a:t>Rp</a:t>
              </a:r>
              <a:r>
                <a:rPr lang="en-US" altLang="id-ID" sz="1166" dirty="0">
                  <a:solidFill>
                    <a:srgbClr val="0070C0"/>
                  </a:solidFill>
                  <a:latin typeface="Calibri"/>
                  <a:cs typeface="Arial" pitchFamily="34" charset="0"/>
                </a:rPr>
                <a:t> </a:t>
              </a:r>
              <a:r>
                <a:rPr lang="id-ID" altLang="id-ID" sz="1166" dirty="0">
                  <a:solidFill>
                    <a:srgbClr val="0070C0"/>
                  </a:solidFill>
                  <a:latin typeface="Calibri"/>
                  <a:cs typeface="Arial" pitchFamily="34" charset="0"/>
                </a:rPr>
                <a:t>700</a:t>
              </a:r>
              <a:r>
                <a:rPr lang="en-US" altLang="id-ID" sz="1166" dirty="0">
                  <a:solidFill>
                    <a:srgbClr val="0070C0"/>
                  </a:solidFill>
                  <a:latin typeface="Calibri"/>
                  <a:cs typeface="Arial" pitchFamily="34" charset="0"/>
                </a:rPr>
                <a:t> </a:t>
              </a:r>
              <a:r>
                <a:rPr lang="id-ID" altLang="id-ID" sz="1166" dirty="0">
                  <a:solidFill>
                    <a:srgbClr val="0070C0"/>
                  </a:solidFill>
                  <a:latin typeface="Calibri"/>
                  <a:cs typeface="Arial" pitchFamily="34" charset="0"/>
                </a:rPr>
                <a:t>B</a:t>
              </a:r>
              <a:r>
                <a:rPr lang="en-US" altLang="id-ID" sz="1166" dirty="0" err="1">
                  <a:solidFill>
                    <a:srgbClr val="0070C0"/>
                  </a:solidFill>
                  <a:latin typeface="Calibri"/>
                  <a:cs typeface="Arial" pitchFamily="34" charset="0"/>
                </a:rPr>
                <a:t>i</a:t>
              </a:r>
              <a:r>
                <a:rPr lang="id-ID" altLang="id-ID" sz="1166" dirty="0">
                  <a:solidFill>
                    <a:srgbClr val="0070C0"/>
                  </a:solidFill>
                  <a:latin typeface="Calibri"/>
                  <a:cs typeface="Arial" pitchFamily="34" charset="0"/>
                </a:rPr>
                <a:t>l</a:t>
              </a:r>
              <a:r>
                <a:rPr lang="en-US" altLang="id-ID" sz="1166" dirty="0">
                  <a:solidFill>
                    <a:srgbClr val="0070C0"/>
                  </a:solidFill>
                  <a:latin typeface="Calibri"/>
                  <a:cs typeface="Arial" pitchFamily="34" charset="0"/>
                </a:rPr>
                <a:t>li</a:t>
              </a:r>
              <a:r>
                <a:rPr lang="id-ID" altLang="id-ID" sz="1166" dirty="0">
                  <a:solidFill>
                    <a:srgbClr val="0070C0"/>
                  </a:solidFill>
                  <a:latin typeface="Calibri"/>
                  <a:cs typeface="Arial" pitchFamily="34" charset="0"/>
                </a:rPr>
                <a:t>o</a:t>
              </a:r>
              <a:r>
                <a:rPr lang="en-US" altLang="id-ID" sz="1166" dirty="0">
                  <a:solidFill>
                    <a:srgbClr val="0070C0"/>
                  </a:solidFill>
                  <a:latin typeface="Calibri"/>
                  <a:cs typeface="Arial" pitchFamily="34" charset="0"/>
                </a:rPr>
                <a:t>n</a:t>
              </a:r>
            </a:p>
          </p:txBody>
        </p:sp>
        <p:pic>
          <p:nvPicPr>
            <p:cNvPr id="1031" name="Picture 7" descr="C:\Users\HP S5000\Downloads\investment-33-224329.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169527" y="6021394"/>
              <a:ext cx="761699" cy="761699"/>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209617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Geothermal Installed Capacity as per March 2018</a:t>
            </a:r>
            <a:endParaRPr lang="en-NZ" sz="2800" dirty="0"/>
          </a:p>
        </p:txBody>
      </p:sp>
      <p:sp>
        <p:nvSpPr>
          <p:cNvPr id="4" name="Slide Number Placeholder 3"/>
          <p:cNvSpPr>
            <a:spLocks noGrp="1"/>
          </p:cNvSpPr>
          <p:nvPr>
            <p:ph type="sldNum" sz="quarter" idx="4"/>
          </p:nvPr>
        </p:nvSpPr>
        <p:spPr/>
        <p:txBody>
          <a:bodyPr/>
          <a:lstStyle/>
          <a:p>
            <a:fld id="{F8714618-0879-464F-8DAE-3199CD8A5D95}" type="slidenum">
              <a:rPr lang="en-NZ" smtClean="0"/>
              <a:pPr/>
              <a:t>5</a:t>
            </a:fld>
            <a:endParaRPr lang="en-NZ" dirty="0"/>
          </a:p>
        </p:txBody>
      </p:sp>
      <p:graphicFrame>
        <p:nvGraphicFramePr>
          <p:cNvPr id="5" name="Table 4"/>
          <p:cNvGraphicFramePr>
            <a:graphicFrameLocks noGrp="1"/>
          </p:cNvGraphicFramePr>
          <p:nvPr>
            <p:extLst>
              <p:ext uri="{D42A27DB-BD31-4B8C-83A1-F6EECF244321}">
                <p14:modId xmlns:p14="http://schemas.microsoft.com/office/powerpoint/2010/main" val="2991802104"/>
              </p:ext>
            </p:extLst>
          </p:nvPr>
        </p:nvGraphicFramePr>
        <p:xfrm>
          <a:off x="836763" y="1199071"/>
          <a:ext cx="8467944" cy="6157128"/>
        </p:xfrm>
        <a:graphic>
          <a:graphicData uri="http://schemas.openxmlformats.org/drawingml/2006/table">
            <a:tbl>
              <a:tblPr>
                <a:tableStyleId>{5C22544A-7EE6-4342-B048-85BDC9FD1C3A}</a:tableStyleId>
              </a:tblPr>
              <a:tblGrid>
                <a:gridCol w="474838">
                  <a:extLst>
                    <a:ext uri="{9D8B030D-6E8A-4147-A177-3AD203B41FA5}">
                      <a16:colId xmlns:a16="http://schemas.microsoft.com/office/drawing/2014/main" val="20000"/>
                    </a:ext>
                  </a:extLst>
                </a:gridCol>
                <a:gridCol w="949675">
                  <a:extLst>
                    <a:ext uri="{9D8B030D-6E8A-4147-A177-3AD203B41FA5}">
                      <a16:colId xmlns:a16="http://schemas.microsoft.com/office/drawing/2014/main" val="20001"/>
                    </a:ext>
                  </a:extLst>
                </a:gridCol>
                <a:gridCol w="1582794">
                  <a:extLst>
                    <a:ext uri="{9D8B030D-6E8A-4147-A177-3AD203B41FA5}">
                      <a16:colId xmlns:a16="http://schemas.microsoft.com/office/drawing/2014/main" val="20002"/>
                    </a:ext>
                  </a:extLst>
                </a:gridCol>
                <a:gridCol w="1565176">
                  <a:extLst>
                    <a:ext uri="{9D8B030D-6E8A-4147-A177-3AD203B41FA5}">
                      <a16:colId xmlns:a16="http://schemas.microsoft.com/office/drawing/2014/main" val="20003"/>
                    </a:ext>
                  </a:extLst>
                </a:gridCol>
                <a:gridCol w="1676924">
                  <a:extLst>
                    <a:ext uri="{9D8B030D-6E8A-4147-A177-3AD203B41FA5}">
                      <a16:colId xmlns:a16="http://schemas.microsoft.com/office/drawing/2014/main" val="20004"/>
                    </a:ext>
                  </a:extLst>
                </a:gridCol>
                <a:gridCol w="873163">
                  <a:extLst>
                    <a:ext uri="{9D8B030D-6E8A-4147-A177-3AD203B41FA5}">
                      <a16:colId xmlns:a16="http://schemas.microsoft.com/office/drawing/2014/main" val="20005"/>
                    </a:ext>
                  </a:extLst>
                </a:gridCol>
                <a:gridCol w="633118">
                  <a:extLst>
                    <a:ext uri="{9D8B030D-6E8A-4147-A177-3AD203B41FA5}">
                      <a16:colId xmlns:a16="http://schemas.microsoft.com/office/drawing/2014/main" val="20006"/>
                    </a:ext>
                  </a:extLst>
                </a:gridCol>
                <a:gridCol w="712256">
                  <a:extLst>
                    <a:ext uri="{9D8B030D-6E8A-4147-A177-3AD203B41FA5}">
                      <a16:colId xmlns:a16="http://schemas.microsoft.com/office/drawing/2014/main" val="20007"/>
                    </a:ext>
                  </a:extLst>
                </a:gridCol>
              </a:tblGrid>
              <a:tr h="247483">
                <a:tc>
                  <a:txBody>
                    <a:bodyPr/>
                    <a:lstStyle/>
                    <a:p>
                      <a:pPr algn="ctr" fontAlgn="ctr"/>
                      <a:r>
                        <a:rPr lang="en-GB" sz="800" u="none" strike="noStrike" dirty="0">
                          <a:effectLst/>
                        </a:rPr>
                        <a:t>No</a:t>
                      </a:r>
                      <a:endParaRPr lang="en-GB" sz="800" b="1" i="0" u="none" strike="noStrike" dirty="0">
                        <a:solidFill>
                          <a:srgbClr val="FFFFFF"/>
                        </a:solidFill>
                        <a:effectLst/>
                        <a:latin typeface="Arial"/>
                      </a:endParaRPr>
                    </a:p>
                  </a:txBody>
                  <a:tcPr marL="3243" marR="3243" marT="3243" marB="0" anchor="ctr"/>
                </a:tc>
                <a:tc>
                  <a:txBody>
                    <a:bodyPr/>
                    <a:lstStyle/>
                    <a:p>
                      <a:pPr algn="ctr" fontAlgn="ctr"/>
                      <a:r>
                        <a:rPr lang="en-GB" sz="800" u="none" strike="noStrike" dirty="0">
                          <a:effectLst/>
                        </a:rPr>
                        <a:t>PLTP</a:t>
                      </a:r>
                      <a:endParaRPr lang="en-GB" sz="800" b="1" i="0" u="none" strike="noStrike" dirty="0">
                        <a:solidFill>
                          <a:srgbClr val="FFFFFF"/>
                        </a:solidFill>
                        <a:effectLst/>
                        <a:latin typeface="Arial"/>
                      </a:endParaRPr>
                    </a:p>
                  </a:txBody>
                  <a:tcPr marL="3243" marR="3243" marT="3243" marB="0" anchor="ctr"/>
                </a:tc>
                <a:tc>
                  <a:txBody>
                    <a:bodyPr/>
                    <a:lstStyle/>
                    <a:p>
                      <a:pPr algn="ctr" fontAlgn="ctr"/>
                      <a:r>
                        <a:rPr lang="en-GB" sz="800" u="none" strike="noStrike">
                          <a:effectLst/>
                        </a:rPr>
                        <a:t>WKP</a:t>
                      </a:r>
                      <a:endParaRPr lang="en-GB" sz="800" b="1" i="0" u="none" strike="noStrike">
                        <a:solidFill>
                          <a:srgbClr val="FFFFFF"/>
                        </a:solidFill>
                        <a:effectLst/>
                        <a:latin typeface="Arial"/>
                      </a:endParaRPr>
                    </a:p>
                  </a:txBody>
                  <a:tcPr marL="3243" marR="3243" marT="3243" marB="0" anchor="ctr"/>
                </a:tc>
                <a:tc>
                  <a:txBody>
                    <a:bodyPr/>
                    <a:lstStyle/>
                    <a:p>
                      <a:pPr algn="ctr" fontAlgn="ctr"/>
                      <a:r>
                        <a:rPr lang="en-GB" sz="800" u="none" strike="noStrike">
                          <a:effectLst/>
                        </a:rPr>
                        <a:t>Developer</a:t>
                      </a:r>
                      <a:endParaRPr lang="en-GB" sz="800" b="1" i="0" u="none" strike="noStrike">
                        <a:solidFill>
                          <a:srgbClr val="FFFFFF"/>
                        </a:solidFill>
                        <a:effectLst/>
                        <a:latin typeface="Arial"/>
                      </a:endParaRPr>
                    </a:p>
                  </a:txBody>
                  <a:tcPr marL="3243" marR="3243" marT="3243" marB="0" anchor="ctr"/>
                </a:tc>
                <a:tc>
                  <a:txBody>
                    <a:bodyPr/>
                    <a:lstStyle/>
                    <a:p>
                      <a:pPr algn="ctr" fontAlgn="ctr"/>
                      <a:r>
                        <a:rPr lang="en-GB" sz="800" u="none" strike="noStrike">
                          <a:effectLst/>
                        </a:rPr>
                        <a:t>Location</a:t>
                      </a:r>
                      <a:endParaRPr lang="en-GB" sz="800" b="1" i="0" u="none" strike="noStrike">
                        <a:solidFill>
                          <a:srgbClr val="FFFFFF"/>
                        </a:solidFill>
                        <a:effectLst/>
                        <a:latin typeface="Arial"/>
                      </a:endParaRPr>
                    </a:p>
                  </a:txBody>
                  <a:tcPr marL="3243" marR="3243" marT="3243" marB="0" anchor="ctr"/>
                </a:tc>
                <a:tc>
                  <a:txBody>
                    <a:bodyPr/>
                    <a:lstStyle/>
                    <a:p>
                      <a:pPr algn="ctr" fontAlgn="ctr"/>
                      <a:r>
                        <a:rPr lang="en-GB" sz="800" u="none" strike="noStrike">
                          <a:effectLst/>
                        </a:rPr>
                        <a:t>Unit Capacity</a:t>
                      </a:r>
                      <a:endParaRPr lang="en-GB" sz="800" b="1" i="0" u="none" strike="noStrike">
                        <a:solidFill>
                          <a:srgbClr val="FFFFFF"/>
                        </a:solidFill>
                        <a:effectLst/>
                        <a:latin typeface="Arial"/>
                      </a:endParaRPr>
                    </a:p>
                  </a:txBody>
                  <a:tcPr marL="3243" marR="3243" marT="3243" marB="0" anchor="ctr"/>
                </a:tc>
                <a:tc>
                  <a:txBody>
                    <a:bodyPr/>
                    <a:lstStyle/>
                    <a:p>
                      <a:pPr algn="ctr" fontAlgn="ctr"/>
                      <a:r>
                        <a:rPr lang="en-GB" sz="800" u="none" strike="noStrike">
                          <a:effectLst/>
                        </a:rPr>
                        <a:t>Start Operated</a:t>
                      </a:r>
                      <a:endParaRPr lang="en-GB" sz="800" b="1" i="0" u="none" strike="noStrike">
                        <a:solidFill>
                          <a:srgbClr val="FFFFFF"/>
                        </a:solidFill>
                        <a:effectLst/>
                        <a:latin typeface="Arial"/>
                      </a:endParaRPr>
                    </a:p>
                  </a:txBody>
                  <a:tcPr marL="3243" marR="3243" marT="3243" marB="0" anchor="ctr"/>
                </a:tc>
                <a:tc>
                  <a:txBody>
                    <a:bodyPr/>
                    <a:lstStyle/>
                    <a:p>
                      <a:pPr algn="ctr" fontAlgn="ctr"/>
                      <a:r>
                        <a:rPr lang="en-GB" sz="800" u="none" strike="noStrike">
                          <a:effectLst/>
                        </a:rPr>
                        <a:t>Installed Capacity (MW)</a:t>
                      </a:r>
                      <a:endParaRPr lang="en-GB" sz="800" b="1" i="0" u="none" strike="noStrike">
                        <a:solidFill>
                          <a:srgbClr val="FFFFFF"/>
                        </a:solidFill>
                        <a:effectLst/>
                        <a:latin typeface="Arial"/>
                      </a:endParaRPr>
                    </a:p>
                  </a:txBody>
                  <a:tcPr marL="3243" marR="3243" marT="3243" marB="0" anchor="ctr"/>
                </a:tc>
                <a:extLst>
                  <a:ext uri="{0D108BD9-81ED-4DB2-BD59-A6C34878D82A}">
                    <a16:rowId xmlns:a16="http://schemas.microsoft.com/office/drawing/2014/main" val="10000"/>
                  </a:ext>
                </a:extLst>
              </a:tr>
              <a:tr h="131417">
                <a:tc rowSpan="3">
                  <a:txBody>
                    <a:bodyPr/>
                    <a:lstStyle/>
                    <a:p>
                      <a:pPr algn="ctr" fontAlgn="t"/>
                      <a:r>
                        <a:rPr lang="en-GB" sz="800" u="none" strike="noStrike">
                          <a:effectLst/>
                        </a:rPr>
                        <a:t>1</a:t>
                      </a:r>
                      <a:endParaRPr lang="en-GB" sz="800" b="0" i="0" u="none" strike="noStrike">
                        <a:solidFill>
                          <a:srgbClr val="000000"/>
                        </a:solidFill>
                        <a:effectLst/>
                        <a:latin typeface="Arial"/>
                      </a:endParaRPr>
                    </a:p>
                  </a:txBody>
                  <a:tcPr marL="3243" marR="3243" marT="3243" marB="0"/>
                </a:tc>
                <a:tc rowSpan="3">
                  <a:txBody>
                    <a:bodyPr/>
                    <a:lstStyle/>
                    <a:p>
                      <a:pPr algn="l" fontAlgn="t"/>
                      <a:r>
                        <a:rPr lang="en-GB" sz="800" u="none" strike="noStrike">
                          <a:effectLst/>
                        </a:rPr>
                        <a:t>PLTP Sibayak</a:t>
                      </a:r>
                      <a:endParaRPr lang="en-GB" sz="800" b="0" i="0" u="none" strike="noStrike">
                        <a:solidFill>
                          <a:srgbClr val="000000"/>
                        </a:solidFill>
                        <a:effectLst/>
                        <a:latin typeface="Arial"/>
                      </a:endParaRPr>
                    </a:p>
                  </a:txBody>
                  <a:tcPr marL="3243" marR="3243" marT="3243" marB="0"/>
                </a:tc>
                <a:tc rowSpan="3">
                  <a:txBody>
                    <a:bodyPr/>
                    <a:lstStyle/>
                    <a:p>
                      <a:pPr algn="l" fontAlgn="t"/>
                      <a:r>
                        <a:rPr lang="en-GB" sz="800" u="none" strike="noStrike">
                          <a:effectLst/>
                        </a:rPr>
                        <a:t>Gunung Sibayak - Gunung Sinabung</a:t>
                      </a:r>
                      <a:endParaRPr lang="en-GB" sz="800" b="0" i="0" u="none" strike="noStrike">
                        <a:solidFill>
                          <a:srgbClr val="000000"/>
                        </a:solidFill>
                        <a:effectLst/>
                        <a:latin typeface="Arial"/>
                      </a:endParaRPr>
                    </a:p>
                  </a:txBody>
                  <a:tcPr marL="3243" marR="3243" marT="3243" marB="0"/>
                </a:tc>
                <a:tc rowSpan="3">
                  <a:txBody>
                    <a:bodyPr/>
                    <a:lstStyle/>
                    <a:p>
                      <a:pPr algn="l" fontAlgn="t"/>
                      <a:r>
                        <a:rPr lang="en-GB" sz="800" u="none" strike="noStrike" dirty="0" err="1">
                          <a:effectLst/>
                        </a:rPr>
                        <a:t>Pertamina</a:t>
                      </a:r>
                      <a:r>
                        <a:rPr lang="en-GB" sz="800" u="none" strike="noStrike" dirty="0">
                          <a:effectLst/>
                        </a:rPr>
                        <a:t> Geothermal Energy, PT</a:t>
                      </a:r>
                      <a:endParaRPr lang="en-GB" sz="800" b="0" i="0" u="none" strike="noStrike" dirty="0">
                        <a:solidFill>
                          <a:srgbClr val="000000"/>
                        </a:solidFill>
                        <a:effectLst/>
                        <a:latin typeface="Arial"/>
                      </a:endParaRPr>
                    </a:p>
                  </a:txBody>
                  <a:tcPr marL="3243" marR="3243" marT="3243" marB="0"/>
                </a:tc>
                <a:tc rowSpan="3">
                  <a:txBody>
                    <a:bodyPr/>
                    <a:lstStyle/>
                    <a:p>
                      <a:pPr algn="l" fontAlgn="t"/>
                      <a:r>
                        <a:rPr lang="en-GB" sz="800" u="none" strike="noStrike">
                          <a:effectLst/>
                        </a:rPr>
                        <a:t>Semangat Gunung - Doulo Villages, Brastagi, North Sumatra</a:t>
                      </a:r>
                      <a:endParaRPr lang="en-GB" sz="800" b="0" i="0" u="none" strike="noStrike">
                        <a:solidFill>
                          <a:srgbClr val="000000"/>
                        </a:solidFill>
                        <a:effectLst/>
                        <a:latin typeface="Arial"/>
                      </a:endParaRPr>
                    </a:p>
                  </a:txBody>
                  <a:tcPr marL="3243" marR="3243" marT="3243" marB="0"/>
                </a:tc>
                <a:tc>
                  <a:txBody>
                    <a:bodyPr/>
                    <a:lstStyle/>
                    <a:p>
                      <a:pPr algn="l" fontAlgn="ctr"/>
                      <a:r>
                        <a:rPr lang="en-GB" sz="800" u="none" strike="noStrike">
                          <a:effectLst/>
                        </a:rPr>
                        <a:t>Monoblock, 2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1998</a:t>
                      </a:r>
                      <a:endParaRPr lang="en-GB" sz="800" b="0" i="0" u="none" strike="noStrike">
                        <a:solidFill>
                          <a:srgbClr val="000000"/>
                        </a:solidFill>
                        <a:effectLst/>
                        <a:latin typeface="Arial"/>
                      </a:endParaRPr>
                    </a:p>
                  </a:txBody>
                  <a:tcPr marL="3243" marR="3243" marT="3243" marB="0" anchor="ctr"/>
                </a:tc>
                <a:tc rowSpan="3">
                  <a:txBody>
                    <a:bodyPr/>
                    <a:lstStyle/>
                    <a:p>
                      <a:pPr algn="ctr" fontAlgn="ctr"/>
                      <a:r>
                        <a:rPr lang="en-GB" sz="800" u="none" strike="noStrike">
                          <a:effectLst/>
                        </a:rPr>
                        <a:t>12</a:t>
                      </a:r>
                      <a:endParaRPr lang="en-GB" sz="800" b="0" i="0" u="none" strike="noStrike">
                        <a:solidFill>
                          <a:srgbClr val="000000"/>
                        </a:solidFill>
                        <a:effectLst/>
                        <a:latin typeface="Arial"/>
                      </a:endParaRPr>
                    </a:p>
                  </a:txBody>
                  <a:tcPr marL="3243" marR="3243" marT="3243" marB="0" anchor="ctr"/>
                </a:tc>
                <a:extLst>
                  <a:ext uri="{0D108BD9-81ED-4DB2-BD59-A6C34878D82A}">
                    <a16:rowId xmlns:a16="http://schemas.microsoft.com/office/drawing/2014/main" val="10001"/>
                  </a:ext>
                </a:extLst>
              </a:tr>
              <a:tr h="125366">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l" fontAlgn="ctr"/>
                      <a:r>
                        <a:rPr lang="en-GB" sz="800" u="none" strike="noStrike">
                          <a:effectLst/>
                        </a:rPr>
                        <a:t>Unit I, 5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2008</a:t>
                      </a:r>
                      <a:endParaRPr lang="en-GB" sz="800" b="0" i="0" u="none" strike="noStrike">
                        <a:solidFill>
                          <a:srgbClr val="000000"/>
                        </a:solidFill>
                        <a:effectLst/>
                        <a:latin typeface="Arial"/>
                      </a:endParaRPr>
                    </a:p>
                  </a:txBody>
                  <a:tcPr marL="3243" marR="3243" marT="3243" marB="0" anchor="ctr"/>
                </a:tc>
                <a:tc vMerge="1">
                  <a:txBody>
                    <a:bodyPr/>
                    <a:lstStyle/>
                    <a:p>
                      <a:endParaRPr lang="en-GB"/>
                    </a:p>
                  </a:txBody>
                  <a:tcPr/>
                </a:tc>
                <a:extLst>
                  <a:ext uri="{0D108BD9-81ED-4DB2-BD59-A6C34878D82A}">
                    <a16:rowId xmlns:a16="http://schemas.microsoft.com/office/drawing/2014/main" val="10002"/>
                  </a:ext>
                </a:extLst>
              </a:tr>
              <a:tr h="125366">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l" fontAlgn="ctr"/>
                      <a:r>
                        <a:rPr lang="en-GB" sz="800" u="none" strike="noStrike">
                          <a:effectLst/>
                        </a:rPr>
                        <a:t>Unit II, 5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2008</a:t>
                      </a:r>
                      <a:endParaRPr lang="en-GB" sz="800" b="0" i="0" u="none" strike="noStrike">
                        <a:solidFill>
                          <a:srgbClr val="000000"/>
                        </a:solidFill>
                        <a:effectLst/>
                        <a:latin typeface="Arial"/>
                      </a:endParaRPr>
                    </a:p>
                  </a:txBody>
                  <a:tcPr marL="3243" marR="3243" marT="3243" marB="0" anchor="ctr"/>
                </a:tc>
                <a:tc vMerge="1">
                  <a:txBody>
                    <a:bodyPr/>
                    <a:lstStyle/>
                    <a:p>
                      <a:endParaRPr lang="en-GB"/>
                    </a:p>
                  </a:txBody>
                  <a:tcPr/>
                </a:tc>
                <a:extLst>
                  <a:ext uri="{0D108BD9-81ED-4DB2-BD59-A6C34878D82A}">
                    <a16:rowId xmlns:a16="http://schemas.microsoft.com/office/drawing/2014/main" val="10003"/>
                  </a:ext>
                </a:extLst>
              </a:tr>
              <a:tr h="247483">
                <a:tc rowSpan="3">
                  <a:txBody>
                    <a:bodyPr/>
                    <a:lstStyle/>
                    <a:p>
                      <a:pPr algn="ctr" fontAlgn="t"/>
                      <a:r>
                        <a:rPr lang="en-GB" sz="800" u="none" strike="noStrike">
                          <a:effectLst/>
                        </a:rPr>
                        <a:t>2</a:t>
                      </a:r>
                      <a:endParaRPr lang="en-GB" sz="800" b="0" i="0" u="none" strike="noStrike">
                        <a:solidFill>
                          <a:srgbClr val="000000"/>
                        </a:solidFill>
                        <a:effectLst/>
                        <a:latin typeface="Arial"/>
                      </a:endParaRPr>
                    </a:p>
                  </a:txBody>
                  <a:tcPr marL="3243" marR="3243" marT="3243" marB="0"/>
                </a:tc>
                <a:tc rowSpan="3">
                  <a:txBody>
                    <a:bodyPr/>
                    <a:lstStyle/>
                    <a:p>
                      <a:pPr algn="l" fontAlgn="t"/>
                      <a:r>
                        <a:rPr lang="en-GB" sz="800" u="none" strike="noStrike" dirty="0">
                          <a:effectLst/>
                        </a:rPr>
                        <a:t>PLTP </a:t>
                      </a:r>
                      <a:r>
                        <a:rPr lang="en-GB" sz="800" u="none" strike="noStrike" dirty="0" err="1">
                          <a:effectLst/>
                        </a:rPr>
                        <a:t>Sarulla</a:t>
                      </a:r>
                      <a:endParaRPr lang="en-GB" sz="800" b="0" i="0" u="none" strike="noStrike" dirty="0">
                        <a:solidFill>
                          <a:srgbClr val="000000"/>
                        </a:solidFill>
                        <a:effectLst/>
                        <a:latin typeface="Arial"/>
                      </a:endParaRPr>
                    </a:p>
                  </a:txBody>
                  <a:tcPr marL="3243" marR="3243" marT="3243" marB="0"/>
                </a:tc>
                <a:tc rowSpan="3">
                  <a:txBody>
                    <a:bodyPr/>
                    <a:lstStyle/>
                    <a:p>
                      <a:pPr algn="l" fontAlgn="t"/>
                      <a:r>
                        <a:rPr lang="en-GB" sz="800" u="none" strike="noStrike">
                          <a:effectLst/>
                        </a:rPr>
                        <a:t>Gunung Sibual-buali</a:t>
                      </a:r>
                      <a:endParaRPr lang="en-GB" sz="800" b="0" i="0" u="none" strike="noStrike">
                        <a:solidFill>
                          <a:srgbClr val="000000"/>
                        </a:solidFill>
                        <a:effectLst/>
                        <a:latin typeface="Arial"/>
                      </a:endParaRPr>
                    </a:p>
                  </a:txBody>
                  <a:tcPr marL="3243" marR="3243" marT="3243" marB="0"/>
                </a:tc>
                <a:tc rowSpan="3">
                  <a:txBody>
                    <a:bodyPr/>
                    <a:lstStyle/>
                    <a:p>
                      <a:pPr algn="l" fontAlgn="t"/>
                      <a:r>
                        <a:rPr lang="en-GB" sz="800" u="none" strike="noStrike">
                          <a:effectLst/>
                        </a:rPr>
                        <a:t>Sarulla Operation, Ltd</a:t>
                      </a:r>
                      <a:endParaRPr lang="en-GB" sz="800" b="0" i="0" u="none" strike="noStrike">
                        <a:solidFill>
                          <a:srgbClr val="000000"/>
                        </a:solidFill>
                        <a:effectLst/>
                        <a:latin typeface="Arial"/>
                      </a:endParaRPr>
                    </a:p>
                  </a:txBody>
                  <a:tcPr marL="3243" marR="3243" marT="3243" marB="0"/>
                </a:tc>
                <a:tc>
                  <a:txBody>
                    <a:bodyPr/>
                    <a:lstStyle/>
                    <a:p>
                      <a:pPr algn="l" fontAlgn="t"/>
                      <a:r>
                        <a:rPr lang="en-GB" sz="800" u="none" strike="noStrike">
                          <a:effectLst/>
                        </a:rPr>
                        <a:t>Silangkitang, North Tapanuli, North Sumatra</a:t>
                      </a:r>
                      <a:endParaRPr lang="en-GB" sz="800" b="0" i="0" u="none" strike="noStrike">
                        <a:solidFill>
                          <a:srgbClr val="000000"/>
                        </a:solidFill>
                        <a:effectLst/>
                        <a:latin typeface="Arial"/>
                      </a:endParaRPr>
                    </a:p>
                  </a:txBody>
                  <a:tcPr marL="3243" marR="3243" marT="3243" marB="0"/>
                </a:tc>
                <a:tc>
                  <a:txBody>
                    <a:bodyPr/>
                    <a:lstStyle/>
                    <a:p>
                      <a:pPr algn="l" fontAlgn="ctr"/>
                      <a:r>
                        <a:rPr lang="en-GB" sz="800" u="none" strike="noStrike">
                          <a:effectLst/>
                        </a:rPr>
                        <a:t>Unit I, 110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2017</a:t>
                      </a:r>
                      <a:endParaRPr lang="en-GB" sz="800" b="0" i="0" u="none" strike="noStrike">
                        <a:solidFill>
                          <a:srgbClr val="000000"/>
                        </a:solidFill>
                        <a:effectLst/>
                        <a:latin typeface="Arial"/>
                      </a:endParaRPr>
                    </a:p>
                  </a:txBody>
                  <a:tcPr marL="3243" marR="3243" marT="3243" marB="0" anchor="ctr"/>
                </a:tc>
                <a:tc rowSpan="3">
                  <a:txBody>
                    <a:bodyPr/>
                    <a:lstStyle/>
                    <a:p>
                      <a:pPr algn="ctr" fontAlgn="ctr"/>
                      <a:r>
                        <a:rPr lang="en-GB" sz="800" u="none" strike="noStrike">
                          <a:effectLst/>
                        </a:rPr>
                        <a:t>330</a:t>
                      </a:r>
                      <a:endParaRPr lang="en-GB" sz="800" b="0" i="0" u="none" strike="noStrike">
                        <a:solidFill>
                          <a:srgbClr val="000000"/>
                        </a:solidFill>
                        <a:effectLst/>
                        <a:latin typeface="Arial"/>
                      </a:endParaRPr>
                    </a:p>
                  </a:txBody>
                  <a:tcPr marL="3243" marR="3243" marT="3243" marB="0" anchor="ctr"/>
                </a:tc>
                <a:extLst>
                  <a:ext uri="{0D108BD9-81ED-4DB2-BD59-A6C34878D82A}">
                    <a16:rowId xmlns:a16="http://schemas.microsoft.com/office/drawing/2014/main" val="10004"/>
                  </a:ext>
                </a:extLst>
              </a:tr>
              <a:tr h="247483">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l" fontAlgn="t"/>
                      <a:r>
                        <a:rPr lang="en-GB" sz="800" u="none" strike="noStrike">
                          <a:effectLst/>
                        </a:rPr>
                        <a:t>Namorailangit, North Tapanuli, North Sumatra</a:t>
                      </a:r>
                      <a:endParaRPr lang="en-GB" sz="800" b="0" i="0" u="none" strike="noStrike">
                        <a:solidFill>
                          <a:srgbClr val="000000"/>
                        </a:solidFill>
                        <a:effectLst/>
                        <a:latin typeface="Arial"/>
                      </a:endParaRPr>
                    </a:p>
                  </a:txBody>
                  <a:tcPr marL="3243" marR="3243" marT="3243" marB="0"/>
                </a:tc>
                <a:tc>
                  <a:txBody>
                    <a:bodyPr/>
                    <a:lstStyle/>
                    <a:p>
                      <a:pPr algn="l" fontAlgn="ctr"/>
                      <a:r>
                        <a:rPr lang="en-GB" sz="800" u="none" strike="noStrike">
                          <a:effectLst/>
                        </a:rPr>
                        <a:t>Unit II, 110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2017</a:t>
                      </a:r>
                      <a:endParaRPr lang="en-GB" sz="800" b="0" i="0" u="none" strike="noStrike">
                        <a:solidFill>
                          <a:srgbClr val="000000"/>
                        </a:solidFill>
                        <a:effectLst/>
                        <a:latin typeface="Arial"/>
                      </a:endParaRPr>
                    </a:p>
                  </a:txBody>
                  <a:tcPr marL="3243" marR="3243" marT="3243" marB="0" anchor="ctr"/>
                </a:tc>
                <a:tc vMerge="1">
                  <a:txBody>
                    <a:bodyPr/>
                    <a:lstStyle/>
                    <a:p>
                      <a:endParaRPr lang="en-GB"/>
                    </a:p>
                  </a:txBody>
                  <a:tcPr/>
                </a:tc>
                <a:extLst>
                  <a:ext uri="{0D108BD9-81ED-4DB2-BD59-A6C34878D82A}">
                    <a16:rowId xmlns:a16="http://schemas.microsoft.com/office/drawing/2014/main" val="10005"/>
                  </a:ext>
                </a:extLst>
              </a:tr>
              <a:tr h="247483">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l" fontAlgn="t"/>
                      <a:r>
                        <a:rPr lang="en-GB" sz="800" u="none" strike="noStrike">
                          <a:effectLst/>
                        </a:rPr>
                        <a:t>Silangkitang, North Tapanuli, North Sumatra</a:t>
                      </a:r>
                      <a:endParaRPr lang="en-GB" sz="800" b="0" i="0" u="none" strike="noStrike">
                        <a:solidFill>
                          <a:srgbClr val="000000"/>
                        </a:solidFill>
                        <a:effectLst/>
                        <a:latin typeface="Arial"/>
                      </a:endParaRPr>
                    </a:p>
                  </a:txBody>
                  <a:tcPr marL="3243" marR="3243" marT="3243" marB="0"/>
                </a:tc>
                <a:tc>
                  <a:txBody>
                    <a:bodyPr/>
                    <a:lstStyle/>
                    <a:p>
                      <a:pPr algn="l" fontAlgn="ctr"/>
                      <a:r>
                        <a:rPr lang="en-GB" sz="800" u="none" strike="noStrike">
                          <a:effectLst/>
                        </a:rPr>
                        <a:t>Unit III, 110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2018</a:t>
                      </a:r>
                      <a:endParaRPr lang="en-GB" sz="800" b="0" i="0" u="none" strike="noStrike">
                        <a:solidFill>
                          <a:srgbClr val="000000"/>
                        </a:solidFill>
                        <a:effectLst/>
                        <a:latin typeface="Arial"/>
                      </a:endParaRPr>
                    </a:p>
                  </a:txBody>
                  <a:tcPr marL="3243" marR="3243" marT="3243" marB="0" anchor="ctr"/>
                </a:tc>
                <a:tc vMerge="1">
                  <a:txBody>
                    <a:bodyPr/>
                    <a:lstStyle/>
                    <a:p>
                      <a:endParaRPr lang="en-GB"/>
                    </a:p>
                  </a:txBody>
                  <a:tcPr/>
                </a:tc>
                <a:extLst>
                  <a:ext uri="{0D108BD9-81ED-4DB2-BD59-A6C34878D82A}">
                    <a16:rowId xmlns:a16="http://schemas.microsoft.com/office/drawing/2014/main" val="10006"/>
                  </a:ext>
                </a:extLst>
              </a:tr>
              <a:tr h="125366">
                <a:tc rowSpan="4">
                  <a:txBody>
                    <a:bodyPr/>
                    <a:lstStyle/>
                    <a:p>
                      <a:pPr algn="ctr" fontAlgn="t"/>
                      <a:r>
                        <a:rPr lang="en-GB" sz="800" u="none" strike="noStrike">
                          <a:effectLst/>
                        </a:rPr>
                        <a:t>3</a:t>
                      </a:r>
                      <a:endParaRPr lang="en-GB" sz="800" b="0" i="0" u="none" strike="noStrike">
                        <a:solidFill>
                          <a:srgbClr val="000000"/>
                        </a:solidFill>
                        <a:effectLst/>
                        <a:latin typeface="Arial"/>
                      </a:endParaRPr>
                    </a:p>
                  </a:txBody>
                  <a:tcPr marL="3243" marR="3243" marT="3243" marB="0"/>
                </a:tc>
                <a:tc rowSpan="4">
                  <a:txBody>
                    <a:bodyPr/>
                    <a:lstStyle/>
                    <a:p>
                      <a:pPr algn="l" fontAlgn="t"/>
                      <a:r>
                        <a:rPr lang="en-GB" sz="800" u="none" strike="noStrike">
                          <a:effectLst/>
                        </a:rPr>
                        <a:t>PLTP Ulubelu</a:t>
                      </a:r>
                      <a:endParaRPr lang="en-GB" sz="800" b="0" i="0" u="none" strike="noStrike">
                        <a:solidFill>
                          <a:srgbClr val="000000"/>
                        </a:solidFill>
                        <a:effectLst/>
                        <a:latin typeface="Arial"/>
                      </a:endParaRPr>
                    </a:p>
                  </a:txBody>
                  <a:tcPr marL="3243" marR="3243" marT="3243" marB="0"/>
                </a:tc>
                <a:tc rowSpan="4">
                  <a:txBody>
                    <a:bodyPr/>
                    <a:lstStyle/>
                    <a:p>
                      <a:pPr algn="l" fontAlgn="t"/>
                      <a:r>
                        <a:rPr lang="en-GB" sz="800" u="none" strike="noStrike">
                          <a:effectLst/>
                        </a:rPr>
                        <a:t>Gunung Way Panas</a:t>
                      </a:r>
                      <a:endParaRPr lang="en-GB" sz="800" b="0" i="0" u="none" strike="noStrike">
                        <a:solidFill>
                          <a:srgbClr val="000000"/>
                        </a:solidFill>
                        <a:effectLst/>
                        <a:latin typeface="Arial"/>
                      </a:endParaRPr>
                    </a:p>
                  </a:txBody>
                  <a:tcPr marL="3243" marR="3243" marT="3243" marB="0"/>
                </a:tc>
                <a:tc rowSpan="4">
                  <a:txBody>
                    <a:bodyPr/>
                    <a:lstStyle/>
                    <a:p>
                      <a:pPr algn="l" fontAlgn="t"/>
                      <a:r>
                        <a:rPr lang="en-GB" sz="800" u="none" strike="noStrike">
                          <a:effectLst/>
                        </a:rPr>
                        <a:t>Pertamina Geothermal Energy, PT</a:t>
                      </a:r>
                      <a:endParaRPr lang="en-GB" sz="800" b="0" i="0" u="none" strike="noStrike">
                        <a:solidFill>
                          <a:srgbClr val="000000"/>
                        </a:solidFill>
                        <a:effectLst/>
                        <a:latin typeface="Arial"/>
                      </a:endParaRPr>
                    </a:p>
                  </a:txBody>
                  <a:tcPr marL="3243" marR="3243" marT="3243" marB="0"/>
                </a:tc>
                <a:tc rowSpan="4">
                  <a:txBody>
                    <a:bodyPr/>
                    <a:lstStyle/>
                    <a:p>
                      <a:pPr algn="l" fontAlgn="t"/>
                      <a:r>
                        <a:rPr lang="en-GB" sz="800" u="none" strike="noStrike">
                          <a:effectLst/>
                        </a:rPr>
                        <a:t>Ulubelu, Tanggamus, Lampung</a:t>
                      </a:r>
                      <a:endParaRPr lang="en-GB" sz="800" b="0" i="0" u="none" strike="noStrike">
                        <a:solidFill>
                          <a:srgbClr val="000000"/>
                        </a:solidFill>
                        <a:effectLst/>
                        <a:latin typeface="Arial"/>
                      </a:endParaRPr>
                    </a:p>
                  </a:txBody>
                  <a:tcPr marL="3243" marR="3243" marT="3243" marB="0"/>
                </a:tc>
                <a:tc>
                  <a:txBody>
                    <a:bodyPr/>
                    <a:lstStyle/>
                    <a:p>
                      <a:pPr algn="l" fontAlgn="ctr"/>
                      <a:r>
                        <a:rPr lang="en-GB" sz="800" u="none" strike="noStrike">
                          <a:effectLst/>
                        </a:rPr>
                        <a:t>Unit I, 55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2012</a:t>
                      </a:r>
                      <a:endParaRPr lang="en-GB" sz="800" b="0" i="0" u="none" strike="noStrike">
                        <a:solidFill>
                          <a:srgbClr val="000000"/>
                        </a:solidFill>
                        <a:effectLst/>
                        <a:latin typeface="Arial"/>
                      </a:endParaRPr>
                    </a:p>
                  </a:txBody>
                  <a:tcPr marL="3243" marR="3243" marT="3243" marB="0" anchor="ctr"/>
                </a:tc>
                <a:tc rowSpan="4">
                  <a:txBody>
                    <a:bodyPr/>
                    <a:lstStyle/>
                    <a:p>
                      <a:pPr algn="ctr" fontAlgn="ctr"/>
                      <a:r>
                        <a:rPr lang="en-GB" sz="800" u="none" strike="noStrike">
                          <a:effectLst/>
                        </a:rPr>
                        <a:t>220</a:t>
                      </a:r>
                      <a:endParaRPr lang="en-GB" sz="800" b="0" i="0" u="none" strike="noStrike">
                        <a:solidFill>
                          <a:srgbClr val="000000"/>
                        </a:solidFill>
                        <a:effectLst/>
                        <a:latin typeface="Arial"/>
                      </a:endParaRPr>
                    </a:p>
                  </a:txBody>
                  <a:tcPr marL="3243" marR="3243" marT="3243" marB="0" anchor="ctr"/>
                </a:tc>
                <a:extLst>
                  <a:ext uri="{0D108BD9-81ED-4DB2-BD59-A6C34878D82A}">
                    <a16:rowId xmlns:a16="http://schemas.microsoft.com/office/drawing/2014/main" val="10007"/>
                  </a:ext>
                </a:extLst>
              </a:tr>
              <a:tr h="125366">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l" fontAlgn="ctr"/>
                      <a:r>
                        <a:rPr lang="en-GB" sz="800" u="none" strike="noStrike">
                          <a:effectLst/>
                        </a:rPr>
                        <a:t>Unit II, 55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2012</a:t>
                      </a:r>
                      <a:endParaRPr lang="en-GB" sz="800" b="0" i="0" u="none" strike="noStrike">
                        <a:solidFill>
                          <a:srgbClr val="000000"/>
                        </a:solidFill>
                        <a:effectLst/>
                        <a:latin typeface="Arial"/>
                      </a:endParaRPr>
                    </a:p>
                  </a:txBody>
                  <a:tcPr marL="3243" marR="3243" marT="3243" marB="0" anchor="ctr"/>
                </a:tc>
                <a:tc vMerge="1">
                  <a:txBody>
                    <a:bodyPr/>
                    <a:lstStyle/>
                    <a:p>
                      <a:endParaRPr lang="en-GB"/>
                    </a:p>
                  </a:txBody>
                  <a:tcPr/>
                </a:tc>
                <a:extLst>
                  <a:ext uri="{0D108BD9-81ED-4DB2-BD59-A6C34878D82A}">
                    <a16:rowId xmlns:a16="http://schemas.microsoft.com/office/drawing/2014/main" val="10008"/>
                  </a:ext>
                </a:extLst>
              </a:tr>
              <a:tr h="125366">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l" fontAlgn="ctr"/>
                      <a:r>
                        <a:rPr lang="en-GB" sz="800" u="none" strike="noStrike">
                          <a:effectLst/>
                        </a:rPr>
                        <a:t>Unit III, 55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2016</a:t>
                      </a:r>
                      <a:endParaRPr lang="en-GB" sz="800" b="0" i="0" u="none" strike="noStrike">
                        <a:solidFill>
                          <a:srgbClr val="000000"/>
                        </a:solidFill>
                        <a:effectLst/>
                        <a:latin typeface="Arial"/>
                      </a:endParaRPr>
                    </a:p>
                  </a:txBody>
                  <a:tcPr marL="3243" marR="3243" marT="3243" marB="0" anchor="ctr"/>
                </a:tc>
                <a:tc vMerge="1">
                  <a:txBody>
                    <a:bodyPr/>
                    <a:lstStyle/>
                    <a:p>
                      <a:endParaRPr lang="en-GB"/>
                    </a:p>
                  </a:txBody>
                  <a:tcPr/>
                </a:tc>
                <a:extLst>
                  <a:ext uri="{0D108BD9-81ED-4DB2-BD59-A6C34878D82A}">
                    <a16:rowId xmlns:a16="http://schemas.microsoft.com/office/drawing/2014/main" val="10009"/>
                  </a:ext>
                </a:extLst>
              </a:tr>
              <a:tr h="125366">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l" fontAlgn="ctr"/>
                      <a:r>
                        <a:rPr lang="en-GB" sz="800" u="none" strike="noStrike">
                          <a:effectLst/>
                        </a:rPr>
                        <a:t>Unit IV, 55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2017</a:t>
                      </a:r>
                      <a:endParaRPr lang="en-GB" sz="800" b="0" i="0" u="none" strike="noStrike">
                        <a:solidFill>
                          <a:srgbClr val="000000"/>
                        </a:solidFill>
                        <a:effectLst/>
                        <a:latin typeface="Arial"/>
                      </a:endParaRPr>
                    </a:p>
                  </a:txBody>
                  <a:tcPr marL="3243" marR="3243" marT="3243" marB="0" anchor="ctr"/>
                </a:tc>
                <a:tc vMerge="1">
                  <a:txBody>
                    <a:bodyPr/>
                    <a:lstStyle/>
                    <a:p>
                      <a:endParaRPr lang="en-GB"/>
                    </a:p>
                  </a:txBody>
                  <a:tcPr/>
                </a:tc>
                <a:extLst>
                  <a:ext uri="{0D108BD9-81ED-4DB2-BD59-A6C34878D82A}">
                    <a16:rowId xmlns:a16="http://schemas.microsoft.com/office/drawing/2014/main" val="10010"/>
                  </a:ext>
                </a:extLst>
              </a:tr>
              <a:tr h="125366">
                <a:tc rowSpan="6">
                  <a:txBody>
                    <a:bodyPr/>
                    <a:lstStyle/>
                    <a:p>
                      <a:pPr algn="ctr" fontAlgn="t"/>
                      <a:r>
                        <a:rPr lang="en-GB" sz="800" u="none" strike="noStrike">
                          <a:effectLst/>
                        </a:rPr>
                        <a:t>4</a:t>
                      </a:r>
                      <a:endParaRPr lang="en-GB" sz="800" b="0" i="0" u="none" strike="noStrike">
                        <a:solidFill>
                          <a:srgbClr val="000000"/>
                        </a:solidFill>
                        <a:effectLst/>
                        <a:latin typeface="Arial"/>
                      </a:endParaRPr>
                    </a:p>
                  </a:txBody>
                  <a:tcPr marL="3243" marR="3243" marT="3243" marB="0"/>
                </a:tc>
                <a:tc rowSpan="6">
                  <a:txBody>
                    <a:bodyPr/>
                    <a:lstStyle/>
                    <a:p>
                      <a:pPr algn="l" fontAlgn="t"/>
                      <a:r>
                        <a:rPr lang="en-GB" sz="800" u="none" strike="noStrike">
                          <a:effectLst/>
                        </a:rPr>
                        <a:t>PLTP Gunung Salak</a:t>
                      </a:r>
                      <a:endParaRPr lang="en-GB" sz="800" b="0" i="0" u="none" strike="noStrike">
                        <a:solidFill>
                          <a:srgbClr val="000000"/>
                        </a:solidFill>
                        <a:effectLst/>
                        <a:latin typeface="Arial"/>
                      </a:endParaRPr>
                    </a:p>
                  </a:txBody>
                  <a:tcPr marL="3243" marR="3243" marT="3243" marB="0"/>
                </a:tc>
                <a:tc rowSpan="6">
                  <a:txBody>
                    <a:bodyPr/>
                    <a:lstStyle/>
                    <a:p>
                      <a:pPr algn="l" fontAlgn="t"/>
                      <a:r>
                        <a:rPr lang="en-GB" sz="800" u="none" strike="noStrike">
                          <a:effectLst/>
                        </a:rPr>
                        <a:t>Cibeureum - Parabakti</a:t>
                      </a:r>
                      <a:endParaRPr lang="en-GB" sz="800" b="0" i="0" u="none" strike="noStrike">
                        <a:solidFill>
                          <a:srgbClr val="000000"/>
                        </a:solidFill>
                        <a:effectLst/>
                        <a:latin typeface="Arial"/>
                      </a:endParaRPr>
                    </a:p>
                  </a:txBody>
                  <a:tcPr marL="3243" marR="3243" marT="3243" marB="0"/>
                </a:tc>
                <a:tc rowSpan="6">
                  <a:txBody>
                    <a:bodyPr/>
                    <a:lstStyle/>
                    <a:p>
                      <a:pPr algn="l" fontAlgn="t"/>
                      <a:r>
                        <a:rPr lang="en-GB" sz="800" u="none" strike="noStrike">
                          <a:effectLst/>
                        </a:rPr>
                        <a:t>Star Energy Geothermal Salak, Ltd</a:t>
                      </a:r>
                      <a:endParaRPr lang="en-GB" sz="800" b="0" i="0" u="none" strike="noStrike">
                        <a:solidFill>
                          <a:srgbClr val="000000"/>
                        </a:solidFill>
                        <a:effectLst/>
                        <a:latin typeface="Arial"/>
                      </a:endParaRPr>
                    </a:p>
                  </a:txBody>
                  <a:tcPr marL="3243" marR="3243" marT="3243" marB="0"/>
                </a:tc>
                <a:tc rowSpan="3">
                  <a:txBody>
                    <a:bodyPr/>
                    <a:lstStyle/>
                    <a:p>
                      <a:pPr algn="l" fontAlgn="t"/>
                      <a:r>
                        <a:rPr lang="en-GB" sz="800" u="none" strike="noStrike">
                          <a:effectLst/>
                        </a:rPr>
                        <a:t>Purwabakti, Bogor, West Java</a:t>
                      </a:r>
                      <a:endParaRPr lang="en-GB" sz="800" b="0" i="0" u="none" strike="noStrike">
                        <a:solidFill>
                          <a:srgbClr val="000000"/>
                        </a:solidFill>
                        <a:effectLst/>
                        <a:latin typeface="Arial"/>
                      </a:endParaRPr>
                    </a:p>
                  </a:txBody>
                  <a:tcPr marL="3243" marR="3243" marT="3243" marB="0"/>
                </a:tc>
                <a:tc>
                  <a:txBody>
                    <a:bodyPr/>
                    <a:lstStyle/>
                    <a:p>
                      <a:pPr algn="l" fontAlgn="ctr"/>
                      <a:r>
                        <a:rPr lang="en-GB" sz="800" u="none" strike="noStrike">
                          <a:effectLst/>
                        </a:rPr>
                        <a:t>Unit I, 60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1994</a:t>
                      </a:r>
                      <a:endParaRPr lang="en-GB" sz="800" b="0" i="0" u="none" strike="noStrike">
                        <a:solidFill>
                          <a:srgbClr val="000000"/>
                        </a:solidFill>
                        <a:effectLst/>
                        <a:latin typeface="Arial"/>
                      </a:endParaRPr>
                    </a:p>
                  </a:txBody>
                  <a:tcPr marL="3243" marR="3243" marT="3243" marB="0" anchor="ctr"/>
                </a:tc>
                <a:tc rowSpan="6">
                  <a:txBody>
                    <a:bodyPr/>
                    <a:lstStyle/>
                    <a:p>
                      <a:pPr algn="ctr" fontAlgn="ctr"/>
                      <a:r>
                        <a:rPr lang="en-GB" sz="800" u="none" strike="noStrike">
                          <a:effectLst/>
                        </a:rPr>
                        <a:t>377</a:t>
                      </a:r>
                      <a:endParaRPr lang="en-GB" sz="800" b="0" i="0" u="none" strike="noStrike">
                        <a:solidFill>
                          <a:srgbClr val="000000"/>
                        </a:solidFill>
                        <a:effectLst/>
                        <a:latin typeface="Arial"/>
                      </a:endParaRPr>
                    </a:p>
                  </a:txBody>
                  <a:tcPr marL="3243" marR="3243" marT="3243" marB="0" anchor="ctr"/>
                </a:tc>
                <a:extLst>
                  <a:ext uri="{0D108BD9-81ED-4DB2-BD59-A6C34878D82A}">
                    <a16:rowId xmlns:a16="http://schemas.microsoft.com/office/drawing/2014/main" val="10011"/>
                  </a:ext>
                </a:extLst>
              </a:tr>
              <a:tr h="125366">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l" fontAlgn="ctr"/>
                      <a:r>
                        <a:rPr lang="en-GB" sz="800" u="none" strike="noStrike">
                          <a:effectLst/>
                        </a:rPr>
                        <a:t>Unit II, 60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1994</a:t>
                      </a:r>
                      <a:endParaRPr lang="en-GB" sz="800" b="0" i="0" u="none" strike="noStrike">
                        <a:solidFill>
                          <a:srgbClr val="000000"/>
                        </a:solidFill>
                        <a:effectLst/>
                        <a:latin typeface="Arial"/>
                      </a:endParaRPr>
                    </a:p>
                  </a:txBody>
                  <a:tcPr marL="3243" marR="3243" marT="3243" marB="0" anchor="ctr"/>
                </a:tc>
                <a:tc vMerge="1">
                  <a:txBody>
                    <a:bodyPr/>
                    <a:lstStyle/>
                    <a:p>
                      <a:endParaRPr lang="en-GB"/>
                    </a:p>
                  </a:txBody>
                  <a:tcPr/>
                </a:tc>
                <a:extLst>
                  <a:ext uri="{0D108BD9-81ED-4DB2-BD59-A6C34878D82A}">
                    <a16:rowId xmlns:a16="http://schemas.microsoft.com/office/drawing/2014/main" val="10012"/>
                  </a:ext>
                </a:extLst>
              </a:tr>
              <a:tr h="125366">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l" fontAlgn="ctr"/>
                      <a:r>
                        <a:rPr lang="en-GB" sz="800" u="none" strike="noStrike">
                          <a:effectLst/>
                        </a:rPr>
                        <a:t>Unit III, 60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1997</a:t>
                      </a:r>
                      <a:endParaRPr lang="en-GB" sz="800" b="0" i="0" u="none" strike="noStrike">
                        <a:solidFill>
                          <a:srgbClr val="000000"/>
                        </a:solidFill>
                        <a:effectLst/>
                        <a:latin typeface="Arial"/>
                      </a:endParaRPr>
                    </a:p>
                  </a:txBody>
                  <a:tcPr marL="3243" marR="3243" marT="3243" marB="0" anchor="ctr"/>
                </a:tc>
                <a:tc vMerge="1">
                  <a:txBody>
                    <a:bodyPr/>
                    <a:lstStyle/>
                    <a:p>
                      <a:endParaRPr lang="en-GB"/>
                    </a:p>
                  </a:txBody>
                  <a:tcPr/>
                </a:tc>
                <a:extLst>
                  <a:ext uri="{0D108BD9-81ED-4DB2-BD59-A6C34878D82A}">
                    <a16:rowId xmlns:a16="http://schemas.microsoft.com/office/drawing/2014/main" val="10013"/>
                  </a:ext>
                </a:extLst>
              </a:tr>
              <a:tr h="128707">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rowSpan="3">
                  <a:txBody>
                    <a:bodyPr/>
                    <a:lstStyle/>
                    <a:p>
                      <a:pPr algn="l" fontAlgn="t"/>
                      <a:r>
                        <a:rPr lang="en-GB" sz="800" u="none" strike="noStrike">
                          <a:effectLst/>
                        </a:rPr>
                        <a:t>Kebandungan, Sukabumi, West Java</a:t>
                      </a:r>
                      <a:endParaRPr lang="en-GB" sz="800" b="0" i="0" u="none" strike="noStrike">
                        <a:solidFill>
                          <a:srgbClr val="000000"/>
                        </a:solidFill>
                        <a:effectLst/>
                        <a:latin typeface="Arial"/>
                      </a:endParaRPr>
                    </a:p>
                  </a:txBody>
                  <a:tcPr marL="3243" marR="3243" marT="3243" marB="0"/>
                </a:tc>
                <a:tc>
                  <a:txBody>
                    <a:bodyPr/>
                    <a:lstStyle/>
                    <a:p>
                      <a:pPr algn="l" fontAlgn="ctr"/>
                      <a:r>
                        <a:rPr lang="en-GB" sz="800" u="none" strike="noStrike">
                          <a:effectLst/>
                        </a:rPr>
                        <a:t>Unit IV, 65.6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1997</a:t>
                      </a:r>
                      <a:endParaRPr lang="en-GB" sz="800" b="0" i="0" u="none" strike="noStrike">
                        <a:solidFill>
                          <a:srgbClr val="000000"/>
                        </a:solidFill>
                        <a:effectLst/>
                        <a:latin typeface="Arial"/>
                      </a:endParaRPr>
                    </a:p>
                  </a:txBody>
                  <a:tcPr marL="3243" marR="3243" marT="3243" marB="0" anchor="ctr"/>
                </a:tc>
                <a:tc vMerge="1">
                  <a:txBody>
                    <a:bodyPr/>
                    <a:lstStyle/>
                    <a:p>
                      <a:endParaRPr lang="en-GB"/>
                    </a:p>
                  </a:txBody>
                  <a:tcPr/>
                </a:tc>
                <a:extLst>
                  <a:ext uri="{0D108BD9-81ED-4DB2-BD59-A6C34878D82A}">
                    <a16:rowId xmlns:a16="http://schemas.microsoft.com/office/drawing/2014/main" val="10014"/>
                  </a:ext>
                </a:extLst>
              </a:tr>
              <a:tr h="125366">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l" fontAlgn="ctr"/>
                      <a:r>
                        <a:rPr lang="en-GB" sz="800" u="none" strike="noStrike">
                          <a:effectLst/>
                        </a:rPr>
                        <a:t>Unit V, 65.6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1997</a:t>
                      </a:r>
                      <a:endParaRPr lang="en-GB" sz="800" b="0" i="0" u="none" strike="noStrike">
                        <a:solidFill>
                          <a:srgbClr val="000000"/>
                        </a:solidFill>
                        <a:effectLst/>
                        <a:latin typeface="Arial"/>
                      </a:endParaRPr>
                    </a:p>
                  </a:txBody>
                  <a:tcPr marL="3243" marR="3243" marT="3243" marB="0" anchor="ctr"/>
                </a:tc>
                <a:tc vMerge="1">
                  <a:txBody>
                    <a:bodyPr/>
                    <a:lstStyle/>
                    <a:p>
                      <a:endParaRPr lang="en-GB"/>
                    </a:p>
                  </a:txBody>
                  <a:tcPr/>
                </a:tc>
                <a:extLst>
                  <a:ext uri="{0D108BD9-81ED-4DB2-BD59-A6C34878D82A}">
                    <a16:rowId xmlns:a16="http://schemas.microsoft.com/office/drawing/2014/main" val="10015"/>
                  </a:ext>
                </a:extLst>
              </a:tr>
              <a:tr h="128707">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l" fontAlgn="ctr"/>
                      <a:r>
                        <a:rPr lang="en-GB" sz="800" u="none" strike="noStrike">
                          <a:effectLst/>
                        </a:rPr>
                        <a:t>Unit VI, 65.6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1997</a:t>
                      </a:r>
                      <a:endParaRPr lang="en-GB" sz="800" b="0" i="0" u="none" strike="noStrike">
                        <a:solidFill>
                          <a:srgbClr val="000000"/>
                        </a:solidFill>
                        <a:effectLst/>
                        <a:latin typeface="Arial"/>
                      </a:endParaRPr>
                    </a:p>
                  </a:txBody>
                  <a:tcPr marL="3243" marR="3243" marT="3243" marB="0" anchor="ctr"/>
                </a:tc>
                <a:tc vMerge="1">
                  <a:txBody>
                    <a:bodyPr/>
                    <a:lstStyle/>
                    <a:p>
                      <a:endParaRPr lang="en-GB"/>
                    </a:p>
                  </a:txBody>
                  <a:tcPr/>
                </a:tc>
                <a:extLst>
                  <a:ext uri="{0D108BD9-81ED-4DB2-BD59-A6C34878D82A}">
                    <a16:rowId xmlns:a16="http://schemas.microsoft.com/office/drawing/2014/main" val="10016"/>
                  </a:ext>
                </a:extLst>
              </a:tr>
              <a:tr h="131417">
                <a:tc>
                  <a:txBody>
                    <a:bodyPr/>
                    <a:lstStyle/>
                    <a:p>
                      <a:pPr algn="ctr" fontAlgn="t"/>
                      <a:r>
                        <a:rPr lang="en-GB" sz="800" u="none" strike="noStrike">
                          <a:effectLst/>
                        </a:rPr>
                        <a:t>5</a:t>
                      </a:r>
                      <a:endParaRPr lang="en-GB" sz="800" b="0" i="0" u="none" strike="noStrike">
                        <a:solidFill>
                          <a:srgbClr val="000000"/>
                        </a:solidFill>
                        <a:effectLst/>
                        <a:latin typeface="Arial"/>
                      </a:endParaRPr>
                    </a:p>
                  </a:txBody>
                  <a:tcPr marL="3243" marR="3243" marT="3243" marB="0"/>
                </a:tc>
                <a:tc>
                  <a:txBody>
                    <a:bodyPr/>
                    <a:lstStyle/>
                    <a:p>
                      <a:pPr algn="l" fontAlgn="t"/>
                      <a:r>
                        <a:rPr lang="en-GB" sz="800" u="none" strike="noStrike">
                          <a:effectLst/>
                        </a:rPr>
                        <a:t>PLTP Patuha</a:t>
                      </a:r>
                      <a:endParaRPr lang="en-GB" sz="800" b="0" i="0" u="none" strike="noStrike">
                        <a:solidFill>
                          <a:srgbClr val="000000"/>
                        </a:solidFill>
                        <a:effectLst/>
                        <a:latin typeface="Arial"/>
                      </a:endParaRPr>
                    </a:p>
                  </a:txBody>
                  <a:tcPr marL="3243" marR="3243" marT="3243" marB="0"/>
                </a:tc>
                <a:tc>
                  <a:txBody>
                    <a:bodyPr/>
                    <a:lstStyle/>
                    <a:p>
                      <a:pPr algn="l" fontAlgn="t"/>
                      <a:r>
                        <a:rPr lang="en-GB" sz="800" u="none" strike="noStrike">
                          <a:effectLst/>
                        </a:rPr>
                        <a:t>Pangalengan</a:t>
                      </a:r>
                      <a:endParaRPr lang="en-GB" sz="800" b="0" i="0" u="none" strike="noStrike">
                        <a:solidFill>
                          <a:srgbClr val="000000"/>
                        </a:solidFill>
                        <a:effectLst/>
                        <a:latin typeface="Arial"/>
                      </a:endParaRPr>
                    </a:p>
                  </a:txBody>
                  <a:tcPr marL="3243" marR="3243" marT="3243" marB="0"/>
                </a:tc>
                <a:tc>
                  <a:txBody>
                    <a:bodyPr/>
                    <a:lstStyle/>
                    <a:p>
                      <a:pPr algn="l" fontAlgn="ctr"/>
                      <a:r>
                        <a:rPr lang="en-GB" sz="800" u="none" strike="noStrike">
                          <a:effectLst/>
                        </a:rPr>
                        <a:t>Geo Dipa Energi, PT</a:t>
                      </a:r>
                      <a:endParaRPr lang="en-GB" sz="800" b="0" i="0" u="none" strike="noStrike">
                        <a:solidFill>
                          <a:srgbClr val="000000"/>
                        </a:solidFill>
                        <a:effectLst/>
                        <a:latin typeface="Arial"/>
                      </a:endParaRPr>
                    </a:p>
                  </a:txBody>
                  <a:tcPr marL="3243" marR="3243" marT="3243" marB="0" anchor="ctr"/>
                </a:tc>
                <a:tc>
                  <a:txBody>
                    <a:bodyPr/>
                    <a:lstStyle/>
                    <a:p>
                      <a:pPr algn="l" fontAlgn="t"/>
                      <a:r>
                        <a:rPr lang="en-GB" sz="800" u="none" strike="noStrike">
                          <a:effectLst/>
                        </a:rPr>
                        <a:t>Sugihmukti, Bandung, West Java</a:t>
                      </a:r>
                      <a:endParaRPr lang="en-GB" sz="800" b="0" i="0" u="none" strike="noStrike">
                        <a:solidFill>
                          <a:srgbClr val="000000"/>
                        </a:solidFill>
                        <a:effectLst/>
                        <a:latin typeface="Arial"/>
                      </a:endParaRPr>
                    </a:p>
                  </a:txBody>
                  <a:tcPr marL="3243" marR="3243" marT="3243" marB="0"/>
                </a:tc>
                <a:tc>
                  <a:txBody>
                    <a:bodyPr/>
                    <a:lstStyle/>
                    <a:p>
                      <a:pPr algn="l" fontAlgn="ctr"/>
                      <a:r>
                        <a:rPr lang="en-GB" sz="800" u="none" strike="noStrike">
                          <a:effectLst/>
                        </a:rPr>
                        <a:t>Unit I, 55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2014</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55</a:t>
                      </a:r>
                      <a:endParaRPr lang="en-GB" sz="800" b="0" i="0" u="none" strike="noStrike">
                        <a:solidFill>
                          <a:srgbClr val="000000"/>
                        </a:solidFill>
                        <a:effectLst/>
                        <a:latin typeface="Arial"/>
                      </a:endParaRPr>
                    </a:p>
                  </a:txBody>
                  <a:tcPr marL="3243" marR="3243" marT="3243" marB="0" anchor="ctr"/>
                </a:tc>
                <a:extLst>
                  <a:ext uri="{0D108BD9-81ED-4DB2-BD59-A6C34878D82A}">
                    <a16:rowId xmlns:a16="http://schemas.microsoft.com/office/drawing/2014/main" val="10017"/>
                  </a:ext>
                </a:extLst>
              </a:tr>
              <a:tr h="125366">
                <a:tc rowSpan="2">
                  <a:txBody>
                    <a:bodyPr/>
                    <a:lstStyle/>
                    <a:p>
                      <a:pPr algn="ctr" fontAlgn="t"/>
                      <a:r>
                        <a:rPr lang="en-GB" sz="800" u="none" strike="noStrike">
                          <a:effectLst/>
                        </a:rPr>
                        <a:t>6</a:t>
                      </a:r>
                      <a:endParaRPr lang="en-GB" sz="800" b="0" i="0" u="none" strike="noStrike">
                        <a:solidFill>
                          <a:srgbClr val="000000"/>
                        </a:solidFill>
                        <a:effectLst/>
                        <a:latin typeface="Arial"/>
                      </a:endParaRPr>
                    </a:p>
                  </a:txBody>
                  <a:tcPr marL="3243" marR="3243" marT="3243" marB="0"/>
                </a:tc>
                <a:tc rowSpan="2">
                  <a:txBody>
                    <a:bodyPr/>
                    <a:lstStyle/>
                    <a:p>
                      <a:pPr algn="l" fontAlgn="t"/>
                      <a:r>
                        <a:rPr lang="en-GB" sz="800" u="none" strike="noStrike">
                          <a:effectLst/>
                        </a:rPr>
                        <a:t>PLTP Wayang Windu</a:t>
                      </a:r>
                      <a:endParaRPr lang="en-GB" sz="800" b="0" i="0" u="none" strike="noStrike">
                        <a:solidFill>
                          <a:srgbClr val="000000"/>
                        </a:solidFill>
                        <a:effectLst/>
                        <a:latin typeface="Arial"/>
                      </a:endParaRPr>
                    </a:p>
                  </a:txBody>
                  <a:tcPr marL="3243" marR="3243" marT="3243" marB="0"/>
                </a:tc>
                <a:tc rowSpan="2">
                  <a:txBody>
                    <a:bodyPr/>
                    <a:lstStyle/>
                    <a:p>
                      <a:pPr algn="l" fontAlgn="t"/>
                      <a:r>
                        <a:rPr lang="en-GB" sz="800" u="none" strike="noStrike">
                          <a:effectLst/>
                        </a:rPr>
                        <a:t>Pangalengan</a:t>
                      </a:r>
                      <a:endParaRPr lang="en-GB" sz="800" b="0" i="0" u="none" strike="noStrike">
                        <a:solidFill>
                          <a:srgbClr val="000000"/>
                        </a:solidFill>
                        <a:effectLst/>
                        <a:latin typeface="Arial"/>
                      </a:endParaRPr>
                    </a:p>
                  </a:txBody>
                  <a:tcPr marL="3243" marR="3243" marT="3243" marB="0"/>
                </a:tc>
                <a:tc rowSpan="2">
                  <a:txBody>
                    <a:bodyPr/>
                    <a:lstStyle/>
                    <a:p>
                      <a:pPr algn="l" fontAlgn="t"/>
                      <a:r>
                        <a:rPr lang="en-GB" sz="800" u="none" strike="noStrike">
                          <a:effectLst/>
                        </a:rPr>
                        <a:t>Star Energy Geothermal Wayang Windu, Ltd</a:t>
                      </a:r>
                      <a:endParaRPr lang="en-GB" sz="800" b="0" i="0" u="none" strike="noStrike">
                        <a:solidFill>
                          <a:srgbClr val="000000"/>
                        </a:solidFill>
                        <a:effectLst/>
                        <a:latin typeface="Arial"/>
                      </a:endParaRPr>
                    </a:p>
                  </a:txBody>
                  <a:tcPr marL="3243" marR="3243" marT="3243" marB="0"/>
                </a:tc>
                <a:tc rowSpan="2">
                  <a:txBody>
                    <a:bodyPr/>
                    <a:lstStyle/>
                    <a:p>
                      <a:pPr algn="l" fontAlgn="t"/>
                      <a:r>
                        <a:rPr lang="en-GB" sz="800" u="none" strike="noStrike">
                          <a:effectLst/>
                        </a:rPr>
                        <a:t>Margamukti, Bandung, West Java</a:t>
                      </a:r>
                      <a:endParaRPr lang="en-GB" sz="800" b="0" i="0" u="none" strike="noStrike">
                        <a:solidFill>
                          <a:srgbClr val="000000"/>
                        </a:solidFill>
                        <a:effectLst/>
                        <a:latin typeface="Arial"/>
                      </a:endParaRPr>
                    </a:p>
                  </a:txBody>
                  <a:tcPr marL="3243" marR="3243" marT="3243" marB="0"/>
                </a:tc>
                <a:tc>
                  <a:txBody>
                    <a:bodyPr/>
                    <a:lstStyle/>
                    <a:p>
                      <a:pPr algn="l" fontAlgn="ctr"/>
                      <a:r>
                        <a:rPr lang="en-GB" sz="800" u="none" strike="noStrike">
                          <a:effectLst/>
                        </a:rPr>
                        <a:t>Unit I, 110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2000</a:t>
                      </a:r>
                      <a:endParaRPr lang="en-GB" sz="800" b="0" i="0" u="none" strike="noStrike">
                        <a:solidFill>
                          <a:srgbClr val="000000"/>
                        </a:solidFill>
                        <a:effectLst/>
                        <a:latin typeface="Arial"/>
                      </a:endParaRPr>
                    </a:p>
                  </a:txBody>
                  <a:tcPr marL="3243" marR="3243" marT="3243" marB="0" anchor="ctr"/>
                </a:tc>
                <a:tc rowSpan="2">
                  <a:txBody>
                    <a:bodyPr/>
                    <a:lstStyle/>
                    <a:p>
                      <a:pPr algn="ctr" fontAlgn="ctr"/>
                      <a:r>
                        <a:rPr lang="en-GB" sz="800" u="none" strike="noStrike">
                          <a:effectLst/>
                        </a:rPr>
                        <a:t>227</a:t>
                      </a:r>
                      <a:endParaRPr lang="en-GB" sz="800" b="0" i="0" u="none" strike="noStrike">
                        <a:solidFill>
                          <a:srgbClr val="000000"/>
                        </a:solidFill>
                        <a:effectLst/>
                        <a:latin typeface="Arial"/>
                      </a:endParaRPr>
                    </a:p>
                  </a:txBody>
                  <a:tcPr marL="3243" marR="3243" marT="3243" marB="0" anchor="ctr"/>
                </a:tc>
                <a:extLst>
                  <a:ext uri="{0D108BD9-81ED-4DB2-BD59-A6C34878D82A}">
                    <a16:rowId xmlns:a16="http://schemas.microsoft.com/office/drawing/2014/main" val="10018"/>
                  </a:ext>
                </a:extLst>
              </a:tr>
              <a:tr h="128734">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l" fontAlgn="ctr"/>
                      <a:r>
                        <a:rPr lang="en-GB" sz="800" u="none" strike="noStrike">
                          <a:effectLst/>
                        </a:rPr>
                        <a:t>Unit II, 117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2008</a:t>
                      </a:r>
                      <a:endParaRPr lang="en-GB" sz="800" b="0" i="0" u="none" strike="noStrike">
                        <a:solidFill>
                          <a:srgbClr val="000000"/>
                        </a:solidFill>
                        <a:effectLst/>
                        <a:latin typeface="Arial"/>
                      </a:endParaRPr>
                    </a:p>
                  </a:txBody>
                  <a:tcPr marL="3243" marR="3243" marT="3243" marB="0" anchor="ctr"/>
                </a:tc>
                <a:tc vMerge="1">
                  <a:txBody>
                    <a:bodyPr/>
                    <a:lstStyle/>
                    <a:p>
                      <a:endParaRPr lang="en-GB"/>
                    </a:p>
                  </a:txBody>
                  <a:tcPr/>
                </a:tc>
                <a:extLst>
                  <a:ext uri="{0D108BD9-81ED-4DB2-BD59-A6C34878D82A}">
                    <a16:rowId xmlns:a16="http://schemas.microsoft.com/office/drawing/2014/main" val="10019"/>
                  </a:ext>
                </a:extLst>
              </a:tr>
              <a:tr h="125366">
                <a:tc rowSpan="5">
                  <a:txBody>
                    <a:bodyPr/>
                    <a:lstStyle/>
                    <a:p>
                      <a:pPr algn="ctr" fontAlgn="t"/>
                      <a:r>
                        <a:rPr lang="en-GB" sz="800" u="none" strike="noStrike">
                          <a:effectLst/>
                        </a:rPr>
                        <a:t>7</a:t>
                      </a:r>
                      <a:endParaRPr lang="en-GB" sz="800" b="0" i="0" u="none" strike="noStrike">
                        <a:solidFill>
                          <a:srgbClr val="000000"/>
                        </a:solidFill>
                        <a:effectLst/>
                        <a:latin typeface="Arial"/>
                      </a:endParaRPr>
                    </a:p>
                  </a:txBody>
                  <a:tcPr marL="3243" marR="3243" marT="3243" marB="0"/>
                </a:tc>
                <a:tc rowSpan="5">
                  <a:txBody>
                    <a:bodyPr/>
                    <a:lstStyle/>
                    <a:p>
                      <a:pPr algn="l" fontAlgn="t"/>
                      <a:r>
                        <a:rPr lang="en-GB" sz="800" u="none" strike="noStrike">
                          <a:effectLst/>
                        </a:rPr>
                        <a:t>PLTP Kamojang</a:t>
                      </a:r>
                      <a:endParaRPr lang="en-GB" sz="800" b="0" i="0" u="none" strike="noStrike">
                        <a:solidFill>
                          <a:srgbClr val="000000"/>
                        </a:solidFill>
                        <a:effectLst/>
                        <a:latin typeface="Arial"/>
                      </a:endParaRPr>
                    </a:p>
                  </a:txBody>
                  <a:tcPr marL="3243" marR="3243" marT="3243" marB="0"/>
                </a:tc>
                <a:tc rowSpan="5">
                  <a:txBody>
                    <a:bodyPr/>
                    <a:lstStyle/>
                    <a:p>
                      <a:pPr algn="l" fontAlgn="t"/>
                      <a:r>
                        <a:rPr lang="en-GB" sz="800" u="none" strike="noStrike">
                          <a:effectLst/>
                        </a:rPr>
                        <a:t>Kamojang-Darajat</a:t>
                      </a:r>
                      <a:endParaRPr lang="en-GB" sz="800" b="0" i="0" u="none" strike="noStrike">
                        <a:solidFill>
                          <a:srgbClr val="000000"/>
                        </a:solidFill>
                        <a:effectLst/>
                        <a:latin typeface="Arial"/>
                      </a:endParaRPr>
                    </a:p>
                  </a:txBody>
                  <a:tcPr marL="3243" marR="3243" marT="3243" marB="0"/>
                </a:tc>
                <a:tc rowSpan="5">
                  <a:txBody>
                    <a:bodyPr/>
                    <a:lstStyle/>
                    <a:p>
                      <a:pPr algn="l" fontAlgn="t"/>
                      <a:r>
                        <a:rPr lang="en-GB" sz="800" u="none" strike="noStrike">
                          <a:effectLst/>
                        </a:rPr>
                        <a:t>Pertamina Geothermal Energy, PT</a:t>
                      </a:r>
                      <a:endParaRPr lang="en-GB" sz="800" b="0" i="0" u="none" strike="noStrike">
                        <a:solidFill>
                          <a:srgbClr val="000000"/>
                        </a:solidFill>
                        <a:effectLst/>
                        <a:latin typeface="Arial"/>
                      </a:endParaRPr>
                    </a:p>
                  </a:txBody>
                  <a:tcPr marL="3243" marR="3243" marT="3243" marB="0"/>
                </a:tc>
                <a:tc rowSpan="3">
                  <a:txBody>
                    <a:bodyPr/>
                    <a:lstStyle/>
                    <a:p>
                      <a:pPr algn="l" fontAlgn="t"/>
                      <a:r>
                        <a:rPr lang="de-DE" sz="800" u="none" strike="noStrike">
                          <a:effectLst/>
                        </a:rPr>
                        <a:t>Laksana, Ibun, Bandung, West Java</a:t>
                      </a:r>
                      <a:endParaRPr lang="de-DE" sz="800" b="0" i="0" u="none" strike="noStrike">
                        <a:solidFill>
                          <a:srgbClr val="000000"/>
                        </a:solidFill>
                        <a:effectLst/>
                        <a:latin typeface="Arial"/>
                      </a:endParaRPr>
                    </a:p>
                  </a:txBody>
                  <a:tcPr marL="3243" marR="3243" marT="3243" marB="0"/>
                </a:tc>
                <a:tc>
                  <a:txBody>
                    <a:bodyPr/>
                    <a:lstStyle/>
                    <a:p>
                      <a:pPr algn="l" fontAlgn="ctr"/>
                      <a:r>
                        <a:rPr lang="en-GB" sz="800" u="none" strike="noStrike">
                          <a:effectLst/>
                        </a:rPr>
                        <a:t>Unit I, 30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1983</a:t>
                      </a:r>
                      <a:endParaRPr lang="en-GB" sz="800" b="0" i="0" u="none" strike="noStrike">
                        <a:solidFill>
                          <a:srgbClr val="000000"/>
                        </a:solidFill>
                        <a:effectLst/>
                        <a:latin typeface="Arial"/>
                      </a:endParaRPr>
                    </a:p>
                  </a:txBody>
                  <a:tcPr marL="3243" marR="3243" marT="3243" marB="0" anchor="ctr"/>
                </a:tc>
                <a:tc rowSpan="5">
                  <a:txBody>
                    <a:bodyPr/>
                    <a:lstStyle/>
                    <a:p>
                      <a:pPr algn="ctr" fontAlgn="ctr"/>
                      <a:r>
                        <a:rPr lang="en-GB" sz="800" u="none" strike="noStrike">
                          <a:effectLst/>
                        </a:rPr>
                        <a:t>235</a:t>
                      </a:r>
                      <a:endParaRPr lang="en-GB" sz="800" b="0" i="0" u="none" strike="noStrike">
                        <a:solidFill>
                          <a:srgbClr val="000000"/>
                        </a:solidFill>
                        <a:effectLst/>
                        <a:latin typeface="Arial"/>
                      </a:endParaRPr>
                    </a:p>
                  </a:txBody>
                  <a:tcPr marL="3243" marR="3243" marT="3243" marB="0" anchor="ctr"/>
                </a:tc>
                <a:extLst>
                  <a:ext uri="{0D108BD9-81ED-4DB2-BD59-A6C34878D82A}">
                    <a16:rowId xmlns:a16="http://schemas.microsoft.com/office/drawing/2014/main" val="10020"/>
                  </a:ext>
                </a:extLst>
              </a:tr>
              <a:tr h="125366">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l" fontAlgn="ctr"/>
                      <a:r>
                        <a:rPr lang="en-GB" sz="800" u="none" strike="noStrike">
                          <a:effectLst/>
                        </a:rPr>
                        <a:t>Unit II, 55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1988</a:t>
                      </a:r>
                      <a:endParaRPr lang="en-GB" sz="800" b="0" i="0" u="none" strike="noStrike">
                        <a:solidFill>
                          <a:srgbClr val="000000"/>
                        </a:solidFill>
                        <a:effectLst/>
                        <a:latin typeface="Arial"/>
                      </a:endParaRPr>
                    </a:p>
                  </a:txBody>
                  <a:tcPr marL="3243" marR="3243" marT="3243" marB="0" anchor="ctr"/>
                </a:tc>
                <a:tc vMerge="1">
                  <a:txBody>
                    <a:bodyPr/>
                    <a:lstStyle/>
                    <a:p>
                      <a:endParaRPr lang="en-GB"/>
                    </a:p>
                  </a:txBody>
                  <a:tcPr/>
                </a:tc>
                <a:extLst>
                  <a:ext uri="{0D108BD9-81ED-4DB2-BD59-A6C34878D82A}">
                    <a16:rowId xmlns:a16="http://schemas.microsoft.com/office/drawing/2014/main" val="10021"/>
                  </a:ext>
                </a:extLst>
              </a:tr>
              <a:tr h="125366">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l" fontAlgn="ctr"/>
                      <a:r>
                        <a:rPr lang="en-GB" sz="800" u="none" strike="noStrike">
                          <a:effectLst/>
                        </a:rPr>
                        <a:t>Unit III, 55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1988</a:t>
                      </a:r>
                      <a:endParaRPr lang="en-GB" sz="800" b="0" i="0" u="none" strike="noStrike">
                        <a:solidFill>
                          <a:srgbClr val="000000"/>
                        </a:solidFill>
                        <a:effectLst/>
                        <a:latin typeface="Arial"/>
                      </a:endParaRPr>
                    </a:p>
                  </a:txBody>
                  <a:tcPr marL="3243" marR="3243" marT="3243" marB="0" anchor="ctr"/>
                </a:tc>
                <a:tc vMerge="1">
                  <a:txBody>
                    <a:bodyPr/>
                    <a:lstStyle/>
                    <a:p>
                      <a:endParaRPr lang="en-GB"/>
                    </a:p>
                  </a:txBody>
                  <a:tcPr/>
                </a:tc>
                <a:extLst>
                  <a:ext uri="{0D108BD9-81ED-4DB2-BD59-A6C34878D82A}">
                    <a16:rowId xmlns:a16="http://schemas.microsoft.com/office/drawing/2014/main" val="10022"/>
                  </a:ext>
                </a:extLst>
              </a:tr>
              <a:tr h="131417">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l" fontAlgn="t"/>
                      <a:r>
                        <a:rPr lang="de-DE" sz="800" u="none" strike="noStrike">
                          <a:effectLst/>
                        </a:rPr>
                        <a:t>Loa, Paseh, Bandung, West Java</a:t>
                      </a:r>
                      <a:endParaRPr lang="de-DE" sz="800" b="0" i="0" u="none" strike="noStrike">
                        <a:solidFill>
                          <a:srgbClr val="000000"/>
                        </a:solidFill>
                        <a:effectLst/>
                        <a:latin typeface="Arial"/>
                      </a:endParaRPr>
                    </a:p>
                  </a:txBody>
                  <a:tcPr marL="3243" marR="3243" marT="3243" marB="0"/>
                </a:tc>
                <a:tc>
                  <a:txBody>
                    <a:bodyPr/>
                    <a:lstStyle/>
                    <a:p>
                      <a:pPr algn="l" fontAlgn="ctr"/>
                      <a:r>
                        <a:rPr lang="en-GB" sz="800" u="none" strike="noStrike">
                          <a:effectLst/>
                        </a:rPr>
                        <a:t>Unit IV, 60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2008</a:t>
                      </a:r>
                      <a:endParaRPr lang="en-GB" sz="800" b="0" i="0" u="none" strike="noStrike">
                        <a:solidFill>
                          <a:srgbClr val="000000"/>
                        </a:solidFill>
                        <a:effectLst/>
                        <a:latin typeface="Arial"/>
                      </a:endParaRPr>
                    </a:p>
                  </a:txBody>
                  <a:tcPr marL="3243" marR="3243" marT="3243" marB="0" anchor="ctr"/>
                </a:tc>
                <a:tc vMerge="1">
                  <a:txBody>
                    <a:bodyPr/>
                    <a:lstStyle/>
                    <a:p>
                      <a:endParaRPr lang="en-GB"/>
                    </a:p>
                  </a:txBody>
                  <a:tcPr/>
                </a:tc>
                <a:extLst>
                  <a:ext uri="{0D108BD9-81ED-4DB2-BD59-A6C34878D82A}">
                    <a16:rowId xmlns:a16="http://schemas.microsoft.com/office/drawing/2014/main" val="10023"/>
                  </a:ext>
                </a:extLst>
              </a:tr>
              <a:tr h="247483">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l" fontAlgn="t"/>
                      <a:r>
                        <a:rPr lang="de-DE" sz="800" u="none" strike="noStrike">
                          <a:effectLst/>
                        </a:rPr>
                        <a:t>Laksana, Ibun, Bandung, West Java</a:t>
                      </a:r>
                      <a:endParaRPr lang="de-DE" sz="800" b="0" i="0" u="none" strike="noStrike">
                        <a:solidFill>
                          <a:srgbClr val="000000"/>
                        </a:solidFill>
                        <a:effectLst/>
                        <a:latin typeface="Arial"/>
                      </a:endParaRPr>
                    </a:p>
                  </a:txBody>
                  <a:tcPr marL="3243" marR="3243" marT="3243" marB="0"/>
                </a:tc>
                <a:tc>
                  <a:txBody>
                    <a:bodyPr/>
                    <a:lstStyle/>
                    <a:p>
                      <a:pPr algn="l" fontAlgn="ctr"/>
                      <a:r>
                        <a:rPr lang="en-GB" sz="800" u="none" strike="noStrike">
                          <a:effectLst/>
                        </a:rPr>
                        <a:t>Unit V, 35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2015</a:t>
                      </a:r>
                      <a:endParaRPr lang="en-GB" sz="800" b="0" i="0" u="none" strike="noStrike">
                        <a:solidFill>
                          <a:srgbClr val="000000"/>
                        </a:solidFill>
                        <a:effectLst/>
                        <a:latin typeface="Arial"/>
                      </a:endParaRPr>
                    </a:p>
                  </a:txBody>
                  <a:tcPr marL="3243" marR="3243" marT="3243" marB="0" anchor="ctr"/>
                </a:tc>
                <a:tc vMerge="1">
                  <a:txBody>
                    <a:bodyPr/>
                    <a:lstStyle/>
                    <a:p>
                      <a:endParaRPr lang="en-GB"/>
                    </a:p>
                  </a:txBody>
                  <a:tcPr/>
                </a:tc>
                <a:extLst>
                  <a:ext uri="{0D108BD9-81ED-4DB2-BD59-A6C34878D82A}">
                    <a16:rowId xmlns:a16="http://schemas.microsoft.com/office/drawing/2014/main" val="10024"/>
                  </a:ext>
                </a:extLst>
              </a:tr>
              <a:tr h="125366">
                <a:tc rowSpan="3">
                  <a:txBody>
                    <a:bodyPr/>
                    <a:lstStyle/>
                    <a:p>
                      <a:pPr algn="ctr" fontAlgn="t"/>
                      <a:r>
                        <a:rPr lang="en-GB" sz="800" u="none" strike="noStrike">
                          <a:effectLst/>
                        </a:rPr>
                        <a:t>8</a:t>
                      </a:r>
                      <a:endParaRPr lang="en-GB" sz="800" b="0" i="0" u="none" strike="noStrike">
                        <a:solidFill>
                          <a:srgbClr val="000000"/>
                        </a:solidFill>
                        <a:effectLst/>
                        <a:latin typeface="Arial"/>
                      </a:endParaRPr>
                    </a:p>
                  </a:txBody>
                  <a:tcPr marL="3243" marR="3243" marT="3243" marB="0"/>
                </a:tc>
                <a:tc rowSpan="3">
                  <a:txBody>
                    <a:bodyPr/>
                    <a:lstStyle/>
                    <a:p>
                      <a:pPr algn="l" fontAlgn="t"/>
                      <a:r>
                        <a:rPr lang="en-GB" sz="800" u="none" strike="noStrike">
                          <a:effectLst/>
                        </a:rPr>
                        <a:t>PLTP Darajat</a:t>
                      </a:r>
                      <a:endParaRPr lang="en-GB" sz="800" b="0" i="0" u="none" strike="noStrike">
                        <a:solidFill>
                          <a:srgbClr val="000000"/>
                        </a:solidFill>
                        <a:effectLst/>
                        <a:latin typeface="Arial"/>
                      </a:endParaRPr>
                    </a:p>
                  </a:txBody>
                  <a:tcPr marL="3243" marR="3243" marT="3243" marB="0"/>
                </a:tc>
                <a:tc rowSpan="3">
                  <a:txBody>
                    <a:bodyPr/>
                    <a:lstStyle/>
                    <a:p>
                      <a:pPr algn="l" fontAlgn="t"/>
                      <a:r>
                        <a:rPr lang="en-GB" sz="800" u="none" strike="noStrike">
                          <a:effectLst/>
                        </a:rPr>
                        <a:t>Kamojang-Darajat</a:t>
                      </a:r>
                      <a:endParaRPr lang="en-GB" sz="800" b="0" i="0" u="none" strike="noStrike">
                        <a:solidFill>
                          <a:srgbClr val="000000"/>
                        </a:solidFill>
                        <a:effectLst/>
                        <a:latin typeface="Arial"/>
                      </a:endParaRPr>
                    </a:p>
                  </a:txBody>
                  <a:tcPr marL="3243" marR="3243" marT="3243" marB="0"/>
                </a:tc>
                <a:tc rowSpan="3">
                  <a:txBody>
                    <a:bodyPr/>
                    <a:lstStyle/>
                    <a:p>
                      <a:pPr algn="l" fontAlgn="t"/>
                      <a:r>
                        <a:rPr lang="en-GB" sz="800" u="none" strike="noStrike">
                          <a:effectLst/>
                        </a:rPr>
                        <a:t>Star Energy Geothermal Darajat, Ltd</a:t>
                      </a:r>
                      <a:endParaRPr lang="en-GB" sz="800" b="0" i="0" u="none" strike="noStrike">
                        <a:solidFill>
                          <a:srgbClr val="000000"/>
                        </a:solidFill>
                        <a:effectLst/>
                        <a:latin typeface="Arial"/>
                      </a:endParaRPr>
                    </a:p>
                  </a:txBody>
                  <a:tcPr marL="3243" marR="3243" marT="3243" marB="0"/>
                </a:tc>
                <a:tc rowSpan="3">
                  <a:txBody>
                    <a:bodyPr/>
                    <a:lstStyle/>
                    <a:p>
                      <a:pPr algn="l" fontAlgn="t"/>
                      <a:r>
                        <a:rPr lang="en-GB" sz="800" u="none" strike="noStrike">
                          <a:effectLst/>
                        </a:rPr>
                        <a:t>Karyamekar, Pasirwangi, Garut, West Java </a:t>
                      </a:r>
                      <a:endParaRPr lang="en-GB" sz="800" b="0" i="0" u="none" strike="noStrike">
                        <a:solidFill>
                          <a:srgbClr val="000000"/>
                        </a:solidFill>
                        <a:effectLst/>
                        <a:latin typeface="Arial"/>
                      </a:endParaRPr>
                    </a:p>
                  </a:txBody>
                  <a:tcPr marL="3243" marR="3243" marT="3243" marB="0"/>
                </a:tc>
                <a:tc>
                  <a:txBody>
                    <a:bodyPr/>
                    <a:lstStyle/>
                    <a:p>
                      <a:pPr algn="l" fontAlgn="ctr"/>
                      <a:r>
                        <a:rPr lang="en-GB" sz="800" u="none" strike="noStrike">
                          <a:effectLst/>
                        </a:rPr>
                        <a:t>Unit I, 55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1994</a:t>
                      </a:r>
                      <a:endParaRPr lang="en-GB" sz="800" b="0" i="0" u="none" strike="noStrike">
                        <a:solidFill>
                          <a:srgbClr val="000000"/>
                        </a:solidFill>
                        <a:effectLst/>
                        <a:latin typeface="Arial"/>
                      </a:endParaRPr>
                    </a:p>
                  </a:txBody>
                  <a:tcPr marL="3243" marR="3243" marT="3243" marB="0" anchor="ctr"/>
                </a:tc>
                <a:tc rowSpan="3">
                  <a:txBody>
                    <a:bodyPr/>
                    <a:lstStyle/>
                    <a:p>
                      <a:pPr algn="ctr" fontAlgn="ctr"/>
                      <a:r>
                        <a:rPr lang="en-GB" sz="800" u="none" strike="noStrike">
                          <a:effectLst/>
                        </a:rPr>
                        <a:t>270</a:t>
                      </a:r>
                      <a:endParaRPr lang="en-GB" sz="800" b="0" i="0" u="none" strike="noStrike">
                        <a:solidFill>
                          <a:srgbClr val="000000"/>
                        </a:solidFill>
                        <a:effectLst/>
                        <a:latin typeface="Arial"/>
                      </a:endParaRPr>
                    </a:p>
                  </a:txBody>
                  <a:tcPr marL="3243" marR="3243" marT="3243" marB="0" anchor="ctr"/>
                </a:tc>
                <a:extLst>
                  <a:ext uri="{0D108BD9-81ED-4DB2-BD59-A6C34878D82A}">
                    <a16:rowId xmlns:a16="http://schemas.microsoft.com/office/drawing/2014/main" val="10025"/>
                  </a:ext>
                </a:extLst>
              </a:tr>
              <a:tr h="125366">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l" fontAlgn="ctr"/>
                      <a:r>
                        <a:rPr lang="en-GB" sz="800" u="none" strike="noStrike">
                          <a:effectLst/>
                        </a:rPr>
                        <a:t>Unit II, 94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2000</a:t>
                      </a:r>
                      <a:endParaRPr lang="en-GB" sz="800" b="0" i="0" u="none" strike="noStrike">
                        <a:solidFill>
                          <a:srgbClr val="000000"/>
                        </a:solidFill>
                        <a:effectLst/>
                        <a:latin typeface="Arial"/>
                      </a:endParaRPr>
                    </a:p>
                  </a:txBody>
                  <a:tcPr marL="3243" marR="3243" marT="3243" marB="0" anchor="ctr"/>
                </a:tc>
                <a:tc vMerge="1">
                  <a:txBody>
                    <a:bodyPr/>
                    <a:lstStyle/>
                    <a:p>
                      <a:endParaRPr lang="en-GB"/>
                    </a:p>
                  </a:txBody>
                  <a:tcPr/>
                </a:tc>
                <a:extLst>
                  <a:ext uri="{0D108BD9-81ED-4DB2-BD59-A6C34878D82A}">
                    <a16:rowId xmlns:a16="http://schemas.microsoft.com/office/drawing/2014/main" val="10026"/>
                  </a:ext>
                </a:extLst>
              </a:tr>
              <a:tr h="125366">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l" fontAlgn="ctr"/>
                      <a:r>
                        <a:rPr lang="en-GB" sz="800" u="none" strike="noStrike">
                          <a:effectLst/>
                        </a:rPr>
                        <a:t>Unit III, 121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2007</a:t>
                      </a:r>
                      <a:endParaRPr lang="en-GB" sz="800" b="0" i="0" u="none" strike="noStrike">
                        <a:solidFill>
                          <a:srgbClr val="000000"/>
                        </a:solidFill>
                        <a:effectLst/>
                        <a:latin typeface="Arial"/>
                      </a:endParaRPr>
                    </a:p>
                  </a:txBody>
                  <a:tcPr marL="3243" marR="3243" marT="3243" marB="0" anchor="ctr"/>
                </a:tc>
                <a:tc vMerge="1">
                  <a:txBody>
                    <a:bodyPr/>
                    <a:lstStyle/>
                    <a:p>
                      <a:endParaRPr lang="en-GB"/>
                    </a:p>
                  </a:txBody>
                  <a:tcPr/>
                </a:tc>
                <a:extLst>
                  <a:ext uri="{0D108BD9-81ED-4DB2-BD59-A6C34878D82A}">
                    <a16:rowId xmlns:a16="http://schemas.microsoft.com/office/drawing/2014/main" val="10027"/>
                  </a:ext>
                </a:extLst>
              </a:tr>
              <a:tr h="134100">
                <a:tc>
                  <a:txBody>
                    <a:bodyPr/>
                    <a:lstStyle/>
                    <a:p>
                      <a:pPr algn="ctr" fontAlgn="t"/>
                      <a:r>
                        <a:rPr lang="en-GB" sz="800" u="none" strike="noStrike">
                          <a:effectLst/>
                        </a:rPr>
                        <a:t>9</a:t>
                      </a:r>
                      <a:endParaRPr lang="en-GB" sz="800" b="0" i="0" u="none" strike="noStrike">
                        <a:solidFill>
                          <a:srgbClr val="000000"/>
                        </a:solidFill>
                        <a:effectLst/>
                        <a:latin typeface="Arial"/>
                      </a:endParaRPr>
                    </a:p>
                  </a:txBody>
                  <a:tcPr marL="3243" marR="3243" marT="3243" marB="0"/>
                </a:tc>
                <a:tc>
                  <a:txBody>
                    <a:bodyPr/>
                    <a:lstStyle/>
                    <a:p>
                      <a:pPr algn="l" fontAlgn="t"/>
                      <a:r>
                        <a:rPr lang="en-GB" sz="800" u="none" strike="noStrike">
                          <a:effectLst/>
                        </a:rPr>
                        <a:t>PLTP Dieng</a:t>
                      </a:r>
                      <a:endParaRPr lang="en-GB" sz="800" b="0" i="0" u="none" strike="noStrike">
                        <a:solidFill>
                          <a:srgbClr val="000000"/>
                        </a:solidFill>
                        <a:effectLst/>
                        <a:latin typeface="Arial"/>
                      </a:endParaRPr>
                    </a:p>
                  </a:txBody>
                  <a:tcPr marL="3243" marR="3243" marT="3243" marB="0"/>
                </a:tc>
                <a:tc>
                  <a:txBody>
                    <a:bodyPr/>
                    <a:lstStyle/>
                    <a:p>
                      <a:pPr algn="l" fontAlgn="ctr"/>
                      <a:r>
                        <a:rPr lang="en-GB" sz="800" u="none" strike="noStrike">
                          <a:effectLst/>
                        </a:rPr>
                        <a:t>Dataran Tinggi Dieng</a:t>
                      </a:r>
                      <a:endParaRPr lang="en-GB" sz="800" b="0" i="0" u="none" strike="noStrike">
                        <a:solidFill>
                          <a:srgbClr val="000000"/>
                        </a:solidFill>
                        <a:effectLst/>
                        <a:latin typeface="Arial"/>
                      </a:endParaRPr>
                    </a:p>
                  </a:txBody>
                  <a:tcPr marL="3243" marR="3243" marT="3243" marB="0" anchor="ctr"/>
                </a:tc>
                <a:tc>
                  <a:txBody>
                    <a:bodyPr/>
                    <a:lstStyle/>
                    <a:p>
                      <a:pPr algn="l" fontAlgn="ctr"/>
                      <a:r>
                        <a:rPr lang="en-GB" sz="800" u="none" strike="noStrike">
                          <a:effectLst/>
                        </a:rPr>
                        <a:t>Geo Dipa Energi, PT</a:t>
                      </a:r>
                      <a:endParaRPr lang="en-GB" sz="800" b="0" i="0" u="none" strike="noStrike">
                        <a:solidFill>
                          <a:srgbClr val="000000"/>
                        </a:solidFill>
                        <a:effectLst/>
                        <a:latin typeface="Arial"/>
                      </a:endParaRPr>
                    </a:p>
                  </a:txBody>
                  <a:tcPr marL="3243" marR="3243" marT="3243" marB="0" anchor="ctr"/>
                </a:tc>
                <a:tc>
                  <a:txBody>
                    <a:bodyPr/>
                    <a:lstStyle/>
                    <a:p>
                      <a:pPr algn="l" fontAlgn="ctr"/>
                      <a:r>
                        <a:rPr lang="en-GB" sz="800" u="none" strike="noStrike">
                          <a:effectLst/>
                        </a:rPr>
                        <a:t>Batur, Banjarnegara, Central Java</a:t>
                      </a:r>
                      <a:endParaRPr lang="en-GB" sz="800" b="0" i="0" u="none" strike="noStrike">
                        <a:solidFill>
                          <a:srgbClr val="000000"/>
                        </a:solidFill>
                        <a:effectLst/>
                        <a:latin typeface="Arial"/>
                      </a:endParaRPr>
                    </a:p>
                  </a:txBody>
                  <a:tcPr marL="3243" marR="3243" marT="3243" marB="0" anchor="ctr"/>
                </a:tc>
                <a:tc>
                  <a:txBody>
                    <a:bodyPr/>
                    <a:lstStyle/>
                    <a:p>
                      <a:pPr algn="l" fontAlgn="ctr"/>
                      <a:r>
                        <a:rPr lang="en-GB" sz="800" u="none" strike="noStrike">
                          <a:effectLst/>
                        </a:rPr>
                        <a:t>Unit I, 60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2002</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60</a:t>
                      </a:r>
                      <a:endParaRPr lang="en-GB" sz="800" b="0" i="0" u="none" strike="noStrike">
                        <a:solidFill>
                          <a:srgbClr val="000000"/>
                        </a:solidFill>
                        <a:effectLst/>
                        <a:latin typeface="Arial"/>
                      </a:endParaRPr>
                    </a:p>
                  </a:txBody>
                  <a:tcPr marL="3243" marR="3243" marT="3243" marB="0" anchor="ctr"/>
                </a:tc>
                <a:extLst>
                  <a:ext uri="{0D108BD9-81ED-4DB2-BD59-A6C34878D82A}">
                    <a16:rowId xmlns:a16="http://schemas.microsoft.com/office/drawing/2014/main" val="10028"/>
                  </a:ext>
                </a:extLst>
              </a:tr>
              <a:tr h="125366">
                <a:tc rowSpan="4">
                  <a:txBody>
                    <a:bodyPr/>
                    <a:lstStyle/>
                    <a:p>
                      <a:pPr algn="ctr" fontAlgn="t"/>
                      <a:r>
                        <a:rPr lang="en-GB" sz="800" u="none" strike="noStrike">
                          <a:effectLst/>
                        </a:rPr>
                        <a:t>10</a:t>
                      </a:r>
                      <a:endParaRPr lang="en-GB" sz="800" b="0" i="0" u="none" strike="noStrike">
                        <a:solidFill>
                          <a:srgbClr val="000000"/>
                        </a:solidFill>
                        <a:effectLst/>
                        <a:latin typeface="Arial"/>
                      </a:endParaRPr>
                    </a:p>
                  </a:txBody>
                  <a:tcPr marL="3243" marR="3243" marT="3243" marB="0"/>
                </a:tc>
                <a:tc rowSpan="4">
                  <a:txBody>
                    <a:bodyPr/>
                    <a:lstStyle/>
                    <a:p>
                      <a:pPr algn="l" fontAlgn="t"/>
                      <a:r>
                        <a:rPr lang="en-GB" sz="800" u="none" strike="noStrike">
                          <a:effectLst/>
                        </a:rPr>
                        <a:t>PLTP Ulumbu</a:t>
                      </a:r>
                      <a:endParaRPr lang="en-GB" sz="800" b="0" i="0" u="none" strike="noStrike">
                        <a:solidFill>
                          <a:srgbClr val="000000"/>
                        </a:solidFill>
                        <a:effectLst/>
                        <a:latin typeface="Arial"/>
                      </a:endParaRPr>
                    </a:p>
                  </a:txBody>
                  <a:tcPr marL="3243" marR="3243" marT="3243" marB="0"/>
                </a:tc>
                <a:tc rowSpan="4">
                  <a:txBody>
                    <a:bodyPr/>
                    <a:lstStyle/>
                    <a:p>
                      <a:pPr algn="l" fontAlgn="t"/>
                      <a:r>
                        <a:rPr lang="en-GB" sz="800" u="none" strike="noStrike">
                          <a:effectLst/>
                        </a:rPr>
                        <a:t>Ulumbu</a:t>
                      </a:r>
                      <a:endParaRPr lang="en-GB" sz="800" b="0" i="0" u="none" strike="noStrike">
                        <a:solidFill>
                          <a:srgbClr val="000000"/>
                        </a:solidFill>
                        <a:effectLst/>
                        <a:latin typeface="Arial"/>
                      </a:endParaRPr>
                    </a:p>
                  </a:txBody>
                  <a:tcPr marL="3243" marR="3243" marT="3243" marB="0"/>
                </a:tc>
                <a:tc rowSpan="4">
                  <a:txBody>
                    <a:bodyPr/>
                    <a:lstStyle/>
                    <a:p>
                      <a:pPr algn="l" fontAlgn="t"/>
                      <a:r>
                        <a:rPr lang="en-GB" sz="800" u="none" strike="noStrike">
                          <a:effectLst/>
                        </a:rPr>
                        <a:t>PLN (Persero), PT</a:t>
                      </a:r>
                      <a:endParaRPr lang="en-GB" sz="800" b="0" i="0" u="none" strike="noStrike">
                        <a:solidFill>
                          <a:srgbClr val="000000"/>
                        </a:solidFill>
                        <a:effectLst/>
                        <a:latin typeface="Arial"/>
                      </a:endParaRPr>
                    </a:p>
                  </a:txBody>
                  <a:tcPr marL="3243" marR="3243" marT="3243" marB="0"/>
                </a:tc>
                <a:tc rowSpan="4">
                  <a:txBody>
                    <a:bodyPr/>
                    <a:lstStyle/>
                    <a:p>
                      <a:pPr algn="l" fontAlgn="t"/>
                      <a:r>
                        <a:rPr lang="en-GB" sz="800" u="none" strike="noStrike">
                          <a:effectLst/>
                        </a:rPr>
                        <a:t>Wewo, Satar Mese, Manggarai, East Nusa Tenggara</a:t>
                      </a:r>
                      <a:endParaRPr lang="en-GB" sz="800" b="0" i="0" u="none" strike="noStrike">
                        <a:solidFill>
                          <a:srgbClr val="000000"/>
                        </a:solidFill>
                        <a:effectLst/>
                        <a:latin typeface="Arial"/>
                      </a:endParaRPr>
                    </a:p>
                  </a:txBody>
                  <a:tcPr marL="3243" marR="3243" marT="3243" marB="0"/>
                </a:tc>
                <a:tc>
                  <a:txBody>
                    <a:bodyPr/>
                    <a:lstStyle/>
                    <a:p>
                      <a:pPr algn="l" fontAlgn="ctr"/>
                      <a:r>
                        <a:rPr lang="en-GB" sz="800" u="none" strike="noStrike">
                          <a:effectLst/>
                        </a:rPr>
                        <a:t>Unit I, 2.5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2012</a:t>
                      </a:r>
                      <a:endParaRPr lang="en-GB" sz="800" b="0" i="0" u="none" strike="noStrike">
                        <a:solidFill>
                          <a:srgbClr val="000000"/>
                        </a:solidFill>
                        <a:effectLst/>
                        <a:latin typeface="Arial"/>
                      </a:endParaRPr>
                    </a:p>
                  </a:txBody>
                  <a:tcPr marL="3243" marR="3243" marT="3243" marB="0" anchor="ctr"/>
                </a:tc>
                <a:tc rowSpan="4">
                  <a:txBody>
                    <a:bodyPr/>
                    <a:lstStyle/>
                    <a:p>
                      <a:pPr algn="ctr" fontAlgn="ctr"/>
                      <a:r>
                        <a:rPr lang="en-GB" sz="800" u="none" strike="noStrike">
                          <a:effectLst/>
                        </a:rPr>
                        <a:t>10</a:t>
                      </a:r>
                      <a:endParaRPr lang="en-GB" sz="800" b="0" i="0" u="none" strike="noStrike">
                        <a:solidFill>
                          <a:srgbClr val="000000"/>
                        </a:solidFill>
                        <a:effectLst/>
                        <a:latin typeface="Arial"/>
                      </a:endParaRPr>
                    </a:p>
                  </a:txBody>
                  <a:tcPr marL="3243" marR="3243" marT="3243" marB="0" anchor="ctr"/>
                </a:tc>
                <a:extLst>
                  <a:ext uri="{0D108BD9-81ED-4DB2-BD59-A6C34878D82A}">
                    <a16:rowId xmlns:a16="http://schemas.microsoft.com/office/drawing/2014/main" val="10029"/>
                  </a:ext>
                </a:extLst>
              </a:tr>
              <a:tr h="125366">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l" fontAlgn="ctr"/>
                      <a:r>
                        <a:rPr lang="en-GB" sz="800" u="none" strike="noStrike">
                          <a:effectLst/>
                        </a:rPr>
                        <a:t>Unit II, 2.5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2012</a:t>
                      </a:r>
                      <a:endParaRPr lang="en-GB" sz="800" b="0" i="0" u="none" strike="noStrike">
                        <a:solidFill>
                          <a:srgbClr val="000000"/>
                        </a:solidFill>
                        <a:effectLst/>
                        <a:latin typeface="Arial"/>
                      </a:endParaRPr>
                    </a:p>
                  </a:txBody>
                  <a:tcPr marL="3243" marR="3243" marT="3243" marB="0" anchor="ctr"/>
                </a:tc>
                <a:tc vMerge="1">
                  <a:txBody>
                    <a:bodyPr/>
                    <a:lstStyle/>
                    <a:p>
                      <a:endParaRPr lang="en-GB"/>
                    </a:p>
                  </a:txBody>
                  <a:tcPr/>
                </a:tc>
                <a:extLst>
                  <a:ext uri="{0D108BD9-81ED-4DB2-BD59-A6C34878D82A}">
                    <a16:rowId xmlns:a16="http://schemas.microsoft.com/office/drawing/2014/main" val="10030"/>
                  </a:ext>
                </a:extLst>
              </a:tr>
              <a:tr h="125366">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l" fontAlgn="ctr"/>
                      <a:r>
                        <a:rPr lang="en-GB" sz="800" u="none" strike="noStrike">
                          <a:effectLst/>
                        </a:rPr>
                        <a:t>Unit III, 2.5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2016</a:t>
                      </a:r>
                      <a:endParaRPr lang="en-GB" sz="800" b="0" i="0" u="none" strike="noStrike">
                        <a:solidFill>
                          <a:srgbClr val="000000"/>
                        </a:solidFill>
                        <a:effectLst/>
                        <a:latin typeface="Arial"/>
                      </a:endParaRPr>
                    </a:p>
                  </a:txBody>
                  <a:tcPr marL="3243" marR="3243" marT="3243" marB="0" anchor="ctr"/>
                </a:tc>
                <a:tc vMerge="1">
                  <a:txBody>
                    <a:bodyPr/>
                    <a:lstStyle/>
                    <a:p>
                      <a:endParaRPr lang="en-GB"/>
                    </a:p>
                  </a:txBody>
                  <a:tcPr/>
                </a:tc>
                <a:extLst>
                  <a:ext uri="{0D108BD9-81ED-4DB2-BD59-A6C34878D82A}">
                    <a16:rowId xmlns:a16="http://schemas.microsoft.com/office/drawing/2014/main" val="10031"/>
                  </a:ext>
                </a:extLst>
              </a:tr>
              <a:tr h="125366">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l" fontAlgn="ctr"/>
                      <a:r>
                        <a:rPr lang="en-GB" sz="800" u="none" strike="noStrike">
                          <a:effectLst/>
                        </a:rPr>
                        <a:t>Unit IV, 2.5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2016</a:t>
                      </a:r>
                      <a:endParaRPr lang="en-GB" sz="800" b="0" i="0" u="none" strike="noStrike">
                        <a:solidFill>
                          <a:srgbClr val="000000"/>
                        </a:solidFill>
                        <a:effectLst/>
                        <a:latin typeface="Arial"/>
                      </a:endParaRPr>
                    </a:p>
                  </a:txBody>
                  <a:tcPr marL="3243" marR="3243" marT="3243" marB="0" anchor="ctr"/>
                </a:tc>
                <a:tc vMerge="1">
                  <a:txBody>
                    <a:bodyPr/>
                    <a:lstStyle/>
                    <a:p>
                      <a:endParaRPr lang="en-GB"/>
                    </a:p>
                  </a:txBody>
                  <a:tcPr/>
                </a:tc>
                <a:extLst>
                  <a:ext uri="{0D108BD9-81ED-4DB2-BD59-A6C34878D82A}">
                    <a16:rowId xmlns:a16="http://schemas.microsoft.com/office/drawing/2014/main" val="10032"/>
                  </a:ext>
                </a:extLst>
              </a:tr>
              <a:tr h="247483">
                <a:tc>
                  <a:txBody>
                    <a:bodyPr/>
                    <a:lstStyle/>
                    <a:p>
                      <a:pPr algn="ctr" fontAlgn="t"/>
                      <a:r>
                        <a:rPr lang="en-GB" sz="800" u="none" strike="noStrike">
                          <a:effectLst/>
                        </a:rPr>
                        <a:t>11</a:t>
                      </a:r>
                      <a:endParaRPr lang="en-GB" sz="800" b="0" i="0" u="none" strike="noStrike">
                        <a:solidFill>
                          <a:srgbClr val="000000"/>
                        </a:solidFill>
                        <a:effectLst/>
                        <a:latin typeface="Arial"/>
                      </a:endParaRPr>
                    </a:p>
                  </a:txBody>
                  <a:tcPr marL="3243" marR="3243" marT="3243" marB="0"/>
                </a:tc>
                <a:tc>
                  <a:txBody>
                    <a:bodyPr/>
                    <a:lstStyle/>
                    <a:p>
                      <a:pPr algn="l" fontAlgn="t"/>
                      <a:r>
                        <a:rPr lang="en-GB" sz="800" u="none" strike="noStrike">
                          <a:effectLst/>
                        </a:rPr>
                        <a:t>PLTP Mataloko</a:t>
                      </a:r>
                      <a:endParaRPr lang="en-GB" sz="800" b="0" i="0" u="none" strike="noStrike">
                        <a:solidFill>
                          <a:srgbClr val="000000"/>
                        </a:solidFill>
                        <a:effectLst/>
                        <a:latin typeface="Arial"/>
                      </a:endParaRPr>
                    </a:p>
                  </a:txBody>
                  <a:tcPr marL="3243" marR="3243" marT="3243" marB="0"/>
                </a:tc>
                <a:tc>
                  <a:txBody>
                    <a:bodyPr/>
                    <a:lstStyle/>
                    <a:p>
                      <a:pPr algn="l" fontAlgn="ctr"/>
                      <a:r>
                        <a:rPr lang="en-GB" sz="800" u="none" strike="noStrike">
                          <a:effectLst/>
                        </a:rPr>
                        <a:t>Mataloko</a:t>
                      </a:r>
                      <a:endParaRPr lang="en-GB" sz="800" b="0" i="0" u="none" strike="noStrike">
                        <a:solidFill>
                          <a:srgbClr val="000000"/>
                        </a:solidFill>
                        <a:effectLst/>
                        <a:latin typeface="Arial"/>
                      </a:endParaRPr>
                    </a:p>
                  </a:txBody>
                  <a:tcPr marL="3243" marR="3243" marT="3243" marB="0" anchor="ctr"/>
                </a:tc>
                <a:tc>
                  <a:txBody>
                    <a:bodyPr/>
                    <a:lstStyle/>
                    <a:p>
                      <a:pPr algn="l" fontAlgn="ctr"/>
                      <a:r>
                        <a:rPr lang="en-GB" sz="800" u="none" strike="noStrike">
                          <a:effectLst/>
                        </a:rPr>
                        <a:t>PLN (Persero), PT</a:t>
                      </a:r>
                      <a:endParaRPr lang="en-GB" sz="800" b="0" i="0" u="none" strike="noStrike">
                        <a:solidFill>
                          <a:srgbClr val="000000"/>
                        </a:solidFill>
                        <a:effectLst/>
                        <a:latin typeface="Arial"/>
                      </a:endParaRPr>
                    </a:p>
                  </a:txBody>
                  <a:tcPr marL="3243" marR="3243" marT="3243" marB="0" anchor="ctr"/>
                </a:tc>
                <a:tc>
                  <a:txBody>
                    <a:bodyPr/>
                    <a:lstStyle/>
                    <a:p>
                      <a:pPr algn="l" fontAlgn="ctr"/>
                      <a:r>
                        <a:rPr lang="en-GB" sz="800" u="none" strike="noStrike">
                          <a:effectLst/>
                        </a:rPr>
                        <a:t>Todabelu, Golewa, Ngada, East Nusa Tenggara</a:t>
                      </a:r>
                      <a:endParaRPr lang="en-GB" sz="800" b="0" i="0" u="none" strike="noStrike">
                        <a:solidFill>
                          <a:srgbClr val="000000"/>
                        </a:solidFill>
                        <a:effectLst/>
                        <a:latin typeface="Arial"/>
                      </a:endParaRPr>
                    </a:p>
                  </a:txBody>
                  <a:tcPr marL="3243" marR="3243" marT="3243" marB="0" anchor="ctr"/>
                </a:tc>
                <a:tc>
                  <a:txBody>
                    <a:bodyPr/>
                    <a:lstStyle/>
                    <a:p>
                      <a:pPr algn="l" fontAlgn="ctr"/>
                      <a:r>
                        <a:rPr lang="en-GB" sz="800" u="none" strike="noStrike">
                          <a:effectLst/>
                        </a:rPr>
                        <a:t>Unit I, 2.5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2010</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2,5</a:t>
                      </a:r>
                      <a:endParaRPr lang="en-GB" sz="800" b="0" i="0" u="none" strike="noStrike">
                        <a:solidFill>
                          <a:srgbClr val="000000"/>
                        </a:solidFill>
                        <a:effectLst/>
                        <a:latin typeface="Arial"/>
                      </a:endParaRPr>
                    </a:p>
                  </a:txBody>
                  <a:tcPr marL="3243" marR="3243" marT="3243" marB="0" anchor="ctr"/>
                </a:tc>
                <a:extLst>
                  <a:ext uri="{0D108BD9-81ED-4DB2-BD59-A6C34878D82A}">
                    <a16:rowId xmlns:a16="http://schemas.microsoft.com/office/drawing/2014/main" val="10033"/>
                  </a:ext>
                </a:extLst>
              </a:tr>
              <a:tr h="125366">
                <a:tc rowSpan="6">
                  <a:txBody>
                    <a:bodyPr/>
                    <a:lstStyle/>
                    <a:p>
                      <a:pPr algn="ctr" fontAlgn="t"/>
                      <a:r>
                        <a:rPr lang="en-GB" sz="800" u="none" strike="noStrike">
                          <a:effectLst/>
                        </a:rPr>
                        <a:t>12</a:t>
                      </a:r>
                      <a:endParaRPr lang="en-GB" sz="800" b="0" i="0" u="none" strike="noStrike">
                        <a:solidFill>
                          <a:srgbClr val="000000"/>
                        </a:solidFill>
                        <a:effectLst/>
                        <a:latin typeface="Arial"/>
                      </a:endParaRPr>
                    </a:p>
                  </a:txBody>
                  <a:tcPr marL="3243" marR="3243" marT="3243" marB="0"/>
                </a:tc>
                <a:tc rowSpan="6">
                  <a:txBody>
                    <a:bodyPr/>
                    <a:lstStyle/>
                    <a:p>
                      <a:pPr algn="l" fontAlgn="t"/>
                      <a:r>
                        <a:rPr lang="en-GB" sz="800" u="none" strike="noStrike">
                          <a:effectLst/>
                        </a:rPr>
                        <a:t>PLTP Lahendong</a:t>
                      </a:r>
                      <a:endParaRPr lang="en-GB" sz="800" b="0" i="0" u="none" strike="noStrike">
                        <a:solidFill>
                          <a:srgbClr val="000000"/>
                        </a:solidFill>
                        <a:effectLst/>
                        <a:latin typeface="Arial"/>
                      </a:endParaRPr>
                    </a:p>
                  </a:txBody>
                  <a:tcPr marL="3243" marR="3243" marT="3243" marB="0"/>
                </a:tc>
                <a:tc rowSpan="6">
                  <a:txBody>
                    <a:bodyPr/>
                    <a:lstStyle/>
                    <a:p>
                      <a:pPr algn="l" fontAlgn="t"/>
                      <a:r>
                        <a:rPr lang="en-GB" sz="800" u="none" strike="noStrike">
                          <a:effectLst/>
                        </a:rPr>
                        <a:t>Lahendong</a:t>
                      </a:r>
                      <a:endParaRPr lang="en-GB" sz="800" b="0" i="0" u="none" strike="noStrike">
                        <a:solidFill>
                          <a:srgbClr val="000000"/>
                        </a:solidFill>
                        <a:effectLst/>
                        <a:latin typeface="Arial"/>
                      </a:endParaRPr>
                    </a:p>
                  </a:txBody>
                  <a:tcPr marL="3243" marR="3243" marT="3243" marB="0"/>
                </a:tc>
                <a:tc rowSpan="6">
                  <a:txBody>
                    <a:bodyPr/>
                    <a:lstStyle/>
                    <a:p>
                      <a:pPr algn="l" fontAlgn="t"/>
                      <a:r>
                        <a:rPr lang="en-GB" sz="800" u="none" strike="noStrike">
                          <a:effectLst/>
                        </a:rPr>
                        <a:t>Pertamina Geothermal Energy, PT</a:t>
                      </a:r>
                      <a:endParaRPr lang="en-GB" sz="800" b="0" i="0" u="none" strike="noStrike">
                        <a:solidFill>
                          <a:srgbClr val="000000"/>
                        </a:solidFill>
                        <a:effectLst/>
                        <a:latin typeface="Arial"/>
                      </a:endParaRPr>
                    </a:p>
                  </a:txBody>
                  <a:tcPr marL="3243" marR="3243" marT="3243" marB="0"/>
                </a:tc>
                <a:tc rowSpan="2">
                  <a:txBody>
                    <a:bodyPr/>
                    <a:lstStyle/>
                    <a:p>
                      <a:pPr algn="l" fontAlgn="t"/>
                      <a:r>
                        <a:rPr lang="en-GB" sz="800" u="none" strike="noStrike">
                          <a:effectLst/>
                        </a:rPr>
                        <a:t>Leilem Dua, Sonder, Minahasa, North Sulawesi</a:t>
                      </a:r>
                      <a:endParaRPr lang="en-GB" sz="800" b="0" i="0" u="none" strike="noStrike">
                        <a:solidFill>
                          <a:srgbClr val="000000"/>
                        </a:solidFill>
                        <a:effectLst/>
                        <a:latin typeface="Arial"/>
                      </a:endParaRPr>
                    </a:p>
                  </a:txBody>
                  <a:tcPr marL="3243" marR="3243" marT="3243" marB="0"/>
                </a:tc>
                <a:tc>
                  <a:txBody>
                    <a:bodyPr/>
                    <a:lstStyle/>
                    <a:p>
                      <a:pPr algn="l" fontAlgn="ctr"/>
                      <a:r>
                        <a:rPr lang="en-GB" sz="800" u="none" strike="noStrike">
                          <a:effectLst/>
                        </a:rPr>
                        <a:t>Unit I, 20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2001</a:t>
                      </a:r>
                      <a:endParaRPr lang="en-GB" sz="800" b="0" i="0" u="none" strike="noStrike">
                        <a:solidFill>
                          <a:srgbClr val="000000"/>
                        </a:solidFill>
                        <a:effectLst/>
                        <a:latin typeface="Arial"/>
                      </a:endParaRPr>
                    </a:p>
                  </a:txBody>
                  <a:tcPr marL="3243" marR="3243" marT="3243" marB="0" anchor="ctr"/>
                </a:tc>
                <a:tc rowSpan="6">
                  <a:txBody>
                    <a:bodyPr/>
                    <a:lstStyle/>
                    <a:p>
                      <a:pPr algn="ctr" fontAlgn="ctr"/>
                      <a:r>
                        <a:rPr lang="en-GB" sz="800" u="none" strike="noStrike">
                          <a:effectLst/>
                        </a:rPr>
                        <a:t>120</a:t>
                      </a:r>
                      <a:endParaRPr lang="en-GB" sz="800" b="0" i="0" u="none" strike="noStrike">
                        <a:solidFill>
                          <a:srgbClr val="000000"/>
                        </a:solidFill>
                        <a:effectLst/>
                        <a:latin typeface="Arial"/>
                      </a:endParaRPr>
                    </a:p>
                  </a:txBody>
                  <a:tcPr marL="3243" marR="3243" marT="3243" marB="0" anchor="ctr"/>
                </a:tc>
                <a:extLst>
                  <a:ext uri="{0D108BD9-81ED-4DB2-BD59-A6C34878D82A}">
                    <a16:rowId xmlns:a16="http://schemas.microsoft.com/office/drawing/2014/main" val="10034"/>
                  </a:ext>
                </a:extLst>
              </a:tr>
              <a:tr h="125366">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l" fontAlgn="ctr"/>
                      <a:r>
                        <a:rPr lang="en-GB" sz="800" u="none" strike="noStrike">
                          <a:effectLst/>
                        </a:rPr>
                        <a:t>Unit II, 20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2007</a:t>
                      </a:r>
                      <a:endParaRPr lang="en-GB" sz="800" b="0" i="0" u="none" strike="noStrike">
                        <a:solidFill>
                          <a:srgbClr val="000000"/>
                        </a:solidFill>
                        <a:effectLst/>
                        <a:latin typeface="Arial"/>
                      </a:endParaRPr>
                    </a:p>
                  </a:txBody>
                  <a:tcPr marL="3243" marR="3243" marT="3243" marB="0" anchor="ctr"/>
                </a:tc>
                <a:tc vMerge="1">
                  <a:txBody>
                    <a:bodyPr/>
                    <a:lstStyle/>
                    <a:p>
                      <a:endParaRPr lang="en-GB"/>
                    </a:p>
                  </a:txBody>
                  <a:tcPr/>
                </a:tc>
                <a:extLst>
                  <a:ext uri="{0D108BD9-81ED-4DB2-BD59-A6C34878D82A}">
                    <a16:rowId xmlns:a16="http://schemas.microsoft.com/office/drawing/2014/main" val="10035"/>
                  </a:ext>
                </a:extLst>
              </a:tr>
              <a:tr h="125366">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rowSpan="2">
                  <a:txBody>
                    <a:bodyPr/>
                    <a:lstStyle/>
                    <a:p>
                      <a:pPr algn="l" fontAlgn="t"/>
                      <a:r>
                        <a:rPr lang="en-GB" sz="800" u="none" strike="noStrike" dirty="0" err="1" smtClean="0">
                          <a:effectLst/>
                        </a:rPr>
                        <a:t>Tondangon</a:t>
                      </a:r>
                      <a:r>
                        <a:rPr lang="en-GB" sz="800" u="none" strike="noStrike" dirty="0" smtClean="0">
                          <a:effectLst/>
                        </a:rPr>
                        <a:t>, </a:t>
                      </a:r>
                      <a:r>
                        <a:rPr lang="en-GB" sz="800" u="none" strike="noStrike" dirty="0" err="1">
                          <a:effectLst/>
                        </a:rPr>
                        <a:t>Tomohon</a:t>
                      </a:r>
                      <a:r>
                        <a:rPr lang="en-GB" sz="800" u="none" strike="noStrike" dirty="0">
                          <a:effectLst/>
                        </a:rPr>
                        <a:t>, North Sulawesi</a:t>
                      </a:r>
                      <a:endParaRPr lang="en-GB" sz="800" b="0" i="0" u="none" strike="noStrike" dirty="0">
                        <a:solidFill>
                          <a:srgbClr val="000000"/>
                        </a:solidFill>
                        <a:effectLst/>
                        <a:latin typeface="Arial"/>
                      </a:endParaRPr>
                    </a:p>
                  </a:txBody>
                  <a:tcPr marL="3243" marR="3243" marT="3243" marB="0"/>
                </a:tc>
                <a:tc>
                  <a:txBody>
                    <a:bodyPr/>
                    <a:lstStyle/>
                    <a:p>
                      <a:pPr algn="l" fontAlgn="ctr"/>
                      <a:r>
                        <a:rPr lang="en-GB" sz="800" u="none" strike="noStrike">
                          <a:effectLst/>
                        </a:rPr>
                        <a:t>Unit III, 20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2009</a:t>
                      </a:r>
                      <a:endParaRPr lang="en-GB" sz="800" b="0" i="0" u="none" strike="noStrike">
                        <a:solidFill>
                          <a:srgbClr val="000000"/>
                        </a:solidFill>
                        <a:effectLst/>
                        <a:latin typeface="Arial"/>
                      </a:endParaRPr>
                    </a:p>
                  </a:txBody>
                  <a:tcPr marL="3243" marR="3243" marT="3243" marB="0" anchor="ctr"/>
                </a:tc>
                <a:tc vMerge="1">
                  <a:txBody>
                    <a:bodyPr/>
                    <a:lstStyle/>
                    <a:p>
                      <a:endParaRPr lang="en-GB"/>
                    </a:p>
                  </a:txBody>
                  <a:tcPr/>
                </a:tc>
                <a:extLst>
                  <a:ext uri="{0D108BD9-81ED-4DB2-BD59-A6C34878D82A}">
                    <a16:rowId xmlns:a16="http://schemas.microsoft.com/office/drawing/2014/main" val="10036"/>
                  </a:ext>
                </a:extLst>
              </a:tr>
              <a:tr h="125366">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l" fontAlgn="ctr"/>
                      <a:r>
                        <a:rPr lang="en-GB" sz="800" u="none" strike="noStrike">
                          <a:effectLst/>
                        </a:rPr>
                        <a:t>Unit IV, 20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2011</a:t>
                      </a:r>
                      <a:endParaRPr lang="en-GB" sz="800" b="0" i="0" u="none" strike="noStrike">
                        <a:solidFill>
                          <a:srgbClr val="000000"/>
                        </a:solidFill>
                        <a:effectLst/>
                        <a:latin typeface="Arial"/>
                      </a:endParaRPr>
                    </a:p>
                  </a:txBody>
                  <a:tcPr marL="3243" marR="3243" marT="3243" marB="0" anchor="ctr"/>
                </a:tc>
                <a:tc vMerge="1">
                  <a:txBody>
                    <a:bodyPr/>
                    <a:lstStyle/>
                    <a:p>
                      <a:endParaRPr lang="en-GB"/>
                    </a:p>
                  </a:txBody>
                  <a:tcPr/>
                </a:tc>
                <a:extLst>
                  <a:ext uri="{0D108BD9-81ED-4DB2-BD59-A6C34878D82A}">
                    <a16:rowId xmlns:a16="http://schemas.microsoft.com/office/drawing/2014/main" val="10037"/>
                  </a:ext>
                </a:extLst>
              </a:tr>
              <a:tr h="125366">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rowSpan="2">
                  <a:txBody>
                    <a:bodyPr/>
                    <a:lstStyle/>
                    <a:p>
                      <a:pPr algn="l" fontAlgn="t"/>
                      <a:r>
                        <a:rPr lang="fi-FI" sz="800" u="none" strike="noStrike">
                          <a:effectLst/>
                        </a:rPr>
                        <a:t>Talikuran, Tompaso, Minahasa, North Sulawesi</a:t>
                      </a:r>
                      <a:endParaRPr lang="fi-FI" sz="800" b="0" i="0" u="none" strike="noStrike">
                        <a:solidFill>
                          <a:srgbClr val="000000"/>
                        </a:solidFill>
                        <a:effectLst/>
                        <a:latin typeface="Arial"/>
                      </a:endParaRPr>
                    </a:p>
                  </a:txBody>
                  <a:tcPr marL="3243" marR="3243" marT="3243" marB="0"/>
                </a:tc>
                <a:tc>
                  <a:txBody>
                    <a:bodyPr/>
                    <a:lstStyle/>
                    <a:p>
                      <a:pPr algn="l" fontAlgn="ctr"/>
                      <a:r>
                        <a:rPr lang="en-GB" sz="800" u="none" strike="noStrike">
                          <a:effectLst/>
                        </a:rPr>
                        <a:t>Unit V, 20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2016</a:t>
                      </a:r>
                      <a:endParaRPr lang="en-GB" sz="800" b="0" i="0" u="none" strike="noStrike">
                        <a:solidFill>
                          <a:srgbClr val="000000"/>
                        </a:solidFill>
                        <a:effectLst/>
                        <a:latin typeface="Arial"/>
                      </a:endParaRPr>
                    </a:p>
                  </a:txBody>
                  <a:tcPr marL="3243" marR="3243" marT="3243" marB="0" anchor="ctr"/>
                </a:tc>
                <a:tc vMerge="1">
                  <a:txBody>
                    <a:bodyPr/>
                    <a:lstStyle/>
                    <a:p>
                      <a:endParaRPr lang="en-GB"/>
                    </a:p>
                  </a:txBody>
                  <a:tcPr/>
                </a:tc>
                <a:extLst>
                  <a:ext uri="{0D108BD9-81ED-4DB2-BD59-A6C34878D82A}">
                    <a16:rowId xmlns:a16="http://schemas.microsoft.com/office/drawing/2014/main" val="10038"/>
                  </a:ext>
                </a:extLst>
              </a:tr>
              <a:tr h="125366">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l" fontAlgn="ctr"/>
                      <a:r>
                        <a:rPr lang="en-GB" sz="800" u="none" strike="noStrike">
                          <a:effectLst/>
                        </a:rPr>
                        <a:t>Unit VI, 20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2016</a:t>
                      </a:r>
                      <a:endParaRPr lang="en-GB" sz="800" b="0" i="0" u="none" strike="noStrike">
                        <a:solidFill>
                          <a:srgbClr val="000000"/>
                        </a:solidFill>
                        <a:effectLst/>
                        <a:latin typeface="Arial"/>
                      </a:endParaRPr>
                    </a:p>
                  </a:txBody>
                  <a:tcPr marL="3243" marR="3243" marT="3243" marB="0" anchor="ctr"/>
                </a:tc>
                <a:tc vMerge="1">
                  <a:txBody>
                    <a:bodyPr/>
                    <a:lstStyle/>
                    <a:p>
                      <a:endParaRPr lang="en-GB"/>
                    </a:p>
                  </a:txBody>
                  <a:tcPr/>
                </a:tc>
                <a:extLst>
                  <a:ext uri="{0D108BD9-81ED-4DB2-BD59-A6C34878D82A}">
                    <a16:rowId xmlns:a16="http://schemas.microsoft.com/office/drawing/2014/main" val="10039"/>
                  </a:ext>
                </a:extLst>
              </a:tr>
              <a:tr h="247483">
                <a:tc>
                  <a:txBody>
                    <a:bodyPr/>
                    <a:lstStyle/>
                    <a:p>
                      <a:pPr algn="ctr" fontAlgn="t"/>
                      <a:r>
                        <a:rPr lang="en-GB" sz="800" u="none" strike="noStrike">
                          <a:effectLst/>
                        </a:rPr>
                        <a:t>13</a:t>
                      </a:r>
                      <a:endParaRPr lang="en-GB" sz="800" b="0" i="0" u="none" strike="noStrike">
                        <a:solidFill>
                          <a:srgbClr val="000000"/>
                        </a:solidFill>
                        <a:effectLst/>
                        <a:latin typeface="Arial"/>
                      </a:endParaRPr>
                    </a:p>
                  </a:txBody>
                  <a:tcPr marL="3243" marR="3243" marT="3243" marB="0"/>
                </a:tc>
                <a:tc>
                  <a:txBody>
                    <a:bodyPr/>
                    <a:lstStyle/>
                    <a:p>
                      <a:pPr algn="l" fontAlgn="t"/>
                      <a:r>
                        <a:rPr lang="en-GB" sz="800" u="none" strike="noStrike">
                          <a:effectLst/>
                        </a:rPr>
                        <a:t>PLTP Karaha</a:t>
                      </a:r>
                      <a:endParaRPr lang="en-GB" sz="800" b="0" i="0" u="none" strike="noStrike">
                        <a:solidFill>
                          <a:srgbClr val="000000"/>
                        </a:solidFill>
                        <a:effectLst/>
                        <a:latin typeface="Arial"/>
                      </a:endParaRPr>
                    </a:p>
                  </a:txBody>
                  <a:tcPr marL="3243" marR="3243" marT="3243" marB="0"/>
                </a:tc>
                <a:tc>
                  <a:txBody>
                    <a:bodyPr/>
                    <a:lstStyle/>
                    <a:p>
                      <a:pPr algn="l" fontAlgn="t"/>
                      <a:r>
                        <a:rPr lang="en-GB" sz="800" u="none" strike="noStrike">
                          <a:effectLst/>
                        </a:rPr>
                        <a:t>Karaha-Cakrabuana</a:t>
                      </a:r>
                      <a:endParaRPr lang="en-GB" sz="800" b="0" i="0" u="none" strike="noStrike">
                        <a:solidFill>
                          <a:srgbClr val="000000"/>
                        </a:solidFill>
                        <a:effectLst/>
                        <a:latin typeface="Arial"/>
                      </a:endParaRPr>
                    </a:p>
                  </a:txBody>
                  <a:tcPr marL="3243" marR="3243" marT="3243" marB="0"/>
                </a:tc>
                <a:tc>
                  <a:txBody>
                    <a:bodyPr/>
                    <a:lstStyle/>
                    <a:p>
                      <a:pPr algn="l" fontAlgn="t"/>
                      <a:r>
                        <a:rPr lang="en-GB" sz="800" u="none" strike="noStrike">
                          <a:effectLst/>
                        </a:rPr>
                        <a:t>Pertamina Geothermal Energy, PT</a:t>
                      </a:r>
                      <a:endParaRPr lang="en-GB" sz="800" b="0" i="0" u="none" strike="noStrike">
                        <a:solidFill>
                          <a:srgbClr val="000000"/>
                        </a:solidFill>
                        <a:effectLst/>
                        <a:latin typeface="Arial"/>
                      </a:endParaRPr>
                    </a:p>
                  </a:txBody>
                  <a:tcPr marL="3243" marR="3243" marT="3243" marB="0"/>
                </a:tc>
                <a:tc>
                  <a:txBody>
                    <a:bodyPr/>
                    <a:lstStyle/>
                    <a:p>
                      <a:pPr algn="l" fontAlgn="t"/>
                      <a:r>
                        <a:rPr lang="en-GB" sz="800" u="none" strike="noStrike">
                          <a:effectLst/>
                        </a:rPr>
                        <a:t>Citamba, Ciawi, Tasikmalaya, West Java</a:t>
                      </a:r>
                      <a:endParaRPr lang="en-GB" sz="800" b="0" i="0" u="none" strike="noStrike">
                        <a:solidFill>
                          <a:srgbClr val="000000"/>
                        </a:solidFill>
                        <a:effectLst/>
                        <a:latin typeface="Arial"/>
                      </a:endParaRPr>
                    </a:p>
                  </a:txBody>
                  <a:tcPr marL="3243" marR="3243" marT="3243" marB="0"/>
                </a:tc>
                <a:tc>
                  <a:txBody>
                    <a:bodyPr/>
                    <a:lstStyle/>
                    <a:p>
                      <a:pPr algn="l" fontAlgn="ctr"/>
                      <a:r>
                        <a:rPr lang="en-GB" sz="800" u="none" strike="noStrike">
                          <a:effectLst/>
                        </a:rPr>
                        <a:t>Unit I, 30 MW</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2018</a:t>
                      </a:r>
                      <a:endParaRPr lang="en-GB" sz="800" b="0" i="0" u="none" strike="noStrike">
                        <a:solidFill>
                          <a:srgbClr val="000000"/>
                        </a:solidFill>
                        <a:effectLst/>
                        <a:latin typeface="Arial"/>
                      </a:endParaRPr>
                    </a:p>
                  </a:txBody>
                  <a:tcPr marL="3243" marR="3243" marT="3243" marB="0" anchor="ctr"/>
                </a:tc>
                <a:tc>
                  <a:txBody>
                    <a:bodyPr/>
                    <a:lstStyle/>
                    <a:p>
                      <a:pPr algn="ctr" fontAlgn="ctr"/>
                      <a:r>
                        <a:rPr lang="en-GB" sz="800" u="none" strike="noStrike">
                          <a:effectLst/>
                        </a:rPr>
                        <a:t>30</a:t>
                      </a:r>
                      <a:endParaRPr lang="en-GB" sz="800" b="0" i="0" u="none" strike="noStrike">
                        <a:solidFill>
                          <a:srgbClr val="000000"/>
                        </a:solidFill>
                        <a:effectLst/>
                        <a:latin typeface="Arial"/>
                      </a:endParaRPr>
                    </a:p>
                  </a:txBody>
                  <a:tcPr marL="3243" marR="3243" marT="3243" marB="0" anchor="ctr"/>
                </a:tc>
                <a:extLst>
                  <a:ext uri="{0D108BD9-81ED-4DB2-BD59-A6C34878D82A}">
                    <a16:rowId xmlns:a16="http://schemas.microsoft.com/office/drawing/2014/main" val="10040"/>
                  </a:ext>
                </a:extLst>
              </a:tr>
              <a:tr h="125366">
                <a:tc gridSpan="7">
                  <a:txBody>
                    <a:bodyPr/>
                    <a:lstStyle/>
                    <a:p>
                      <a:pPr algn="l" fontAlgn="ctr"/>
                      <a:r>
                        <a:rPr lang="en-GB" sz="800" u="none" strike="noStrike">
                          <a:effectLst/>
                        </a:rPr>
                        <a:t>Total Installed Capacities</a:t>
                      </a:r>
                      <a:endParaRPr lang="en-GB" sz="800" b="1" i="0" u="none" strike="noStrike">
                        <a:solidFill>
                          <a:srgbClr val="000000"/>
                        </a:solidFill>
                        <a:effectLst/>
                        <a:latin typeface="Arial"/>
                      </a:endParaRPr>
                    </a:p>
                  </a:txBody>
                  <a:tcPr marL="3243" marR="3243" marT="3243" marB="0"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ctr" fontAlgn="ctr"/>
                      <a:r>
                        <a:rPr lang="en-GB" sz="800" u="none" strike="noStrike" dirty="0">
                          <a:effectLst/>
                        </a:rPr>
                        <a:t>1948,5</a:t>
                      </a:r>
                      <a:endParaRPr lang="en-GB" sz="800" b="1" i="0" u="none" strike="noStrike" dirty="0">
                        <a:solidFill>
                          <a:srgbClr val="000000"/>
                        </a:solidFill>
                        <a:effectLst/>
                        <a:latin typeface="Arial"/>
                      </a:endParaRPr>
                    </a:p>
                  </a:txBody>
                  <a:tcPr marL="3243" marR="3243" marT="3243" marB="0" anchor="ctr"/>
                </a:tc>
                <a:extLst>
                  <a:ext uri="{0D108BD9-81ED-4DB2-BD59-A6C34878D82A}">
                    <a16:rowId xmlns:a16="http://schemas.microsoft.com/office/drawing/2014/main" val="10041"/>
                  </a:ext>
                </a:extLst>
              </a:tr>
            </a:tbl>
          </a:graphicData>
        </a:graphic>
      </p:graphicFrame>
    </p:spTree>
    <p:extLst>
      <p:ext uri="{BB962C8B-B14F-4D97-AF65-F5344CB8AC3E}">
        <p14:creationId xmlns:p14="http://schemas.microsoft.com/office/powerpoint/2010/main" val="618303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 Towards 2025?</a:t>
            </a:r>
            <a:endParaRPr lang="en-US" dirty="0"/>
          </a:p>
        </p:txBody>
      </p:sp>
      <p:sp>
        <p:nvSpPr>
          <p:cNvPr id="3" name="Text Placeholder 2"/>
          <p:cNvSpPr>
            <a:spLocks noGrp="1"/>
          </p:cNvSpPr>
          <p:nvPr>
            <p:ph type="body" sz="quarter" idx="15"/>
          </p:nvPr>
        </p:nvSpPr>
        <p:spPr>
          <a:xfrm>
            <a:off x="711237" y="1582740"/>
            <a:ext cx="9071118" cy="2048982"/>
          </a:xfrm>
        </p:spPr>
        <p:txBody>
          <a:bodyPr>
            <a:noAutofit/>
          </a:bodyPr>
          <a:lstStyle/>
          <a:p>
            <a:pPr marL="342900" indent="-342900" defTabSz="914400">
              <a:lnSpc>
                <a:spcPct val="100000"/>
              </a:lnSpc>
              <a:buFont typeface="Arial" pitchFamily="34" charset="0"/>
              <a:buChar char="•"/>
            </a:pPr>
            <a:r>
              <a:rPr lang="en-NZ" spc="-8" dirty="0">
                <a:solidFill>
                  <a:srgbClr val="0C5B70"/>
                </a:solidFill>
              </a:rPr>
              <a:t>There will be 80-100MW to COD by the end of this year</a:t>
            </a:r>
          </a:p>
          <a:p>
            <a:pPr marL="342900" indent="-342900" defTabSz="914400">
              <a:lnSpc>
                <a:spcPct val="100000"/>
              </a:lnSpc>
              <a:buFont typeface="Arial" pitchFamily="34" charset="0"/>
              <a:buChar char="•"/>
            </a:pPr>
            <a:r>
              <a:rPr lang="en-NZ" spc="-8" dirty="0">
                <a:solidFill>
                  <a:srgbClr val="0C5B70"/>
                </a:solidFill>
              </a:rPr>
              <a:t>Approximately 10 developers are currently in the exploration and exploitation stages </a:t>
            </a:r>
          </a:p>
          <a:p>
            <a:pPr marL="342900" indent="-342900" defTabSz="914400">
              <a:lnSpc>
                <a:spcPct val="100000"/>
              </a:lnSpc>
              <a:buFont typeface="Arial" pitchFamily="34" charset="0"/>
              <a:buChar char="•"/>
            </a:pPr>
            <a:r>
              <a:rPr lang="en-NZ" spc="-8" dirty="0">
                <a:solidFill>
                  <a:srgbClr val="0C5B70"/>
                </a:solidFill>
              </a:rPr>
              <a:t>Issued 10 assignments to SOE to develop geothermal prospects </a:t>
            </a:r>
          </a:p>
          <a:p>
            <a:pPr marL="342900" indent="-342900" defTabSz="914400">
              <a:lnSpc>
                <a:spcPct val="100000"/>
              </a:lnSpc>
              <a:buFont typeface="Arial" pitchFamily="34" charset="0"/>
              <a:buChar char="•"/>
            </a:pPr>
            <a:r>
              <a:rPr lang="en-NZ" spc="-8" dirty="0">
                <a:solidFill>
                  <a:srgbClr val="0C5B70"/>
                </a:solidFill>
              </a:rPr>
              <a:t>Issued 8 PSPE assignments to Private Developers</a:t>
            </a:r>
          </a:p>
          <a:p>
            <a:pPr marL="342900" indent="-342900" defTabSz="914400">
              <a:lnSpc>
                <a:spcPct val="100000"/>
              </a:lnSpc>
              <a:buFont typeface="Arial" pitchFamily="34" charset="0"/>
              <a:buChar char="•"/>
            </a:pPr>
            <a:r>
              <a:rPr lang="en-NZ" spc="-8" dirty="0">
                <a:solidFill>
                  <a:srgbClr val="0C5B70"/>
                </a:solidFill>
              </a:rPr>
              <a:t>Plans to launch 3 (three) WKPs tenders this year</a:t>
            </a:r>
          </a:p>
          <a:p>
            <a:pPr marL="342900" indent="-342900" defTabSz="914400">
              <a:lnSpc>
                <a:spcPct val="100000"/>
              </a:lnSpc>
              <a:buFont typeface="Arial" pitchFamily="34" charset="0"/>
              <a:buChar char="•"/>
            </a:pPr>
            <a:r>
              <a:rPr lang="en-NZ" spc="-8" dirty="0">
                <a:solidFill>
                  <a:srgbClr val="0C5B70"/>
                </a:solidFill>
              </a:rPr>
              <a:t>Plans to commence government drilling on 2 WKPs</a:t>
            </a:r>
          </a:p>
          <a:p>
            <a:pPr marL="342900" indent="-342900" defTabSz="914400">
              <a:lnSpc>
                <a:spcPct val="100000"/>
              </a:lnSpc>
              <a:buFont typeface="Arial" pitchFamily="34" charset="0"/>
              <a:buChar char="•"/>
            </a:pPr>
            <a:r>
              <a:rPr lang="en-NZ" spc="-8" dirty="0">
                <a:solidFill>
                  <a:srgbClr val="0C5B70"/>
                </a:solidFill>
              </a:rPr>
              <a:t>2 (two) WKPs resulted from competitive tenders are still not progressing. It requires government to step in</a:t>
            </a:r>
          </a:p>
          <a:p>
            <a:pPr marL="342900" indent="-342900" defTabSz="914400">
              <a:lnSpc>
                <a:spcPct val="100000"/>
              </a:lnSpc>
              <a:buFont typeface="Arial" pitchFamily="34" charset="0"/>
              <a:buChar char="•"/>
            </a:pPr>
            <a:r>
              <a:rPr lang="en-NZ" spc="-8" dirty="0">
                <a:solidFill>
                  <a:srgbClr val="0C5B70"/>
                </a:solidFill>
              </a:rPr>
              <a:t>Some more are still in tariff negotiations stage</a:t>
            </a:r>
          </a:p>
          <a:p>
            <a:pPr marL="342900" indent="-342900" defTabSz="914400">
              <a:lnSpc>
                <a:spcPct val="100000"/>
              </a:lnSpc>
              <a:buFont typeface="Arial" pitchFamily="34" charset="0"/>
              <a:buChar char="•"/>
            </a:pPr>
            <a:r>
              <a:rPr lang="en-NZ" spc="-8" dirty="0">
                <a:solidFill>
                  <a:srgbClr val="0C5B70"/>
                </a:solidFill>
              </a:rPr>
              <a:t>Most all of the above are targeted to COD at the latest by 2025 </a:t>
            </a:r>
          </a:p>
        </p:txBody>
      </p:sp>
      <p:sp>
        <p:nvSpPr>
          <p:cNvPr id="4" name="Slide Number Placeholder 3"/>
          <p:cNvSpPr>
            <a:spLocks noGrp="1"/>
          </p:cNvSpPr>
          <p:nvPr>
            <p:ph type="sldNum" sz="quarter" idx="4"/>
          </p:nvPr>
        </p:nvSpPr>
        <p:spPr/>
        <p:txBody>
          <a:bodyPr/>
          <a:lstStyle/>
          <a:p>
            <a:fld id="{F8714618-0879-464F-8DAE-3199CD8A5D95}" type="slidenum">
              <a:rPr lang="en-NZ" smtClean="0"/>
              <a:pPr/>
              <a:t>6</a:t>
            </a:fld>
            <a:endParaRPr lang="en-NZ" dirty="0"/>
          </a:p>
        </p:txBody>
      </p:sp>
      <p:grpSp>
        <p:nvGrpSpPr>
          <p:cNvPr id="14" name="Group 13">
            <a:extLst>
              <a:ext uri="{FF2B5EF4-FFF2-40B4-BE49-F238E27FC236}">
                <a16:creationId xmlns:a16="http://schemas.microsoft.com/office/drawing/2014/main" id="{D24FB8B5-E337-49BA-826C-C7FADBBF4806}"/>
              </a:ext>
            </a:extLst>
          </p:cNvPr>
          <p:cNvGrpSpPr/>
          <p:nvPr/>
        </p:nvGrpSpPr>
        <p:grpSpPr>
          <a:xfrm>
            <a:off x="2033179" y="5831456"/>
            <a:ext cx="7105209" cy="1571901"/>
            <a:chOff x="5906242" y="1510651"/>
            <a:chExt cx="4584564" cy="2430039"/>
          </a:xfrm>
        </p:grpSpPr>
        <p:pic>
          <p:nvPicPr>
            <p:cNvPr id="15" name="Picture 14">
              <a:extLst>
                <a:ext uri="{FF2B5EF4-FFF2-40B4-BE49-F238E27FC236}">
                  <a16:creationId xmlns:a16="http://schemas.microsoft.com/office/drawing/2014/main" id="{F243D43A-E179-487F-A2E8-94A254BC85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6242" y="1510651"/>
              <a:ext cx="4584564" cy="2430039"/>
            </a:xfrm>
            <a:prstGeom prst="rect">
              <a:avLst/>
            </a:prstGeom>
          </p:spPr>
        </p:pic>
        <p:sp>
          <p:nvSpPr>
            <p:cNvPr id="16" name="Rectangle 15">
              <a:extLst>
                <a:ext uri="{FF2B5EF4-FFF2-40B4-BE49-F238E27FC236}">
                  <a16:creationId xmlns:a16="http://schemas.microsoft.com/office/drawing/2014/main" id="{C42C101C-784C-4058-A71C-F564E8ECE980}"/>
                </a:ext>
              </a:extLst>
            </p:cNvPr>
            <p:cNvSpPr/>
            <p:nvPr/>
          </p:nvSpPr>
          <p:spPr>
            <a:xfrm>
              <a:off x="9685669" y="3559895"/>
              <a:ext cx="803281" cy="380795"/>
            </a:xfrm>
            <a:prstGeom prst="rect">
              <a:avLst/>
            </a:prstGeom>
            <a:solidFill>
              <a:srgbClr val="44B0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pPr>
              <a:r>
                <a:rPr lang="id-ID" sz="1050" dirty="0">
                  <a:solidFill>
                    <a:prstClr val="white"/>
                  </a:solidFill>
                  <a:latin typeface="Calibri"/>
                </a:rPr>
                <a:t>OCEAN</a:t>
              </a:r>
              <a:endParaRPr lang="en-AU" sz="1050" dirty="0">
                <a:solidFill>
                  <a:prstClr val="white"/>
                </a:solidFill>
                <a:latin typeface="Calibri"/>
              </a:endParaRPr>
            </a:p>
          </p:txBody>
        </p:sp>
      </p:grpSp>
    </p:spTree>
    <p:extLst>
      <p:ext uri="{BB962C8B-B14F-4D97-AF65-F5344CB8AC3E}">
        <p14:creationId xmlns:p14="http://schemas.microsoft.com/office/powerpoint/2010/main" val="26372275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5"/>
          </p:nvPr>
        </p:nvSpPr>
        <p:spPr/>
        <p:txBody>
          <a:bodyPr>
            <a:normAutofit/>
          </a:bodyPr>
          <a:lstStyle/>
          <a:p>
            <a:pPr marL="342900" indent="-342900">
              <a:buFont typeface="Arial" panose="020B0604020202020204" pitchFamily="34" charset="0"/>
              <a:buChar char="•"/>
            </a:pPr>
            <a:endParaRPr lang="en-NZ" dirty="0"/>
          </a:p>
          <a:p>
            <a:pPr marL="342900" indent="-342900">
              <a:buFont typeface="Arial" panose="020B0604020202020204" pitchFamily="34" charset="0"/>
              <a:buChar char="•"/>
            </a:pPr>
            <a:endParaRPr lang="en-NZ" dirty="0"/>
          </a:p>
          <a:p>
            <a:pPr marL="342900" indent="-342900">
              <a:buFont typeface="Arial" panose="020B0604020202020204" pitchFamily="34" charset="0"/>
              <a:buChar char="•"/>
            </a:pPr>
            <a:endParaRPr lang="en-NZ" dirty="0"/>
          </a:p>
          <a:p>
            <a:pPr marL="342900" indent="-342900">
              <a:buFont typeface="Arial" panose="020B0604020202020204" pitchFamily="34" charset="0"/>
              <a:buChar char="•"/>
            </a:pPr>
            <a:endParaRPr lang="en-US" dirty="0"/>
          </a:p>
        </p:txBody>
      </p:sp>
      <p:sp>
        <p:nvSpPr>
          <p:cNvPr id="4" name="Slide Number Placeholder 3"/>
          <p:cNvSpPr>
            <a:spLocks noGrp="1"/>
          </p:cNvSpPr>
          <p:nvPr>
            <p:ph type="sldNum" sz="quarter" idx="4"/>
          </p:nvPr>
        </p:nvSpPr>
        <p:spPr/>
        <p:txBody>
          <a:bodyPr/>
          <a:lstStyle/>
          <a:p>
            <a:fld id="{F8714618-0879-464F-8DAE-3199CD8A5D95}" type="slidenum">
              <a:rPr lang="en-NZ" smtClean="0"/>
              <a:pPr/>
              <a:t>7</a:t>
            </a:fld>
            <a:endParaRPr lang="en-NZ" dirty="0"/>
          </a:p>
        </p:txBody>
      </p:sp>
      <p:graphicFrame>
        <p:nvGraphicFramePr>
          <p:cNvPr id="5" name="Diagram 4"/>
          <p:cNvGraphicFramePr/>
          <p:nvPr>
            <p:extLst>
              <p:ext uri="{D42A27DB-BD31-4B8C-83A1-F6EECF244321}">
                <p14:modId xmlns:p14="http://schemas.microsoft.com/office/powerpoint/2010/main" val="3022639692"/>
              </p:ext>
            </p:extLst>
          </p:nvPr>
        </p:nvGraphicFramePr>
        <p:xfrm>
          <a:off x="545574" y="550281"/>
          <a:ext cx="8805460" cy="61995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680947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p:txBody>
          <a:bodyPr/>
          <a:lstStyle/>
          <a:p>
            <a:endParaRPr lang="en-US" dirty="0"/>
          </a:p>
        </p:txBody>
      </p:sp>
      <p:sp>
        <p:nvSpPr>
          <p:cNvPr id="8" name="Content Placeholder 3">
            <a:extLst>
              <a:ext uri="{FF2B5EF4-FFF2-40B4-BE49-F238E27FC236}">
                <a16:creationId xmlns:a16="http://schemas.microsoft.com/office/drawing/2014/main" id="{D7807206-F481-46A6-A632-E431C710DEF0}"/>
              </a:ext>
            </a:extLst>
          </p:cNvPr>
          <p:cNvSpPr txBox="1">
            <a:spLocks/>
          </p:cNvSpPr>
          <p:nvPr/>
        </p:nvSpPr>
        <p:spPr>
          <a:xfrm>
            <a:off x="261548" y="1594980"/>
            <a:ext cx="8631776" cy="5502473"/>
          </a:xfrm>
          <a:prstGeom prst="rect">
            <a:avLst/>
          </a:prstGeom>
        </p:spPr>
        <p:txBody>
          <a:bodyPr vert="horz" lIns="101584" tIns="50792" rIns="101584" bIns="50792" rtlCol="0">
            <a:normAutofit lnSpcReduction="10000"/>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r>
              <a:rPr lang="en-US" dirty="0" smtClean="0"/>
              <a:t>Cooperation </a:t>
            </a:r>
            <a:r>
              <a:rPr lang="en-US" dirty="0"/>
              <a:t>agreement  with </a:t>
            </a:r>
            <a:r>
              <a:rPr lang="en-US" b="1" dirty="0">
                <a:solidFill>
                  <a:srgbClr val="006600"/>
                </a:solidFill>
              </a:rPr>
              <a:t>New Zealand</a:t>
            </a:r>
            <a:endParaRPr lang="en-US" dirty="0"/>
          </a:p>
          <a:p>
            <a:pPr lvl="2"/>
            <a:r>
              <a:rPr lang="en-US" sz="2000" dirty="0"/>
              <a:t>MoU between Indonesia’s Ministry of Energy and Mineral Resources and New Zealand’s Ministry of Trade signed in 2012 for joint development of geothermal projects</a:t>
            </a:r>
          </a:p>
          <a:p>
            <a:pPr lvl="2"/>
            <a:r>
              <a:rPr lang="en-US" sz="2000" dirty="0"/>
              <a:t>NZ Aid </a:t>
            </a:r>
            <a:r>
              <a:rPr lang="en-US" sz="2000" dirty="0" err="1"/>
              <a:t>Programme</a:t>
            </a:r>
            <a:r>
              <a:rPr lang="en-US" sz="2000" dirty="0"/>
              <a:t> Geothermal Energy for Indonesia</a:t>
            </a:r>
          </a:p>
          <a:p>
            <a:pPr lvl="3"/>
            <a:r>
              <a:rPr lang="en-US" sz="1777" dirty="0"/>
              <a:t>5 year, $10.5 million technical assistance for </a:t>
            </a:r>
            <a:r>
              <a:rPr lang="en-US" sz="1777" dirty="0" err="1"/>
              <a:t>Pertamina</a:t>
            </a:r>
            <a:r>
              <a:rPr lang="en-US" sz="1777" dirty="0"/>
              <a:t> Geothermal Energy (PGE)</a:t>
            </a:r>
          </a:p>
          <a:p>
            <a:pPr lvl="2"/>
            <a:r>
              <a:rPr lang="en-US" sz="2000" dirty="0" smtClean="0">
                <a:solidFill>
                  <a:srgbClr val="000000"/>
                </a:solidFill>
                <a:ea typeface="Times New Roman" pitchFamily="18" charset="0"/>
                <a:cs typeface="Times New Roman" pitchFamily="18" charset="0"/>
              </a:rPr>
              <a:t>Cooperation </a:t>
            </a:r>
            <a:r>
              <a:rPr lang="en-US" sz="2000" dirty="0">
                <a:solidFill>
                  <a:srgbClr val="000000"/>
                </a:solidFill>
                <a:ea typeface="Times New Roman" pitchFamily="18" charset="0"/>
                <a:cs typeface="Times New Roman" pitchFamily="18" charset="0"/>
              </a:rPr>
              <a:t>i</a:t>
            </a:r>
            <a:r>
              <a:rPr lang="en-US" sz="2000" dirty="0"/>
              <a:t>ncreased capacity of geothermal plants operated by PGE in </a:t>
            </a:r>
            <a:r>
              <a:rPr lang="en-US" sz="2000" dirty="0" err="1"/>
              <a:t>Ulubelu</a:t>
            </a:r>
            <a:r>
              <a:rPr lang="en-US" sz="2000" dirty="0"/>
              <a:t> by 79 MW and in </a:t>
            </a:r>
            <a:r>
              <a:rPr lang="en-US" sz="2000" dirty="0" err="1"/>
              <a:t>Lahendong</a:t>
            </a:r>
            <a:r>
              <a:rPr lang="en-US" sz="2000" dirty="0"/>
              <a:t>  in North Sulawesi by 22 MW (since 2011)</a:t>
            </a:r>
          </a:p>
          <a:p>
            <a:pPr lvl="3"/>
            <a:r>
              <a:rPr lang="en-US" sz="1777" dirty="0"/>
              <a:t> </a:t>
            </a:r>
            <a:r>
              <a:rPr lang="en-US" sz="1777" dirty="0">
                <a:solidFill>
                  <a:srgbClr val="000000"/>
                </a:solidFill>
                <a:ea typeface="Times New Roman" pitchFamily="18" charset="0"/>
                <a:cs typeface="Times New Roman" pitchFamily="18" charset="0"/>
              </a:rPr>
              <a:t>NZ provided </a:t>
            </a:r>
            <a:r>
              <a:rPr lang="en-US" sz="1777" dirty="0"/>
              <a:t>US$6.95 million to support development of two projects</a:t>
            </a:r>
          </a:p>
          <a:p>
            <a:pPr lvl="3"/>
            <a:r>
              <a:rPr lang="en-US" sz="1777" dirty="0"/>
              <a:t>Cooperation trained 124 people in geothermal production skills, in partnership with the University of Gadjah </a:t>
            </a:r>
            <a:r>
              <a:rPr lang="en-US" sz="1777" dirty="0" err="1"/>
              <a:t>Mada</a:t>
            </a:r>
            <a:endParaRPr lang="en-US" sz="1777" dirty="0"/>
          </a:p>
          <a:p>
            <a:pPr lvl="2"/>
            <a:r>
              <a:rPr lang="en-US" sz="2000" dirty="0"/>
              <a:t>Partnership Agreement signed in March 2017 on geothermal drilling project </a:t>
            </a:r>
            <a:r>
              <a:rPr lang="en-US" sz="2000" dirty="0" smtClean="0"/>
              <a:t>development (ongoing with PT SMI)</a:t>
            </a:r>
          </a:p>
          <a:p>
            <a:pPr lvl="2"/>
            <a:r>
              <a:rPr lang="en-US" sz="2000" dirty="0" smtClean="0"/>
              <a:t>NZSTIG program on vocational level training of Geothermal Human Capacity building with ESDM</a:t>
            </a:r>
          </a:p>
          <a:p>
            <a:pPr lvl="2"/>
            <a:endParaRPr lang="en-US" sz="2000" dirty="0"/>
          </a:p>
          <a:p>
            <a:pPr lvl="2"/>
            <a:endParaRPr lang="en-US" sz="2000" dirty="0"/>
          </a:p>
        </p:txBody>
      </p:sp>
      <p:sp>
        <p:nvSpPr>
          <p:cNvPr id="7" name="Title 1"/>
          <p:cNvSpPr>
            <a:spLocks noGrp="1"/>
          </p:cNvSpPr>
          <p:nvPr>
            <p:ph type="title"/>
          </p:nvPr>
        </p:nvSpPr>
        <p:spPr>
          <a:xfrm>
            <a:off x="715964" y="565711"/>
            <a:ext cx="8761413" cy="707773"/>
          </a:xfrm>
        </p:spPr>
        <p:txBody>
          <a:bodyPr/>
          <a:lstStyle/>
          <a:p>
            <a:r>
              <a:rPr lang="en-US" sz="3600" dirty="0">
                <a:solidFill>
                  <a:schemeClr val="accent5"/>
                </a:solidFill>
              </a:rPr>
              <a:t>NZ Opportunity &amp; Progress</a:t>
            </a:r>
          </a:p>
        </p:txBody>
      </p:sp>
    </p:spTree>
    <p:extLst>
      <p:ext uri="{BB962C8B-B14F-4D97-AF65-F5344CB8AC3E}">
        <p14:creationId xmlns:p14="http://schemas.microsoft.com/office/powerpoint/2010/main" val="1897967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NZTE RE Resources in Indonesia </a:t>
            </a:r>
            <a:endParaRPr lang="en-US" dirty="0">
              <a:effectLst>
                <a:outerShdw blurRad="38100" dist="38100" dir="2700000" algn="tl">
                  <a:srgbClr val="000000">
                    <a:alpha val="43137"/>
                  </a:srgbClr>
                </a:outerShdw>
              </a:effectLst>
            </a:endParaRPr>
          </a:p>
        </p:txBody>
      </p:sp>
      <p:sp>
        <p:nvSpPr>
          <p:cNvPr id="3" name="Slide Number Placeholder 2"/>
          <p:cNvSpPr>
            <a:spLocks noGrp="1"/>
          </p:cNvSpPr>
          <p:nvPr>
            <p:ph type="sldNum" sz="quarter" idx="4"/>
          </p:nvPr>
        </p:nvSpPr>
        <p:spPr>
          <a:xfrm>
            <a:off x="7185382" y="7058048"/>
            <a:ext cx="2285643" cy="405694"/>
          </a:xfrm>
        </p:spPr>
        <p:txBody>
          <a:bodyPr/>
          <a:lstStyle/>
          <a:p>
            <a:fld id="{F8714618-0879-464F-8DAE-3199CD8A5D95}" type="slidenum">
              <a:rPr lang="en-NZ" smtClean="0"/>
              <a:pPr/>
              <a:t>9</a:t>
            </a:fld>
            <a:endParaRPr lang="en-NZ" dirty="0"/>
          </a:p>
        </p:txBody>
      </p:sp>
      <p:sp>
        <p:nvSpPr>
          <p:cNvPr id="4" name="Text Placeholder 3"/>
          <p:cNvSpPr>
            <a:spLocks noGrp="1"/>
          </p:cNvSpPr>
          <p:nvPr>
            <p:ph type="body" sz="quarter" idx="11"/>
          </p:nvPr>
        </p:nvSpPr>
        <p:spPr>
          <a:xfrm>
            <a:off x="3321761" y="3465498"/>
            <a:ext cx="1743714" cy="295048"/>
          </a:xfrm>
        </p:spPr>
        <p:txBody>
          <a:bodyPr>
            <a:noAutofit/>
          </a:bodyPr>
          <a:lstStyle/>
          <a:p>
            <a:r>
              <a:rPr lang="en-US" sz="1600" dirty="0" smtClean="0">
                <a:solidFill>
                  <a:schemeClr val="accent3"/>
                </a:solidFill>
              </a:rPr>
              <a:t>Diana Permana</a:t>
            </a:r>
            <a:endParaRPr lang="en-US" sz="1600" dirty="0">
              <a:solidFill>
                <a:schemeClr val="accent3"/>
              </a:solidFill>
            </a:endParaRPr>
          </a:p>
        </p:txBody>
      </p:sp>
      <p:sp>
        <p:nvSpPr>
          <p:cNvPr id="5" name="Text Placeholder 4"/>
          <p:cNvSpPr>
            <a:spLocks noGrp="1"/>
          </p:cNvSpPr>
          <p:nvPr>
            <p:ph type="body" sz="quarter" idx="12"/>
          </p:nvPr>
        </p:nvSpPr>
        <p:spPr>
          <a:xfrm>
            <a:off x="3243962" y="3702800"/>
            <a:ext cx="1743714" cy="482482"/>
          </a:xfrm>
        </p:spPr>
        <p:txBody>
          <a:bodyPr>
            <a:normAutofit/>
          </a:bodyPr>
          <a:lstStyle/>
          <a:p>
            <a:r>
              <a:rPr lang="en-US" sz="1000" dirty="0" smtClean="0">
                <a:solidFill>
                  <a:schemeClr val="accent5"/>
                </a:solidFill>
              </a:rPr>
              <a:t>Trade Commissioner </a:t>
            </a:r>
          </a:p>
          <a:p>
            <a:r>
              <a:rPr lang="en-US" sz="1000" dirty="0" smtClean="0">
                <a:solidFill>
                  <a:schemeClr val="accent5"/>
                </a:solidFill>
              </a:rPr>
              <a:t>NZTE Jakarta </a:t>
            </a:r>
            <a:endParaRPr lang="en-US" sz="1000" dirty="0">
              <a:solidFill>
                <a:schemeClr val="accent5"/>
              </a:solidFill>
            </a:endParaRPr>
          </a:p>
        </p:txBody>
      </p:sp>
      <p:sp>
        <p:nvSpPr>
          <p:cNvPr id="18" name="Text Placeholder 17"/>
          <p:cNvSpPr>
            <a:spLocks noGrp="1"/>
          </p:cNvSpPr>
          <p:nvPr>
            <p:ph type="body" sz="quarter" idx="14"/>
          </p:nvPr>
        </p:nvSpPr>
        <p:spPr>
          <a:xfrm>
            <a:off x="4753671" y="3482519"/>
            <a:ext cx="2221485" cy="275896"/>
          </a:xfrm>
        </p:spPr>
        <p:txBody>
          <a:bodyPr>
            <a:noAutofit/>
          </a:bodyPr>
          <a:lstStyle/>
          <a:p>
            <a:r>
              <a:rPr lang="en-US" sz="1500" dirty="0" smtClean="0">
                <a:solidFill>
                  <a:schemeClr val="accent3"/>
                </a:solidFill>
              </a:rPr>
              <a:t>Wini Rizkiningayu</a:t>
            </a:r>
            <a:endParaRPr lang="en-US" sz="1500" dirty="0">
              <a:solidFill>
                <a:schemeClr val="accent3"/>
              </a:solidFill>
            </a:endParaRPr>
          </a:p>
        </p:txBody>
      </p:sp>
      <p:sp>
        <p:nvSpPr>
          <p:cNvPr id="30" name="Text Placeholder 29"/>
          <p:cNvSpPr>
            <a:spLocks noGrp="1"/>
          </p:cNvSpPr>
          <p:nvPr>
            <p:ph type="body" sz="quarter" idx="15"/>
          </p:nvPr>
        </p:nvSpPr>
        <p:spPr>
          <a:xfrm>
            <a:off x="4533698" y="3697672"/>
            <a:ext cx="2661432" cy="631433"/>
          </a:xfrm>
        </p:spPr>
        <p:txBody>
          <a:bodyPr>
            <a:normAutofit/>
          </a:bodyPr>
          <a:lstStyle/>
          <a:p>
            <a:r>
              <a:rPr lang="en-US" sz="1000" dirty="0" smtClean="0">
                <a:solidFill>
                  <a:schemeClr val="accent5"/>
                </a:solidFill>
              </a:rPr>
              <a:t>Business Development Manager  </a:t>
            </a:r>
          </a:p>
          <a:p>
            <a:r>
              <a:rPr lang="en-US" sz="1000" dirty="0" smtClean="0">
                <a:solidFill>
                  <a:schemeClr val="accent5"/>
                </a:solidFill>
              </a:rPr>
              <a:t>NZTE Jakarta</a:t>
            </a:r>
            <a:endParaRPr lang="en-US" sz="1000" dirty="0">
              <a:solidFill>
                <a:schemeClr val="accent5"/>
              </a:solidFill>
            </a:endParaRPr>
          </a:p>
          <a:p>
            <a:endParaRPr lang="en-US" sz="1000" dirty="0">
              <a:solidFill>
                <a:schemeClr val="accent5"/>
              </a:solidFill>
            </a:endParaRPr>
          </a:p>
        </p:txBody>
      </p:sp>
      <p:sp>
        <p:nvSpPr>
          <p:cNvPr id="39" name="Text Placeholder 38"/>
          <p:cNvSpPr>
            <a:spLocks noGrp="1"/>
          </p:cNvSpPr>
          <p:nvPr>
            <p:ph type="body" sz="quarter" idx="26"/>
          </p:nvPr>
        </p:nvSpPr>
        <p:spPr>
          <a:xfrm>
            <a:off x="1676136" y="6145630"/>
            <a:ext cx="1743714" cy="295048"/>
          </a:xfrm>
        </p:spPr>
        <p:txBody>
          <a:bodyPr>
            <a:noAutofit/>
          </a:bodyPr>
          <a:lstStyle/>
          <a:p>
            <a:r>
              <a:rPr lang="en-US" sz="1600" dirty="0" smtClean="0">
                <a:solidFill>
                  <a:schemeClr val="accent3"/>
                </a:solidFill>
              </a:rPr>
              <a:t>Sanusi Satar</a:t>
            </a:r>
            <a:endParaRPr lang="en-US" sz="1600" dirty="0">
              <a:solidFill>
                <a:schemeClr val="accent3"/>
              </a:solidFill>
            </a:endParaRPr>
          </a:p>
        </p:txBody>
      </p:sp>
      <p:sp>
        <p:nvSpPr>
          <p:cNvPr id="40" name="Text Placeholder 39"/>
          <p:cNvSpPr>
            <a:spLocks noGrp="1"/>
          </p:cNvSpPr>
          <p:nvPr>
            <p:ph type="body" sz="quarter" idx="27"/>
          </p:nvPr>
        </p:nvSpPr>
        <p:spPr>
          <a:xfrm>
            <a:off x="1636905" y="6396874"/>
            <a:ext cx="1743714" cy="482707"/>
          </a:xfrm>
        </p:spPr>
        <p:txBody>
          <a:bodyPr>
            <a:noAutofit/>
          </a:bodyPr>
          <a:lstStyle/>
          <a:p>
            <a:r>
              <a:rPr lang="en-US" sz="1000" dirty="0" smtClean="0">
                <a:solidFill>
                  <a:schemeClr val="accent5"/>
                </a:solidFill>
              </a:rPr>
              <a:t>Beachhead Advisor for Renewable Energy </a:t>
            </a:r>
          </a:p>
          <a:p>
            <a:r>
              <a:rPr lang="en-US" sz="1000" dirty="0" smtClean="0">
                <a:solidFill>
                  <a:schemeClr val="accent5"/>
                </a:solidFill>
              </a:rPr>
              <a:t>NZTE Jakarta</a:t>
            </a:r>
            <a:endParaRPr lang="en-US" sz="1000" dirty="0">
              <a:solidFill>
                <a:schemeClr val="accent5"/>
              </a:solidFill>
            </a:endParaRPr>
          </a:p>
        </p:txBody>
      </p:sp>
      <p:pic>
        <p:nvPicPr>
          <p:cNvPr id="13" name="Picture Placeholder 12"/>
          <p:cNvPicPr>
            <a:picLocks noGrp="1" noChangeAspect="1"/>
          </p:cNvPicPr>
          <p:nvPr>
            <p:ph type="pic" sz="quarter" idx="19"/>
          </p:nvPr>
        </p:nvPicPr>
        <p:blipFill>
          <a:blip r:embed="rId2"/>
          <a:srcRect l="17459" r="17459"/>
          <a:stretch>
            <a:fillRect/>
          </a:stretch>
        </p:blipFill>
        <p:spPr>
          <a:xfrm>
            <a:off x="1900636" y="4453954"/>
            <a:ext cx="1216253" cy="1677711"/>
          </a:xfrm>
          <a:prstGeom prst="rect">
            <a:avLst/>
          </a:prstGeom>
        </p:spPr>
      </p:pic>
      <p:pic>
        <p:nvPicPr>
          <p:cNvPr id="6" name="Picture 5"/>
          <p:cNvPicPr>
            <a:picLocks noChangeAspect="1"/>
          </p:cNvPicPr>
          <p:nvPr/>
        </p:nvPicPr>
        <p:blipFill>
          <a:blip r:embed="rId3"/>
          <a:stretch>
            <a:fillRect/>
          </a:stretch>
        </p:blipFill>
        <p:spPr>
          <a:xfrm>
            <a:off x="3599504" y="4479244"/>
            <a:ext cx="3946800" cy="594141"/>
          </a:xfrm>
          <a:prstGeom prst="rect">
            <a:avLst/>
          </a:prstGeom>
        </p:spPr>
      </p:pic>
      <p:pic>
        <p:nvPicPr>
          <p:cNvPr id="7" name="Picture 6"/>
          <p:cNvPicPr>
            <a:picLocks noChangeAspect="1"/>
          </p:cNvPicPr>
          <p:nvPr/>
        </p:nvPicPr>
        <p:blipFill>
          <a:blip r:embed="rId4"/>
          <a:stretch>
            <a:fillRect/>
          </a:stretch>
        </p:blipFill>
        <p:spPr>
          <a:xfrm>
            <a:off x="3468462" y="5146875"/>
            <a:ext cx="5692500" cy="1463963"/>
          </a:xfrm>
          <a:prstGeom prst="rect">
            <a:avLst/>
          </a:prstGeom>
        </p:spPr>
      </p:pic>
      <p:pic>
        <p:nvPicPr>
          <p:cNvPr id="9" name="Picture 8"/>
          <p:cNvPicPr>
            <a:picLocks noChangeAspect="1"/>
          </p:cNvPicPr>
          <p:nvPr/>
        </p:nvPicPr>
        <p:blipFill>
          <a:blip r:embed="rId5"/>
          <a:stretch>
            <a:fillRect/>
          </a:stretch>
        </p:blipFill>
        <p:spPr>
          <a:xfrm flipH="1">
            <a:off x="7185028" y="1359693"/>
            <a:ext cx="2173232" cy="2221892"/>
          </a:xfrm>
          <a:prstGeom prst="rect">
            <a:avLst/>
          </a:prstGeom>
        </p:spPr>
      </p:pic>
      <p:pic>
        <p:nvPicPr>
          <p:cNvPr id="22" name="Picture 21"/>
          <p:cNvPicPr>
            <a:picLocks noChangeAspect="1"/>
          </p:cNvPicPr>
          <p:nvPr/>
        </p:nvPicPr>
        <p:blipFill rotWithShape="1">
          <a:blip r:embed="rId6" cstate="print">
            <a:extLst>
              <a:ext uri="{28A0092B-C50C-407E-A947-70E740481C1C}">
                <a14:useLocalDpi xmlns:a14="http://schemas.microsoft.com/office/drawing/2010/main" val="0"/>
              </a:ext>
            </a:extLst>
          </a:blip>
          <a:srcRect l="51442"/>
          <a:stretch/>
        </p:blipFill>
        <p:spPr>
          <a:xfrm>
            <a:off x="3468462" y="1463351"/>
            <a:ext cx="1441415" cy="1978195"/>
          </a:xfrm>
          <a:prstGeom prst="rect">
            <a:avLst/>
          </a:prstGeom>
        </p:spPr>
      </p:pic>
      <p:pic>
        <p:nvPicPr>
          <p:cNvPr id="23" name="Picture 22"/>
          <p:cNvPicPr>
            <a:picLocks noChangeAspect="1"/>
          </p:cNvPicPr>
          <p:nvPr/>
        </p:nvPicPr>
        <p:blipFill rotWithShape="1">
          <a:blip r:embed="rId7" cstate="print">
            <a:extLst>
              <a:ext uri="{28A0092B-C50C-407E-A947-70E740481C1C}">
                <a14:useLocalDpi xmlns:a14="http://schemas.microsoft.com/office/drawing/2010/main" val="0"/>
              </a:ext>
            </a:extLst>
          </a:blip>
          <a:srcRect t="8598" b="4143"/>
          <a:stretch/>
        </p:blipFill>
        <p:spPr>
          <a:xfrm>
            <a:off x="5119749" y="1477761"/>
            <a:ext cx="1489330" cy="1949373"/>
          </a:xfrm>
          <a:prstGeom prst="rect">
            <a:avLst/>
          </a:prstGeom>
        </p:spPr>
      </p:pic>
      <p:pic>
        <p:nvPicPr>
          <p:cNvPr id="8" name="Picture 7"/>
          <p:cNvPicPr>
            <a:picLocks noChangeAspect="1"/>
          </p:cNvPicPr>
          <p:nvPr/>
        </p:nvPicPr>
        <p:blipFill>
          <a:blip r:embed="rId8"/>
          <a:stretch>
            <a:fillRect/>
          </a:stretch>
        </p:blipFill>
        <p:spPr>
          <a:xfrm>
            <a:off x="779491" y="2146004"/>
            <a:ext cx="2387583" cy="960708"/>
          </a:xfrm>
          <a:prstGeom prst="rect">
            <a:avLst/>
          </a:prstGeom>
        </p:spPr>
      </p:pic>
    </p:spTree>
    <p:extLst>
      <p:ext uri="{BB962C8B-B14F-4D97-AF65-F5344CB8AC3E}">
        <p14:creationId xmlns:p14="http://schemas.microsoft.com/office/powerpoint/2010/main" val="5705293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p:txBody>
          <a:bodyPr/>
          <a:lstStyle/>
          <a:p>
            <a:endParaRPr lang="en-US" dirty="0"/>
          </a:p>
        </p:txBody>
      </p:sp>
      <p:sp>
        <p:nvSpPr>
          <p:cNvPr id="8" name="Content Placeholder 3">
            <a:extLst>
              <a:ext uri="{FF2B5EF4-FFF2-40B4-BE49-F238E27FC236}">
                <a16:creationId xmlns:a16="http://schemas.microsoft.com/office/drawing/2014/main" id="{D7807206-F481-46A6-A632-E431C710DEF0}"/>
              </a:ext>
            </a:extLst>
          </p:cNvPr>
          <p:cNvSpPr txBox="1">
            <a:spLocks/>
          </p:cNvSpPr>
          <p:nvPr/>
        </p:nvSpPr>
        <p:spPr>
          <a:xfrm>
            <a:off x="261548" y="1594980"/>
            <a:ext cx="8631776" cy="5502473"/>
          </a:xfrm>
          <a:prstGeom prst="rect">
            <a:avLst/>
          </a:prstGeom>
        </p:spPr>
        <p:txBody>
          <a:bodyPr vert="horz" lIns="101584" tIns="50792" rIns="101584" bIns="50792" rtlCol="0">
            <a:normAutofit/>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r>
              <a:rPr lang="en-US" dirty="0" smtClean="0"/>
              <a:t>Hosting VIP Geothermal Breakfast ( August 2018)</a:t>
            </a:r>
          </a:p>
          <a:p>
            <a:pPr lvl="1"/>
            <a:r>
              <a:rPr lang="en-US" sz="2000" dirty="0" smtClean="0"/>
              <a:t>Hosting “Empowering Renewable Energy : New Zealand Technology for Indonesia Energy Sustainability” with Geothermal panel discussion</a:t>
            </a:r>
          </a:p>
          <a:p>
            <a:pPr lvl="1"/>
            <a:r>
              <a:rPr lang="en-US" dirty="0" smtClean="0"/>
              <a:t>Hosting 3 Masterclasses for: Jacobs, Aecom, </a:t>
            </a:r>
            <a:r>
              <a:rPr lang="en-US" dirty="0" err="1" smtClean="0"/>
              <a:t>Seequent</a:t>
            </a:r>
            <a:r>
              <a:rPr lang="en-US" dirty="0" smtClean="0"/>
              <a:t> as part of Empowering Renewable Energy event</a:t>
            </a:r>
          </a:p>
          <a:p>
            <a:pPr lvl="1"/>
            <a:r>
              <a:rPr lang="en-US" dirty="0" smtClean="0"/>
              <a:t>NZ Pavilion on the 8</a:t>
            </a:r>
            <a:r>
              <a:rPr lang="en-US" baseline="30000" dirty="0" smtClean="0"/>
              <a:t>th</a:t>
            </a:r>
            <a:r>
              <a:rPr lang="en-US" dirty="0" smtClean="0"/>
              <a:t> Indonesia International Geothermal Convention &amp; Exhibition (IIGCE) with 9 NZ companies participating (Jacobs, Aecom, </a:t>
            </a:r>
            <a:r>
              <a:rPr lang="en-US" dirty="0" err="1" smtClean="0"/>
              <a:t>Seequent</a:t>
            </a:r>
            <a:r>
              <a:rPr lang="en-US" dirty="0" smtClean="0"/>
              <a:t>, Wintec, Auckland Uniservice, </a:t>
            </a:r>
            <a:r>
              <a:rPr lang="en-US" dirty="0" err="1" smtClean="0"/>
              <a:t>Progen</a:t>
            </a:r>
            <a:r>
              <a:rPr lang="en-US" dirty="0" smtClean="0"/>
              <a:t>, MTL, IESE, Geothermal NZ)</a:t>
            </a:r>
          </a:p>
          <a:p>
            <a:pPr lvl="1"/>
            <a:r>
              <a:rPr lang="en-US" dirty="0" smtClean="0"/>
              <a:t>Assisting Indonesian Delegation from Indonesia Geothermal Association (INAGA) to the New Zealand Geothermal Workshop</a:t>
            </a:r>
          </a:p>
          <a:p>
            <a:pPr lvl="1"/>
            <a:r>
              <a:rPr lang="en-US" sz="2000" dirty="0" smtClean="0"/>
              <a:t>2019: Industry Luncheon with INAGA</a:t>
            </a:r>
          </a:p>
          <a:p>
            <a:pPr lvl="1"/>
            <a:r>
              <a:rPr lang="en-US" smtClean="0"/>
              <a:t>2019 :  IIGCE 2019</a:t>
            </a:r>
            <a:endParaRPr lang="en-US" sz="2000" dirty="0" smtClean="0"/>
          </a:p>
          <a:p>
            <a:pPr lvl="2"/>
            <a:endParaRPr lang="en-US" sz="2000" dirty="0"/>
          </a:p>
          <a:p>
            <a:pPr lvl="2"/>
            <a:endParaRPr lang="en-US" sz="2000" dirty="0"/>
          </a:p>
        </p:txBody>
      </p:sp>
      <p:sp>
        <p:nvSpPr>
          <p:cNvPr id="7" name="Title 1"/>
          <p:cNvSpPr>
            <a:spLocks noGrp="1"/>
          </p:cNvSpPr>
          <p:nvPr>
            <p:ph type="title"/>
          </p:nvPr>
        </p:nvSpPr>
        <p:spPr>
          <a:xfrm>
            <a:off x="715964" y="565711"/>
            <a:ext cx="8761413" cy="707773"/>
          </a:xfrm>
        </p:spPr>
        <p:txBody>
          <a:bodyPr/>
          <a:lstStyle/>
          <a:p>
            <a:r>
              <a:rPr lang="en-US" sz="3600" dirty="0" smtClean="0">
                <a:solidFill>
                  <a:schemeClr val="accent5"/>
                </a:solidFill>
              </a:rPr>
              <a:t>NZTE Activities 2018</a:t>
            </a:r>
            <a:endParaRPr lang="en-US" sz="3600" dirty="0">
              <a:solidFill>
                <a:schemeClr val="accent5"/>
              </a:solidFill>
            </a:endParaRPr>
          </a:p>
        </p:txBody>
      </p:sp>
    </p:spTree>
    <p:extLst>
      <p:ext uri="{BB962C8B-B14F-4D97-AF65-F5344CB8AC3E}">
        <p14:creationId xmlns:p14="http://schemas.microsoft.com/office/powerpoint/2010/main" val="2675363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06173" y="3191773"/>
            <a:ext cx="5604783" cy="850703"/>
          </a:xfrm>
        </p:spPr>
        <p:txBody>
          <a:bodyPr/>
          <a:lstStyle/>
          <a:p>
            <a:r>
              <a:rPr lang="en-US" dirty="0" smtClean="0"/>
              <a:t>Question?</a:t>
            </a:r>
            <a:endParaRPr lang="en-US" dirty="0"/>
          </a:p>
        </p:txBody>
      </p:sp>
      <p:sp>
        <p:nvSpPr>
          <p:cNvPr id="4" name="Footer Placeholder 3"/>
          <p:cNvSpPr>
            <a:spLocks noGrp="1"/>
          </p:cNvSpPr>
          <p:nvPr>
            <p:ph type="ftr" sz="quarter" idx="5"/>
          </p:nvPr>
        </p:nvSpPr>
        <p:spPr/>
        <p:txBody>
          <a:bodyPr/>
          <a:lstStyle/>
          <a:p>
            <a:pPr marL="10582">
              <a:lnSpc>
                <a:spcPts val="1558"/>
              </a:lnSpc>
            </a:pPr>
            <a:endParaRPr lang="en-US" dirty="0"/>
          </a:p>
        </p:txBody>
      </p:sp>
      <p:sp>
        <p:nvSpPr>
          <p:cNvPr id="5" name="Date Placeholder 4"/>
          <p:cNvSpPr>
            <a:spLocks noGrp="1"/>
          </p:cNvSpPr>
          <p:nvPr>
            <p:ph type="dt" sz="half" idx="6"/>
          </p:nvPr>
        </p:nvSpPr>
        <p:spPr/>
        <p:txBody>
          <a:bodyPr/>
          <a:lstStyle/>
          <a:p>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US" smtClean="0"/>
              <a:t>11</a:t>
            </a:fld>
            <a:endParaRPr lang="en-US"/>
          </a:p>
        </p:txBody>
      </p:sp>
    </p:spTree>
    <p:extLst>
      <p:ext uri="{BB962C8B-B14F-4D97-AF65-F5344CB8AC3E}">
        <p14:creationId xmlns:p14="http://schemas.microsoft.com/office/powerpoint/2010/main" val="2508008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36555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Geothermal business trends</a:t>
            </a:r>
            <a:endParaRPr lang="en-NZ"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4"/>
          </p:nvPr>
        </p:nvSpPr>
        <p:spPr/>
        <p:txBody>
          <a:bodyPr/>
          <a:lstStyle/>
          <a:p>
            <a:fld id="{F8714618-0879-464F-8DAE-3199CD8A5D95}" type="slidenum">
              <a:rPr lang="en-NZ" smtClean="0"/>
              <a:pPr/>
              <a:t>13</a:t>
            </a:fld>
            <a:endParaRPr lang="en-NZ" dirty="0"/>
          </a:p>
        </p:txBody>
      </p:sp>
      <p:sp>
        <p:nvSpPr>
          <p:cNvPr id="8" name="Rectangle 7"/>
          <p:cNvSpPr/>
          <p:nvPr/>
        </p:nvSpPr>
        <p:spPr>
          <a:xfrm>
            <a:off x="827146" y="1415421"/>
            <a:ext cx="2683804" cy="203514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NZ" sz="1400" b="1" dirty="0">
                <a:cs typeface="Arial"/>
              </a:rPr>
              <a:t>The Ministry of Energy and Mineral Resources of the Republic of Indonesia (MEMR) recently issued regulation No. 12 of 2017 on the utilisation of renewable energy sources for electricity supply (Regulation 12/2017).</a:t>
            </a:r>
            <a:endParaRPr lang="en-NZ" sz="1400" b="1" dirty="0" smtClean="0">
              <a:latin typeface="Arial"/>
              <a:cs typeface="Arial"/>
            </a:endParaRPr>
          </a:p>
        </p:txBody>
      </p:sp>
      <p:sp>
        <p:nvSpPr>
          <p:cNvPr id="9" name="Rectangle 8"/>
          <p:cNvSpPr/>
          <p:nvPr/>
        </p:nvSpPr>
        <p:spPr>
          <a:xfrm>
            <a:off x="3856006" y="1415075"/>
            <a:ext cx="2872595" cy="2562045"/>
          </a:xfrm>
          <a:prstGeom prst="rect">
            <a:avLst/>
          </a:prstGeom>
          <a:solidFill>
            <a:srgbClr val="BFBF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NZ" sz="1400" b="1" dirty="0">
                <a:cs typeface="Arial"/>
              </a:rPr>
              <a:t>Some industry participants have voiced concern at the way Regulation 12/2017 sets ceiling prices for the purchase of renewable energy by reference to the “average cost of generation” which, in some regions, is substantially lower than the typical generation cost of most types of renewable energy plants. </a:t>
            </a:r>
            <a:endParaRPr lang="en-NZ" sz="1400" b="1" dirty="0" smtClean="0">
              <a:latin typeface="Arial"/>
              <a:cs typeface="Arial"/>
            </a:endParaRPr>
          </a:p>
        </p:txBody>
      </p:sp>
      <p:sp>
        <p:nvSpPr>
          <p:cNvPr id="3" name="Rectangle 2"/>
          <p:cNvSpPr/>
          <p:nvPr/>
        </p:nvSpPr>
        <p:spPr>
          <a:xfrm>
            <a:off x="6952891" y="1415075"/>
            <a:ext cx="2406770" cy="1828457"/>
          </a:xfrm>
          <a:prstGeom prst="rect">
            <a:avLst/>
          </a:prstGeom>
          <a:solidFill>
            <a:srgbClr val="EDB6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NZ" sz="1400" b="1" dirty="0">
                <a:cs typeface="Arial"/>
              </a:rPr>
              <a:t>New regulations on power purchase agreements </a:t>
            </a:r>
            <a:r>
              <a:rPr lang="en-NZ" sz="1400" b="1" dirty="0" smtClean="0">
                <a:cs typeface="Arial"/>
              </a:rPr>
              <a:t>Developers to follow requirement </a:t>
            </a:r>
            <a:r>
              <a:rPr lang="en-NZ" sz="1400" b="1" dirty="0">
                <a:cs typeface="Arial"/>
              </a:rPr>
              <a:t>for PLN to only purchase power in accordance with proven reserves after </a:t>
            </a:r>
            <a:r>
              <a:rPr lang="en-NZ" sz="1400" b="1" dirty="0" smtClean="0">
                <a:cs typeface="Arial"/>
              </a:rPr>
              <a:t>exploration.</a:t>
            </a:r>
          </a:p>
        </p:txBody>
      </p:sp>
      <p:sp>
        <p:nvSpPr>
          <p:cNvPr id="7" name="Rectangle 6"/>
          <p:cNvSpPr/>
          <p:nvPr/>
        </p:nvSpPr>
        <p:spPr>
          <a:xfrm>
            <a:off x="3893285" y="4118711"/>
            <a:ext cx="2835316" cy="2743199"/>
          </a:xfrm>
          <a:prstGeom prst="rect">
            <a:avLst/>
          </a:prstGeom>
          <a:solidFill>
            <a:srgbClr val="6B7B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400" b="1" dirty="0" smtClean="0">
                <a:cs typeface="Arial"/>
              </a:rPr>
              <a:t>New geothermal project: </a:t>
            </a:r>
          </a:p>
          <a:p>
            <a:r>
              <a:rPr lang="en-NZ" sz="1400" b="1" dirty="0">
                <a:cs typeface="Arial"/>
              </a:rPr>
              <a:t>The first 110-MW unit of the </a:t>
            </a:r>
            <a:r>
              <a:rPr lang="en-NZ" sz="1400" b="1" dirty="0" err="1">
                <a:cs typeface="Arial"/>
              </a:rPr>
              <a:t>Sarulla</a:t>
            </a:r>
            <a:r>
              <a:rPr lang="en-NZ" sz="1400" b="1" dirty="0">
                <a:cs typeface="Arial"/>
              </a:rPr>
              <a:t> geothermal project began commercial operations in late March.</a:t>
            </a:r>
          </a:p>
          <a:p>
            <a:r>
              <a:rPr lang="en-NZ" sz="1400" b="1" dirty="0">
                <a:cs typeface="Arial"/>
              </a:rPr>
              <a:t>When completed, the full project in Indonesia’s North Sumatra will have a capacity of about 380 MW. The project combines flash and binary geothermal technologies.</a:t>
            </a:r>
          </a:p>
          <a:p>
            <a:endParaRPr lang="en-US" sz="1400" b="1" dirty="0" smtClean="0">
              <a:cs typeface="Arial"/>
            </a:endParaRPr>
          </a:p>
        </p:txBody>
      </p:sp>
      <p:sp>
        <p:nvSpPr>
          <p:cNvPr id="5" name="Rectangle 4"/>
          <p:cNvSpPr/>
          <p:nvPr/>
        </p:nvSpPr>
        <p:spPr>
          <a:xfrm>
            <a:off x="759120" y="3592504"/>
            <a:ext cx="2872595" cy="1644576"/>
          </a:xfrm>
          <a:prstGeom prst="rect">
            <a:avLst/>
          </a:prstGeom>
          <a:solidFill>
            <a:srgbClr val="82C0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400" b="1" dirty="0" smtClean="0">
                <a:latin typeface="Arial"/>
                <a:cs typeface="Arial"/>
              </a:rPr>
              <a:t>The trend of Indonesian mining companies start to expand their business for renewable energy development. Opportunity : 101 Geothermal training opportunities</a:t>
            </a:r>
            <a:endParaRPr lang="en-NZ" sz="1400" b="1" dirty="0" err="1" smtClean="0">
              <a:latin typeface="Arial"/>
              <a:cs typeface="Arial"/>
            </a:endParaRPr>
          </a:p>
        </p:txBody>
      </p:sp>
      <p:sp>
        <p:nvSpPr>
          <p:cNvPr id="10" name="Rectangle 9"/>
          <p:cNvSpPr/>
          <p:nvPr/>
        </p:nvSpPr>
        <p:spPr>
          <a:xfrm>
            <a:off x="6952891" y="3480013"/>
            <a:ext cx="2406770" cy="155623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NZ" sz="1400" b="1" dirty="0">
                <a:cs typeface="Arial"/>
              </a:rPr>
              <a:t>Additional installed capacity in 2017 from:</a:t>
            </a:r>
          </a:p>
          <a:p>
            <a:r>
              <a:rPr lang="en-NZ" sz="1400" b="1" dirty="0" err="1">
                <a:cs typeface="Arial"/>
              </a:rPr>
              <a:t>Ulubelu</a:t>
            </a:r>
            <a:r>
              <a:rPr lang="en-NZ" sz="1400" b="1" dirty="0">
                <a:cs typeface="Arial"/>
              </a:rPr>
              <a:t> Unit 4 (55MW) – COD 25 April 2017</a:t>
            </a:r>
          </a:p>
          <a:p>
            <a:r>
              <a:rPr lang="en-NZ" sz="1400" b="1" dirty="0" err="1">
                <a:cs typeface="Arial"/>
              </a:rPr>
              <a:t>Sarulla</a:t>
            </a:r>
            <a:r>
              <a:rPr lang="en-NZ" sz="1400" b="1" dirty="0">
                <a:cs typeface="Arial"/>
              </a:rPr>
              <a:t> Unit 2 (110 MW) – COD 2 Oct 2017 </a:t>
            </a:r>
          </a:p>
          <a:p>
            <a:r>
              <a:rPr lang="en-NZ" sz="1400" b="1" dirty="0" err="1">
                <a:cs typeface="Arial"/>
              </a:rPr>
              <a:t>Karaha</a:t>
            </a:r>
            <a:r>
              <a:rPr lang="en-NZ" sz="1400" b="1" dirty="0">
                <a:cs typeface="Arial"/>
              </a:rPr>
              <a:t> Unit 1 (30 </a:t>
            </a:r>
            <a:r>
              <a:rPr lang="en-NZ" sz="1400" b="1" dirty="0" smtClean="0">
                <a:cs typeface="Arial"/>
              </a:rPr>
              <a:t>MW)</a:t>
            </a:r>
            <a:endParaRPr lang="en-NZ" sz="1400" b="1" dirty="0" smtClean="0">
              <a:latin typeface="Arial"/>
              <a:cs typeface="Arial"/>
            </a:endParaRPr>
          </a:p>
        </p:txBody>
      </p:sp>
    </p:spTree>
    <p:extLst>
      <p:ext uri="{BB962C8B-B14F-4D97-AF65-F5344CB8AC3E}">
        <p14:creationId xmlns:p14="http://schemas.microsoft.com/office/powerpoint/2010/main" val="29694123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Geothermal Challenges in Indonesia</a:t>
            </a:r>
            <a:endParaRPr lang="en-NZ"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4"/>
          </p:nvPr>
        </p:nvSpPr>
        <p:spPr/>
        <p:txBody>
          <a:bodyPr/>
          <a:lstStyle/>
          <a:p>
            <a:fld id="{F8714618-0879-464F-8DAE-3199CD8A5D95}" type="slidenum">
              <a:rPr lang="en-NZ" smtClean="0"/>
              <a:pPr/>
              <a:t>14</a:t>
            </a:fld>
            <a:endParaRPr lang="en-NZ" dirty="0"/>
          </a:p>
        </p:txBody>
      </p:sp>
      <p:sp>
        <p:nvSpPr>
          <p:cNvPr id="5" name="Rounded Rectangle 4"/>
          <p:cNvSpPr/>
          <p:nvPr/>
        </p:nvSpPr>
        <p:spPr>
          <a:xfrm>
            <a:off x="1557068" y="2623793"/>
            <a:ext cx="1328468" cy="1190446"/>
          </a:xfrm>
          <a:prstGeom prst="round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latin typeface="Arial"/>
                <a:cs typeface="Arial"/>
              </a:rPr>
              <a:t>Economic Challenges</a:t>
            </a:r>
            <a:endParaRPr lang="en-NZ" sz="1400" b="1" dirty="0" err="1" smtClean="0">
              <a:latin typeface="Arial"/>
              <a:cs typeface="Arial"/>
            </a:endParaRPr>
          </a:p>
        </p:txBody>
      </p:sp>
      <p:sp>
        <p:nvSpPr>
          <p:cNvPr id="6" name="Rounded Rectangle 5"/>
          <p:cNvSpPr/>
          <p:nvPr/>
        </p:nvSpPr>
        <p:spPr>
          <a:xfrm>
            <a:off x="1762665" y="4281677"/>
            <a:ext cx="1328468" cy="1190446"/>
          </a:xfrm>
          <a:prstGeom prst="round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latin typeface="Arial"/>
                <a:cs typeface="Arial"/>
              </a:rPr>
              <a:t>Location Challenges</a:t>
            </a:r>
            <a:endParaRPr lang="en-NZ" sz="1400" b="1" dirty="0" err="1" smtClean="0">
              <a:latin typeface="Arial"/>
              <a:cs typeface="Arial"/>
            </a:endParaRPr>
          </a:p>
        </p:txBody>
      </p:sp>
      <p:sp>
        <p:nvSpPr>
          <p:cNvPr id="7" name="Rounded Rectangle 6"/>
          <p:cNvSpPr/>
          <p:nvPr/>
        </p:nvSpPr>
        <p:spPr>
          <a:xfrm>
            <a:off x="6978769" y="4198119"/>
            <a:ext cx="1328468" cy="1190446"/>
          </a:xfrm>
          <a:prstGeom prst="round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latin typeface="Arial"/>
                <a:cs typeface="Arial"/>
              </a:rPr>
              <a:t>Social Challenges</a:t>
            </a:r>
            <a:endParaRPr lang="en-NZ" sz="1400" b="1" dirty="0" err="1" smtClean="0">
              <a:latin typeface="Arial"/>
              <a:cs typeface="Arial"/>
            </a:endParaRPr>
          </a:p>
        </p:txBody>
      </p:sp>
      <p:sp>
        <p:nvSpPr>
          <p:cNvPr id="8" name="Rounded Rectangle 7"/>
          <p:cNvSpPr/>
          <p:nvPr/>
        </p:nvSpPr>
        <p:spPr>
          <a:xfrm>
            <a:off x="6978769" y="2623793"/>
            <a:ext cx="1328468" cy="1190446"/>
          </a:xfrm>
          <a:prstGeom prst="round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latin typeface="Arial"/>
                <a:cs typeface="Arial"/>
              </a:rPr>
              <a:t>Resources Challenges</a:t>
            </a:r>
            <a:endParaRPr lang="en-NZ" sz="1400" b="1" dirty="0" err="1" smtClean="0">
              <a:latin typeface="Arial"/>
              <a:cs typeface="Arial"/>
            </a:endParaRPr>
          </a:p>
        </p:txBody>
      </p:sp>
      <p:sp>
        <p:nvSpPr>
          <p:cNvPr id="10" name="Rounded Rectangle 9"/>
          <p:cNvSpPr/>
          <p:nvPr/>
        </p:nvSpPr>
        <p:spPr>
          <a:xfrm>
            <a:off x="3811438" y="2724159"/>
            <a:ext cx="2380890" cy="1199072"/>
          </a:xfrm>
          <a:prstGeom prst="roundRect">
            <a:avLst/>
          </a:prstGeom>
          <a:solidFill>
            <a:srgbClr val="6098A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latin typeface="Arial"/>
                <a:cs typeface="Arial"/>
              </a:rPr>
              <a:t>GEOTHERMAL</a:t>
            </a:r>
            <a:endParaRPr lang="en-NZ" sz="1400" b="1" dirty="0" err="1" smtClean="0">
              <a:latin typeface="Arial"/>
              <a:cs typeface="Arial"/>
            </a:endParaRPr>
          </a:p>
        </p:txBody>
      </p:sp>
      <p:cxnSp>
        <p:nvCxnSpPr>
          <p:cNvPr id="12" name="Straight Arrow Connector 11"/>
          <p:cNvCxnSpPr/>
          <p:nvPr/>
        </p:nvCxnSpPr>
        <p:spPr>
          <a:xfrm>
            <a:off x="6047116" y="3859528"/>
            <a:ext cx="931653" cy="664235"/>
          </a:xfrm>
          <a:prstGeom prst="straightConnector1">
            <a:avLst/>
          </a:prstGeom>
          <a:ln w="76200">
            <a:solidFill>
              <a:schemeClr val="accent5"/>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H="1">
            <a:off x="3024997" y="3843640"/>
            <a:ext cx="836762" cy="603849"/>
          </a:xfrm>
          <a:prstGeom prst="straightConnector1">
            <a:avLst/>
          </a:prstGeom>
          <a:ln w="76200">
            <a:solidFill>
              <a:schemeClr val="accent5"/>
            </a:solidFill>
            <a:tailEnd type="triangle"/>
          </a:ln>
          <a:effectLst/>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6142007" y="1491438"/>
            <a:ext cx="3140016" cy="9144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NZ" sz="1400" b="1" dirty="0">
                <a:cs typeface="Arial"/>
              </a:rPr>
              <a:t>The geothermal project is very risky, with the risk of geological exploration (resource risk) as the highest </a:t>
            </a:r>
            <a:r>
              <a:rPr lang="en-NZ" sz="1400" b="1" dirty="0" smtClean="0">
                <a:cs typeface="Arial"/>
              </a:rPr>
              <a:t>risk.</a:t>
            </a:r>
            <a:endParaRPr lang="en-NZ" sz="1400" b="1" dirty="0" smtClean="0">
              <a:latin typeface="Arial"/>
              <a:cs typeface="Arial"/>
            </a:endParaRPr>
          </a:p>
        </p:txBody>
      </p:sp>
      <p:sp>
        <p:nvSpPr>
          <p:cNvPr id="20" name="Rectangle 19"/>
          <p:cNvSpPr/>
          <p:nvPr/>
        </p:nvSpPr>
        <p:spPr>
          <a:xfrm>
            <a:off x="783463" y="1491438"/>
            <a:ext cx="2977654" cy="9144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NZ" sz="1400" b="1" dirty="0">
                <a:cs typeface="Arial"/>
              </a:rPr>
              <a:t>Price </a:t>
            </a:r>
            <a:r>
              <a:rPr lang="en-NZ" sz="1400" b="1" dirty="0" smtClean="0">
                <a:cs typeface="Arial"/>
              </a:rPr>
              <a:t>is one </a:t>
            </a:r>
            <a:r>
              <a:rPr lang="en-NZ" sz="1400" b="1" dirty="0">
                <a:cs typeface="Arial"/>
              </a:rPr>
              <a:t>of important factor for geothermal development in Indonesia</a:t>
            </a:r>
            <a:endParaRPr lang="en-NZ" sz="1400" b="1" dirty="0" smtClean="0">
              <a:latin typeface="Arial"/>
              <a:cs typeface="Arial"/>
            </a:endParaRPr>
          </a:p>
        </p:txBody>
      </p:sp>
      <p:sp>
        <p:nvSpPr>
          <p:cNvPr id="21" name="Rectangle 20"/>
          <p:cNvSpPr/>
          <p:nvPr/>
        </p:nvSpPr>
        <p:spPr>
          <a:xfrm>
            <a:off x="6978769" y="5486950"/>
            <a:ext cx="2571450" cy="9144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NZ" sz="1400" b="1" dirty="0">
                <a:cs typeface="Arial"/>
              </a:rPr>
              <a:t>Public education on the development of geothermal activities still needs to be improved</a:t>
            </a:r>
            <a:r>
              <a:rPr lang="en-NZ" sz="1400" b="1" dirty="0" smtClean="0">
                <a:cs typeface="Arial"/>
              </a:rPr>
              <a:t>.</a:t>
            </a:r>
            <a:endParaRPr lang="en-NZ" sz="1400" b="1" dirty="0" smtClean="0">
              <a:latin typeface="Arial"/>
              <a:cs typeface="Arial"/>
            </a:endParaRPr>
          </a:p>
        </p:txBody>
      </p:sp>
      <p:sp>
        <p:nvSpPr>
          <p:cNvPr id="22" name="Rectangle 21"/>
          <p:cNvSpPr/>
          <p:nvPr/>
        </p:nvSpPr>
        <p:spPr>
          <a:xfrm>
            <a:off x="370833" y="5566970"/>
            <a:ext cx="2977654" cy="9144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NZ" sz="1400" b="1" dirty="0" smtClean="0">
                <a:cs typeface="Arial"/>
              </a:rPr>
              <a:t>Geothermal </a:t>
            </a:r>
            <a:r>
              <a:rPr lang="en-NZ" sz="1400" b="1" dirty="0">
                <a:cs typeface="Arial"/>
              </a:rPr>
              <a:t>locations are located in mountainous areas. </a:t>
            </a:r>
            <a:r>
              <a:rPr lang="en-NZ" sz="1400" b="1" dirty="0" smtClean="0">
                <a:cs typeface="Arial"/>
              </a:rPr>
              <a:t>Infrastructure access and conditions become challenges</a:t>
            </a:r>
            <a:endParaRPr lang="en-NZ" sz="1400" b="1" dirty="0" smtClean="0">
              <a:latin typeface="Arial"/>
              <a:cs typeface="Arial"/>
            </a:endParaRPr>
          </a:p>
        </p:txBody>
      </p:sp>
      <p:cxnSp>
        <p:nvCxnSpPr>
          <p:cNvPr id="9" name="Straight Arrow Connector 8"/>
          <p:cNvCxnSpPr>
            <a:stCxn id="10" idx="1"/>
            <a:endCxn id="5" idx="3"/>
          </p:cNvCxnSpPr>
          <p:nvPr/>
        </p:nvCxnSpPr>
        <p:spPr>
          <a:xfrm flipH="1" flipV="1">
            <a:off x="2885536" y="3219016"/>
            <a:ext cx="925902" cy="104679"/>
          </a:xfrm>
          <a:prstGeom prst="straightConnector1">
            <a:avLst/>
          </a:prstGeom>
          <a:ln w="73025">
            <a:solidFill>
              <a:schemeClr val="accent5"/>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a:stCxn id="10" idx="3"/>
            <a:endCxn id="8" idx="1"/>
          </p:cNvCxnSpPr>
          <p:nvPr/>
        </p:nvCxnSpPr>
        <p:spPr>
          <a:xfrm flipV="1">
            <a:off x="6192328" y="3219016"/>
            <a:ext cx="786441" cy="104679"/>
          </a:xfrm>
          <a:prstGeom prst="straightConnector1">
            <a:avLst/>
          </a:prstGeom>
          <a:ln w="76200">
            <a:solidFill>
              <a:schemeClr val="accent5"/>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4934309" y="3935460"/>
            <a:ext cx="14377" cy="857882"/>
          </a:xfrm>
          <a:prstGeom prst="straightConnector1">
            <a:avLst/>
          </a:prstGeom>
          <a:ln w="76200">
            <a:solidFill>
              <a:schemeClr val="accent5"/>
            </a:solidFill>
            <a:tailEnd type="triangle"/>
          </a:ln>
          <a:effectLst/>
        </p:spPr>
        <p:style>
          <a:lnRef idx="2">
            <a:schemeClr val="accent1"/>
          </a:lnRef>
          <a:fillRef idx="0">
            <a:schemeClr val="accent1"/>
          </a:fillRef>
          <a:effectRef idx="1">
            <a:schemeClr val="accent1"/>
          </a:effectRef>
          <a:fontRef idx="minor">
            <a:schemeClr val="tx1"/>
          </a:fontRef>
        </p:style>
      </p:cxnSp>
      <p:sp>
        <p:nvSpPr>
          <p:cNvPr id="23" name="Rectangle 22"/>
          <p:cNvSpPr/>
          <p:nvPr/>
        </p:nvSpPr>
        <p:spPr>
          <a:xfrm>
            <a:off x="3811438" y="6068945"/>
            <a:ext cx="2589363" cy="9144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NZ" sz="1400" b="1" dirty="0" smtClean="0">
                <a:cs typeface="Arial"/>
              </a:rPr>
              <a:t>Government Rules &amp; Regulation sometimes are </a:t>
            </a:r>
            <a:r>
              <a:rPr lang="en-NZ" sz="1400" b="1" dirty="0" err="1" smtClean="0">
                <a:cs typeface="Arial"/>
              </a:rPr>
              <a:t>uncondusive</a:t>
            </a:r>
            <a:r>
              <a:rPr lang="en-NZ" sz="1400" b="1" dirty="0" smtClean="0">
                <a:cs typeface="Arial"/>
              </a:rPr>
              <a:t>, 2018-2019 is political year</a:t>
            </a:r>
            <a:endParaRPr lang="en-NZ" sz="1400" b="1" dirty="0" smtClean="0">
              <a:latin typeface="Arial"/>
              <a:cs typeface="Arial"/>
            </a:endParaRPr>
          </a:p>
        </p:txBody>
      </p:sp>
      <p:sp>
        <p:nvSpPr>
          <p:cNvPr id="24" name="Rounded Rectangle 23"/>
          <p:cNvSpPr/>
          <p:nvPr/>
        </p:nvSpPr>
        <p:spPr>
          <a:xfrm>
            <a:off x="4284452" y="4757334"/>
            <a:ext cx="1328468" cy="1190446"/>
          </a:xfrm>
          <a:prstGeom prst="round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latin typeface="Arial"/>
                <a:cs typeface="Arial"/>
              </a:rPr>
              <a:t>Regulation &amp; Politics</a:t>
            </a:r>
            <a:endParaRPr lang="en-NZ" sz="1400" b="1" dirty="0" err="1" smtClean="0">
              <a:latin typeface="Arial"/>
              <a:cs typeface="Arial"/>
            </a:endParaRPr>
          </a:p>
        </p:txBody>
      </p:sp>
    </p:spTree>
    <p:extLst>
      <p:ext uri="{BB962C8B-B14F-4D97-AF65-F5344CB8AC3E}">
        <p14:creationId xmlns:p14="http://schemas.microsoft.com/office/powerpoint/2010/main" val="19470961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effectLst>
                  <a:outerShdw blurRad="38100" dist="38100" dir="2700000" algn="tl">
                    <a:srgbClr val="000000">
                      <a:alpha val="43137"/>
                    </a:srgbClr>
                  </a:outerShdw>
                </a:effectLst>
              </a:rPr>
              <a:t>Indonesia Government breakthrough for geothermal development </a:t>
            </a:r>
            <a:endParaRPr lang="en-NZ" sz="2800" dirty="0">
              <a:effectLst>
                <a:outerShdw blurRad="38100" dist="38100" dir="2700000" algn="tl">
                  <a:srgbClr val="000000">
                    <a:alpha val="43137"/>
                  </a:srgbClr>
                </a:outerShdw>
              </a:effectLst>
            </a:endParaRPr>
          </a:p>
        </p:txBody>
      </p:sp>
      <p:sp>
        <p:nvSpPr>
          <p:cNvPr id="3" name="Text Placeholder 2"/>
          <p:cNvSpPr>
            <a:spLocks noGrp="1"/>
          </p:cNvSpPr>
          <p:nvPr>
            <p:ph type="body" sz="quarter" idx="15"/>
          </p:nvPr>
        </p:nvSpPr>
        <p:spPr/>
        <p:txBody>
          <a:bodyPr>
            <a:normAutofit fontScale="85000" lnSpcReduction="20000"/>
          </a:bodyPr>
          <a:lstStyle/>
          <a:p>
            <a:pPr marL="342900" indent="-342900">
              <a:lnSpc>
                <a:spcPct val="110000"/>
              </a:lnSpc>
              <a:spcBef>
                <a:spcPts val="0"/>
              </a:spcBef>
              <a:buFont typeface="Arial" panose="020B0604020202020204" pitchFamily="34" charset="0"/>
              <a:buChar char="•"/>
            </a:pPr>
            <a:r>
              <a:rPr lang="en-US" b="1" dirty="0" smtClean="0"/>
              <a:t>Focus geothermal development in Eastern Indonesia </a:t>
            </a:r>
          </a:p>
          <a:p>
            <a:pPr>
              <a:lnSpc>
                <a:spcPct val="110000"/>
              </a:lnSpc>
              <a:spcBef>
                <a:spcPts val="0"/>
              </a:spcBef>
            </a:pPr>
            <a:endParaRPr lang="en-US" dirty="0" smtClean="0"/>
          </a:p>
          <a:p>
            <a:pPr marL="342900" indent="-342900">
              <a:lnSpc>
                <a:spcPct val="110000"/>
              </a:lnSpc>
              <a:spcBef>
                <a:spcPts val="0"/>
              </a:spcBef>
              <a:buFont typeface="Arial" panose="020B0604020202020204" pitchFamily="34" charset="0"/>
              <a:buChar char="•"/>
            </a:pPr>
            <a:r>
              <a:rPr lang="en-US" b="1" dirty="0" smtClean="0"/>
              <a:t>Assignment to SOE </a:t>
            </a:r>
            <a:r>
              <a:rPr lang="en-US" dirty="0" smtClean="0"/>
              <a:t>- </a:t>
            </a:r>
            <a:r>
              <a:rPr lang="en-NZ" dirty="0"/>
              <a:t>The Government will give particular assignment for </a:t>
            </a:r>
            <a:r>
              <a:rPr lang="en-NZ" dirty="0" smtClean="0"/>
              <a:t>Geothermal </a:t>
            </a:r>
            <a:r>
              <a:rPr lang="en-NZ" dirty="0"/>
              <a:t>SOE to develop concession </a:t>
            </a:r>
            <a:r>
              <a:rPr lang="en-NZ" dirty="0" smtClean="0"/>
              <a:t>including upstream </a:t>
            </a:r>
            <a:r>
              <a:rPr lang="en-NZ" dirty="0"/>
              <a:t>and downstream based on Geothermal Law No. </a:t>
            </a:r>
            <a:r>
              <a:rPr lang="en-NZ" dirty="0" smtClean="0"/>
              <a:t>21/2014.</a:t>
            </a:r>
            <a:endParaRPr lang="en-US" dirty="0" smtClean="0"/>
          </a:p>
          <a:p>
            <a:pPr>
              <a:lnSpc>
                <a:spcPct val="110000"/>
              </a:lnSpc>
              <a:spcBef>
                <a:spcPts val="0"/>
              </a:spcBef>
            </a:pPr>
            <a:r>
              <a:rPr lang="en-US" dirty="0" smtClean="0"/>
              <a:t> 	</a:t>
            </a:r>
          </a:p>
          <a:p>
            <a:pPr marL="342900" indent="-342900">
              <a:lnSpc>
                <a:spcPct val="110000"/>
              </a:lnSpc>
              <a:spcBef>
                <a:spcPts val="0"/>
              </a:spcBef>
              <a:buFont typeface="Arial" panose="020B0604020202020204" pitchFamily="34" charset="0"/>
              <a:buChar char="•"/>
            </a:pPr>
            <a:r>
              <a:rPr lang="en-US" dirty="0" smtClean="0"/>
              <a:t>Ideas on establishment </a:t>
            </a:r>
            <a:r>
              <a:rPr lang="en-US" b="1" dirty="0" smtClean="0"/>
              <a:t>Indonesia Geothermal Center of Excellence </a:t>
            </a:r>
            <a:r>
              <a:rPr lang="en-US" dirty="0" smtClean="0"/>
              <a:t>– they see GNS as one good example for Indonesia to follow.</a:t>
            </a:r>
          </a:p>
          <a:p>
            <a:pPr>
              <a:lnSpc>
                <a:spcPct val="110000"/>
              </a:lnSpc>
              <a:spcBef>
                <a:spcPts val="0"/>
              </a:spcBef>
            </a:pPr>
            <a:endParaRPr lang="en-US" dirty="0" smtClean="0"/>
          </a:p>
          <a:p>
            <a:pPr marL="342900" indent="-342900">
              <a:lnSpc>
                <a:spcPct val="110000"/>
              </a:lnSpc>
              <a:spcBef>
                <a:spcPts val="0"/>
              </a:spcBef>
              <a:buFont typeface="Arial" panose="020B0604020202020204" pitchFamily="34" charset="0"/>
              <a:buChar char="•"/>
            </a:pPr>
            <a:r>
              <a:rPr lang="en-US" dirty="0" smtClean="0"/>
              <a:t>Simplification of </a:t>
            </a:r>
            <a:r>
              <a:rPr lang="en-US" b="1" dirty="0" smtClean="0"/>
              <a:t>licensing </a:t>
            </a:r>
            <a:r>
              <a:rPr lang="en-US" dirty="0" smtClean="0"/>
              <a:t>- </a:t>
            </a:r>
            <a:r>
              <a:rPr lang="en-NZ" dirty="0"/>
              <a:t>One-Stop Service </a:t>
            </a:r>
            <a:r>
              <a:rPr lang="en-NZ" dirty="0" err="1"/>
              <a:t>Center</a:t>
            </a:r>
            <a:r>
              <a:rPr lang="en-NZ" dirty="0"/>
              <a:t> (PTSP) at Investment Coordinating Board (BKPM), eliminating </a:t>
            </a:r>
            <a:r>
              <a:rPr lang="en-NZ" dirty="0" smtClean="0"/>
              <a:t>unnecessary licences</a:t>
            </a:r>
            <a:r>
              <a:rPr lang="en-NZ" dirty="0"/>
              <a:t>, shorten the time </a:t>
            </a:r>
            <a:r>
              <a:rPr lang="en-NZ" dirty="0" smtClean="0"/>
              <a:t>period</a:t>
            </a:r>
          </a:p>
          <a:p>
            <a:pPr>
              <a:lnSpc>
                <a:spcPct val="110000"/>
              </a:lnSpc>
              <a:spcBef>
                <a:spcPts val="0"/>
              </a:spcBef>
            </a:pPr>
            <a:endParaRPr lang="en-US" dirty="0" smtClean="0"/>
          </a:p>
          <a:p>
            <a:pPr marL="342900" indent="-342900">
              <a:lnSpc>
                <a:spcPct val="110000"/>
              </a:lnSpc>
              <a:spcBef>
                <a:spcPts val="0"/>
              </a:spcBef>
              <a:buFont typeface="Arial" panose="020B0604020202020204" pitchFamily="34" charset="0"/>
              <a:buChar char="•"/>
            </a:pPr>
            <a:r>
              <a:rPr lang="en-US" b="1" dirty="0"/>
              <a:t>Preliminary Survey Assignment + </a:t>
            </a:r>
            <a:r>
              <a:rPr lang="en-US" b="1" dirty="0" smtClean="0"/>
              <a:t>Exploration</a:t>
            </a:r>
            <a:r>
              <a:rPr lang="en-US" dirty="0" smtClean="0"/>
              <a:t> - </a:t>
            </a:r>
            <a:r>
              <a:rPr lang="en-NZ" dirty="0"/>
              <a:t>Investors who meet the requirements allowed to have opportunity to obtain a Preliminary </a:t>
            </a:r>
            <a:r>
              <a:rPr lang="en-NZ" dirty="0" smtClean="0"/>
              <a:t>Survey + assignment </a:t>
            </a:r>
            <a:r>
              <a:rPr lang="en-NZ" dirty="0"/>
              <a:t>up to </a:t>
            </a:r>
            <a:r>
              <a:rPr lang="en-NZ" dirty="0" smtClean="0"/>
              <a:t>exploration </a:t>
            </a:r>
            <a:r>
              <a:rPr lang="en-NZ" dirty="0"/>
              <a:t>stage. As the incentive, concession will be tendered using direct </a:t>
            </a:r>
            <a:r>
              <a:rPr lang="en-NZ" dirty="0" smtClean="0"/>
              <a:t>selection mechanism</a:t>
            </a:r>
            <a:r>
              <a:rPr lang="en-NZ" dirty="0"/>
              <a:t>.</a:t>
            </a:r>
            <a:endParaRPr lang="en-US" dirty="0" smtClean="0"/>
          </a:p>
          <a:p>
            <a:pPr>
              <a:lnSpc>
                <a:spcPct val="110000"/>
              </a:lnSpc>
              <a:spcBef>
                <a:spcPts val="0"/>
              </a:spcBef>
            </a:pPr>
            <a:endParaRPr lang="en-US" dirty="0" smtClean="0"/>
          </a:p>
          <a:p>
            <a:pPr marL="342900" indent="-342900">
              <a:lnSpc>
                <a:spcPct val="110000"/>
              </a:lnSpc>
              <a:spcBef>
                <a:spcPts val="0"/>
              </a:spcBef>
              <a:buFont typeface="Arial" panose="020B0604020202020204" pitchFamily="34" charset="0"/>
              <a:buChar char="•"/>
            </a:pPr>
            <a:r>
              <a:rPr lang="en-US" b="1" dirty="0" smtClean="0"/>
              <a:t>Geothermal Fund </a:t>
            </a:r>
            <a:r>
              <a:rPr lang="en-US" dirty="0" smtClean="0"/>
              <a:t>– </a:t>
            </a:r>
            <a:r>
              <a:rPr lang="en-NZ" dirty="0"/>
              <a:t>Allocate USD 300 million on national budget for geothermal exploration</a:t>
            </a:r>
            <a:r>
              <a:rPr lang="en-US" dirty="0" smtClean="0"/>
              <a:t>currently managed by PT SMI </a:t>
            </a:r>
          </a:p>
          <a:p>
            <a:pPr marL="342900" indent="-342900">
              <a:lnSpc>
                <a:spcPct val="110000"/>
              </a:lnSpc>
              <a:spcBef>
                <a:spcPts val="0"/>
              </a:spcBef>
              <a:buFont typeface="Arial" panose="020B0604020202020204" pitchFamily="34" charset="0"/>
              <a:buChar char="•"/>
            </a:pPr>
            <a:endParaRPr lang="en-US" dirty="0"/>
          </a:p>
          <a:p>
            <a:pPr marL="342900" indent="-342900">
              <a:lnSpc>
                <a:spcPct val="110000"/>
              </a:lnSpc>
              <a:spcBef>
                <a:spcPts val="0"/>
              </a:spcBef>
              <a:buFont typeface="Arial" panose="020B0604020202020204" pitchFamily="34" charset="0"/>
              <a:buChar char="•"/>
            </a:pPr>
            <a:endParaRPr lang="en-US" dirty="0" smtClean="0"/>
          </a:p>
          <a:p>
            <a:endParaRPr lang="en-US" dirty="0" smtClean="0"/>
          </a:p>
          <a:p>
            <a:pPr marL="342900" indent="-342900">
              <a:buFont typeface="Arial" panose="020B0604020202020204" pitchFamily="34" charset="0"/>
              <a:buChar char="•"/>
            </a:pPr>
            <a:endParaRPr lang="en-US" dirty="0" smtClean="0"/>
          </a:p>
          <a:p>
            <a:pPr marL="342900" indent="-342900">
              <a:buFont typeface="Arial" panose="020B0604020202020204" pitchFamily="34" charset="0"/>
              <a:buChar char="•"/>
            </a:pPr>
            <a:endParaRPr lang="en-NZ" dirty="0"/>
          </a:p>
        </p:txBody>
      </p:sp>
      <p:sp>
        <p:nvSpPr>
          <p:cNvPr id="4" name="Slide Number Placeholder 3"/>
          <p:cNvSpPr>
            <a:spLocks noGrp="1"/>
          </p:cNvSpPr>
          <p:nvPr>
            <p:ph type="sldNum" sz="quarter" idx="4"/>
          </p:nvPr>
        </p:nvSpPr>
        <p:spPr/>
        <p:txBody>
          <a:bodyPr/>
          <a:lstStyle/>
          <a:p>
            <a:fld id="{F8714618-0879-464F-8DAE-3199CD8A5D95}" type="slidenum">
              <a:rPr lang="en-NZ" smtClean="0"/>
              <a:pPr/>
              <a:t>15</a:t>
            </a:fld>
            <a:endParaRPr lang="en-NZ" dirty="0"/>
          </a:p>
        </p:txBody>
      </p:sp>
      <p:pic>
        <p:nvPicPr>
          <p:cNvPr id="7" name="Picture 6"/>
          <p:cNvPicPr>
            <a:picLocks noChangeAspect="1"/>
          </p:cNvPicPr>
          <p:nvPr/>
        </p:nvPicPr>
        <p:blipFill>
          <a:blip r:embed="rId2"/>
          <a:stretch>
            <a:fillRect/>
          </a:stretch>
        </p:blipFill>
        <p:spPr>
          <a:xfrm>
            <a:off x="6752232" y="919597"/>
            <a:ext cx="1905940" cy="1061092"/>
          </a:xfrm>
          <a:prstGeom prst="rect">
            <a:avLst/>
          </a:prstGeom>
        </p:spPr>
      </p:pic>
      <p:pic>
        <p:nvPicPr>
          <p:cNvPr id="8" name="Picture 7"/>
          <p:cNvPicPr>
            <a:picLocks noChangeAspect="1"/>
          </p:cNvPicPr>
          <p:nvPr/>
        </p:nvPicPr>
        <p:blipFill>
          <a:blip r:embed="rId3"/>
          <a:stretch>
            <a:fillRect/>
          </a:stretch>
        </p:blipFill>
        <p:spPr>
          <a:xfrm>
            <a:off x="7598544" y="1229140"/>
            <a:ext cx="1059628" cy="707197"/>
          </a:xfrm>
          <a:prstGeom prst="rect">
            <a:avLst/>
          </a:prstGeom>
        </p:spPr>
      </p:pic>
      <p:pic>
        <p:nvPicPr>
          <p:cNvPr id="9" name="Picture 8"/>
          <p:cNvPicPr>
            <a:picLocks noChangeAspect="1"/>
          </p:cNvPicPr>
          <p:nvPr/>
        </p:nvPicPr>
        <p:blipFill>
          <a:blip r:embed="rId4"/>
          <a:stretch>
            <a:fillRect/>
          </a:stretch>
        </p:blipFill>
        <p:spPr>
          <a:xfrm>
            <a:off x="9138388" y="1742535"/>
            <a:ext cx="1112831" cy="1082653"/>
          </a:xfrm>
          <a:prstGeom prst="rect">
            <a:avLst/>
          </a:prstGeom>
        </p:spPr>
      </p:pic>
      <p:pic>
        <p:nvPicPr>
          <p:cNvPr id="10" name="Picture 9"/>
          <p:cNvPicPr>
            <a:picLocks noChangeAspect="1"/>
          </p:cNvPicPr>
          <p:nvPr/>
        </p:nvPicPr>
        <p:blipFill>
          <a:blip r:embed="rId5"/>
          <a:stretch>
            <a:fillRect/>
          </a:stretch>
        </p:blipFill>
        <p:spPr>
          <a:xfrm>
            <a:off x="8906729" y="3676289"/>
            <a:ext cx="844526" cy="844526"/>
          </a:xfrm>
          <a:prstGeom prst="rect">
            <a:avLst/>
          </a:prstGeom>
        </p:spPr>
      </p:pic>
    </p:spTree>
    <p:extLst>
      <p:ext uri="{BB962C8B-B14F-4D97-AF65-F5344CB8AC3E}">
        <p14:creationId xmlns:p14="http://schemas.microsoft.com/office/powerpoint/2010/main" val="14487293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FFFF00"/>
                </a:solidFill>
              </a:rPr>
              <a:t>Indonesia: </a:t>
            </a:r>
            <a:r>
              <a:rPr lang="en-US" dirty="0"/>
              <a:t>Scaling-up geothermal capacity</a:t>
            </a:r>
          </a:p>
        </p:txBody>
      </p:sp>
      <p:sp>
        <p:nvSpPr>
          <p:cNvPr id="3" name="Slide Number Placeholder 2"/>
          <p:cNvSpPr>
            <a:spLocks noGrp="1"/>
          </p:cNvSpPr>
          <p:nvPr>
            <p:ph type="sldNum" sz="quarter" idx="4294967295"/>
          </p:nvPr>
        </p:nvSpPr>
        <p:spPr/>
        <p:txBody>
          <a:bodyPr/>
          <a:lstStyle/>
          <a:p>
            <a:fld id="{0C24811C-0E88-43D0-AD7C-C472C588011E}" type="slidenum">
              <a:rPr lang="en-US" smtClean="0"/>
              <a:pPr/>
              <a:t>16</a:t>
            </a:fld>
            <a:endParaRPr lang="en-US" dirty="0"/>
          </a:p>
        </p:txBody>
      </p:sp>
      <p:sp>
        <p:nvSpPr>
          <p:cNvPr id="12" name="TextBox 11"/>
          <p:cNvSpPr txBox="1"/>
          <p:nvPr/>
        </p:nvSpPr>
        <p:spPr>
          <a:xfrm>
            <a:off x="5841087" y="1488795"/>
            <a:ext cx="3047524" cy="502573"/>
          </a:xfrm>
          <a:prstGeom prst="rect">
            <a:avLst/>
          </a:prstGeom>
          <a:noFill/>
        </p:spPr>
        <p:txBody>
          <a:bodyPr wrap="square" rtlCol="0">
            <a:spAutoFit/>
          </a:bodyPr>
          <a:lstStyle/>
          <a:p>
            <a:pPr algn="ctr"/>
            <a:r>
              <a:rPr lang="en-US" sz="1333" b="1" dirty="0"/>
              <a:t>Distribution of Geothermal Projects</a:t>
            </a:r>
          </a:p>
        </p:txBody>
      </p:sp>
      <p:pic>
        <p:nvPicPr>
          <p:cNvPr id="11" name="Picture 3"/>
          <p:cNvPicPr>
            <a:picLocks noChangeAspect="1" noChangeArrowheads="1"/>
          </p:cNvPicPr>
          <p:nvPr/>
        </p:nvPicPr>
        <p:blipFill>
          <a:blip r:embed="rId3" cstate="print"/>
          <a:srcRect l="1538" r="3077"/>
          <a:stretch>
            <a:fillRect/>
          </a:stretch>
        </p:blipFill>
        <p:spPr bwMode="auto">
          <a:xfrm>
            <a:off x="4232672" y="1827408"/>
            <a:ext cx="5756434" cy="4268235"/>
          </a:xfrm>
          <a:prstGeom prst="rect">
            <a:avLst/>
          </a:prstGeom>
          <a:noFill/>
          <a:ln w="9525">
            <a:noFill/>
            <a:miter lim="800000"/>
            <a:headEnd/>
            <a:tailEnd/>
          </a:ln>
          <a:effectLst/>
        </p:spPr>
      </p:pic>
      <p:sp>
        <p:nvSpPr>
          <p:cNvPr id="4" name="Content Placeholder 3"/>
          <p:cNvSpPr>
            <a:spLocks noGrp="1"/>
          </p:cNvSpPr>
          <p:nvPr>
            <p:ph idx="1"/>
          </p:nvPr>
        </p:nvSpPr>
        <p:spPr>
          <a:xfrm>
            <a:off x="253960" y="1524357"/>
            <a:ext cx="4571286" cy="4148018"/>
          </a:xfrm>
        </p:spPr>
        <p:txBody>
          <a:bodyPr>
            <a:noAutofit/>
          </a:bodyPr>
          <a:lstStyle/>
          <a:p>
            <a:r>
              <a:rPr lang="en-US" sz="2444" dirty="0"/>
              <a:t>Indonesia possesses 40% of the world’s geothermal resource</a:t>
            </a:r>
          </a:p>
          <a:p>
            <a:pPr lvl="1"/>
            <a:r>
              <a:rPr lang="en-US" sz="2000" dirty="0"/>
              <a:t>27,000 MW potential resource </a:t>
            </a:r>
          </a:p>
          <a:p>
            <a:r>
              <a:rPr lang="en-US" sz="2444" dirty="0"/>
              <a:t>Targets up to 7,200 MW capacity by 2025 based on Presidential Regulation No. 22 of 2017</a:t>
            </a:r>
            <a:endParaRPr lang="en-US" sz="2000" dirty="0"/>
          </a:p>
          <a:p>
            <a:endParaRPr lang="en-US" sz="3111" dirty="0"/>
          </a:p>
        </p:txBody>
      </p:sp>
    </p:spTree>
    <p:extLst>
      <p:ext uri="{BB962C8B-B14F-4D97-AF65-F5344CB8AC3E}">
        <p14:creationId xmlns:p14="http://schemas.microsoft.com/office/powerpoint/2010/main" val="27831861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7BD3904-3F06-43CE-AF17-5E07A0EF8945}"/>
              </a:ext>
            </a:extLst>
          </p:cNvPr>
          <p:cNvPicPr>
            <a:picLocks noChangeAspect="1"/>
          </p:cNvPicPr>
          <p:nvPr/>
        </p:nvPicPr>
        <p:blipFill rotWithShape="1">
          <a:blip r:embed="rId3"/>
          <a:srcRect t="16285" r="5118"/>
          <a:stretch/>
        </p:blipFill>
        <p:spPr>
          <a:xfrm>
            <a:off x="3881935" y="1355050"/>
            <a:ext cx="6276478" cy="4519194"/>
          </a:xfrm>
          <a:prstGeom prst="rect">
            <a:avLst/>
          </a:prstGeom>
        </p:spPr>
      </p:pic>
      <p:sp>
        <p:nvSpPr>
          <p:cNvPr id="2" name="Title 1"/>
          <p:cNvSpPr>
            <a:spLocks noGrp="1"/>
          </p:cNvSpPr>
          <p:nvPr>
            <p:ph type="title"/>
          </p:nvPr>
        </p:nvSpPr>
        <p:spPr/>
        <p:txBody>
          <a:bodyPr>
            <a:normAutofit/>
          </a:bodyPr>
          <a:lstStyle/>
          <a:p>
            <a:r>
              <a:rPr lang="en-US" dirty="0">
                <a:solidFill>
                  <a:srgbClr val="FFFF00"/>
                </a:solidFill>
              </a:rPr>
              <a:t>Indonesia: </a:t>
            </a:r>
            <a:r>
              <a:rPr lang="en-US" dirty="0"/>
              <a:t>Scaling-up geothermal capacity</a:t>
            </a:r>
          </a:p>
        </p:txBody>
      </p:sp>
      <p:sp>
        <p:nvSpPr>
          <p:cNvPr id="3" name="Slide Number Placeholder 2"/>
          <p:cNvSpPr>
            <a:spLocks noGrp="1"/>
          </p:cNvSpPr>
          <p:nvPr>
            <p:ph type="sldNum" sz="quarter" idx="4294967295"/>
          </p:nvPr>
        </p:nvSpPr>
        <p:spPr/>
        <p:txBody>
          <a:bodyPr/>
          <a:lstStyle/>
          <a:p>
            <a:fld id="{0C24811C-0E88-43D0-AD7C-C472C588011E}" type="slidenum">
              <a:rPr lang="en-US" smtClean="0"/>
              <a:pPr/>
              <a:t>17</a:t>
            </a:fld>
            <a:endParaRPr lang="en-US" dirty="0"/>
          </a:p>
        </p:txBody>
      </p:sp>
      <p:sp>
        <p:nvSpPr>
          <p:cNvPr id="9" name="Content Placeholder 3">
            <a:extLst>
              <a:ext uri="{FF2B5EF4-FFF2-40B4-BE49-F238E27FC236}">
                <a16:creationId xmlns:a16="http://schemas.microsoft.com/office/drawing/2014/main" id="{66766918-6C95-479E-BEF2-6DE41C450FC0}"/>
              </a:ext>
            </a:extLst>
          </p:cNvPr>
          <p:cNvSpPr txBox="1">
            <a:spLocks/>
          </p:cNvSpPr>
          <p:nvPr/>
        </p:nvSpPr>
        <p:spPr>
          <a:xfrm>
            <a:off x="253960" y="1524357"/>
            <a:ext cx="4148018" cy="4909899"/>
          </a:xfrm>
          <a:prstGeom prst="rect">
            <a:avLst/>
          </a:prstGeom>
        </p:spPr>
        <p:txBody>
          <a:bodyPr vert="horz" lIns="101584" tIns="50792" rIns="101584" bIns="50792" rtlCol="0">
            <a:noAutofit/>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44" dirty="0"/>
              <a:t>Indonesia now ranks 2</a:t>
            </a:r>
            <a:r>
              <a:rPr lang="en-US" sz="2444" baseline="30000" dirty="0"/>
              <a:t>nd</a:t>
            </a:r>
            <a:r>
              <a:rPr lang="en-US" sz="2444" dirty="0"/>
              <a:t> world largest geothermal producer, replacing the Philippines</a:t>
            </a:r>
          </a:p>
          <a:p>
            <a:pPr lvl="1"/>
            <a:r>
              <a:rPr lang="en-US" dirty="0"/>
              <a:t>1,925 MW of total installed capacity as of March 2018</a:t>
            </a:r>
          </a:p>
          <a:p>
            <a:pPr lvl="1"/>
            <a:r>
              <a:rPr lang="en-US" dirty="0"/>
              <a:t>Additional 110 MW to come online by yearend</a:t>
            </a:r>
          </a:p>
          <a:p>
            <a:pPr lvl="2"/>
            <a:r>
              <a:rPr lang="en-PH" sz="1777" spc="28" dirty="0">
                <a:latin typeface="+mj-lt"/>
                <a:ea typeface="Times New Roman" panose="02020603050405020304" pitchFamily="18" charset="0"/>
              </a:rPr>
              <a:t>PLTP </a:t>
            </a:r>
            <a:r>
              <a:rPr lang="en-PH" sz="1777" spc="28" dirty="0" err="1">
                <a:latin typeface="+mj-lt"/>
                <a:ea typeface="Times New Roman" panose="02020603050405020304" pitchFamily="18" charset="0"/>
              </a:rPr>
              <a:t>Sorik</a:t>
            </a:r>
            <a:r>
              <a:rPr lang="en-PH" sz="1777" spc="28" dirty="0">
                <a:latin typeface="+mj-lt"/>
                <a:ea typeface="Times New Roman" panose="02020603050405020304" pitchFamily="18" charset="0"/>
              </a:rPr>
              <a:t> </a:t>
            </a:r>
            <a:r>
              <a:rPr lang="en-PH" sz="1777" spc="28" dirty="0" err="1">
                <a:latin typeface="+mj-lt"/>
                <a:ea typeface="Times New Roman" panose="02020603050405020304" pitchFamily="18" charset="0"/>
              </a:rPr>
              <a:t>Marapi</a:t>
            </a:r>
            <a:r>
              <a:rPr lang="en-PH" sz="1777" spc="28" dirty="0">
                <a:latin typeface="+mj-lt"/>
                <a:ea typeface="Times New Roman" panose="02020603050405020304" pitchFamily="18" charset="0"/>
              </a:rPr>
              <a:t> </a:t>
            </a:r>
            <a:r>
              <a:rPr lang="en-PH" sz="1777" spc="28" dirty="0" err="1">
                <a:latin typeface="+mj-lt"/>
                <a:ea typeface="Times New Roman" panose="02020603050405020304" pitchFamily="18" charset="0"/>
              </a:rPr>
              <a:t>Modullar</a:t>
            </a:r>
            <a:r>
              <a:rPr lang="en-PH" sz="1777" spc="28" dirty="0">
                <a:latin typeface="+mj-lt"/>
                <a:ea typeface="Times New Roman" panose="02020603050405020304" pitchFamily="18" charset="0"/>
              </a:rPr>
              <a:t> Unit 1 (20 MW)</a:t>
            </a:r>
          </a:p>
          <a:p>
            <a:pPr lvl="2"/>
            <a:r>
              <a:rPr lang="en-PH" sz="1777" spc="28" dirty="0">
                <a:latin typeface="+mj-lt"/>
                <a:ea typeface="Times New Roman" panose="02020603050405020304" pitchFamily="18" charset="0"/>
              </a:rPr>
              <a:t>PLTP </a:t>
            </a:r>
            <a:r>
              <a:rPr lang="en-PH" sz="1777" spc="28" dirty="0" err="1">
                <a:latin typeface="+mj-lt"/>
                <a:ea typeface="Times New Roman" panose="02020603050405020304" pitchFamily="18" charset="0"/>
              </a:rPr>
              <a:t>Sorik</a:t>
            </a:r>
            <a:r>
              <a:rPr lang="en-PH" sz="1777" spc="28" dirty="0">
                <a:latin typeface="+mj-lt"/>
                <a:ea typeface="Times New Roman" panose="02020603050405020304" pitchFamily="18" charset="0"/>
              </a:rPr>
              <a:t> </a:t>
            </a:r>
            <a:r>
              <a:rPr lang="en-PH" sz="1777" spc="28" dirty="0" err="1">
                <a:latin typeface="+mj-lt"/>
                <a:ea typeface="Times New Roman" panose="02020603050405020304" pitchFamily="18" charset="0"/>
              </a:rPr>
              <a:t>Marapi</a:t>
            </a:r>
            <a:r>
              <a:rPr lang="en-PH" sz="1777" spc="28" dirty="0">
                <a:latin typeface="+mj-lt"/>
                <a:ea typeface="Times New Roman" panose="02020603050405020304" pitchFamily="18" charset="0"/>
              </a:rPr>
              <a:t> </a:t>
            </a:r>
            <a:r>
              <a:rPr lang="en-PH" sz="1777" spc="28" dirty="0" err="1">
                <a:latin typeface="+mj-lt"/>
                <a:ea typeface="Times New Roman" panose="02020603050405020304" pitchFamily="18" charset="0"/>
              </a:rPr>
              <a:t>Marapi</a:t>
            </a:r>
            <a:r>
              <a:rPr lang="en-PH" sz="1777" spc="28" dirty="0">
                <a:latin typeface="+mj-lt"/>
                <a:ea typeface="Times New Roman" panose="02020603050405020304" pitchFamily="18" charset="0"/>
              </a:rPr>
              <a:t> Modular Unit 2 (30 MW)</a:t>
            </a:r>
          </a:p>
          <a:p>
            <a:pPr lvl="2"/>
            <a:r>
              <a:rPr lang="en-PH" sz="1777" spc="28" dirty="0">
                <a:latin typeface="+mj-lt"/>
                <a:ea typeface="Times New Roman" panose="02020603050405020304" pitchFamily="18" charset="0"/>
              </a:rPr>
              <a:t>PLTP </a:t>
            </a:r>
            <a:r>
              <a:rPr lang="en-PH" sz="1777" spc="28" dirty="0" err="1">
                <a:latin typeface="+mj-lt"/>
                <a:ea typeface="Times New Roman" panose="02020603050405020304" pitchFamily="18" charset="0"/>
              </a:rPr>
              <a:t>Lumut</a:t>
            </a:r>
            <a:r>
              <a:rPr lang="en-PH" sz="1777" spc="28" dirty="0">
                <a:latin typeface="+mj-lt"/>
                <a:ea typeface="Times New Roman" panose="02020603050405020304" pitchFamily="18" charset="0"/>
              </a:rPr>
              <a:t> </a:t>
            </a:r>
            <a:r>
              <a:rPr lang="en-PH" sz="1777" spc="28" dirty="0" err="1">
                <a:latin typeface="+mj-lt"/>
                <a:ea typeface="Times New Roman" panose="02020603050405020304" pitchFamily="18" charset="0"/>
              </a:rPr>
              <a:t>Balai</a:t>
            </a:r>
            <a:r>
              <a:rPr lang="en-PH" sz="1777" spc="28" dirty="0">
                <a:latin typeface="+mj-lt"/>
                <a:ea typeface="Times New Roman" panose="02020603050405020304" pitchFamily="18" charset="0"/>
              </a:rPr>
              <a:t> Unit 1             (55 MW)</a:t>
            </a:r>
            <a:endParaRPr lang="en-US" sz="1777" dirty="0"/>
          </a:p>
          <a:p>
            <a:pPr lvl="1"/>
            <a:endParaRPr lang="en-US" dirty="0"/>
          </a:p>
          <a:p>
            <a:endParaRPr lang="en-US" sz="3111" dirty="0"/>
          </a:p>
        </p:txBody>
      </p:sp>
    </p:spTree>
    <p:extLst>
      <p:ext uri="{BB962C8B-B14F-4D97-AF65-F5344CB8AC3E}">
        <p14:creationId xmlns:p14="http://schemas.microsoft.com/office/powerpoint/2010/main" val="21499315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FFFF00"/>
                </a:solidFill>
              </a:rPr>
              <a:t>Indonesia: </a:t>
            </a:r>
            <a:r>
              <a:rPr lang="en-US" dirty="0"/>
              <a:t>Scaling-up geothermal capacity</a:t>
            </a:r>
          </a:p>
        </p:txBody>
      </p:sp>
      <p:sp>
        <p:nvSpPr>
          <p:cNvPr id="3" name="Slide Number Placeholder 2"/>
          <p:cNvSpPr>
            <a:spLocks noGrp="1"/>
          </p:cNvSpPr>
          <p:nvPr>
            <p:ph type="sldNum" sz="quarter" idx="4294967295"/>
          </p:nvPr>
        </p:nvSpPr>
        <p:spPr/>
        <p:txBody>
          <a:bodyPr/>
          <a:lstStyle/>
          <a:p>
            <a:fld id="{0C24811C-0E88-43D0-AD7C-C472C588011E}" type="slidenum">
              <a:rPr lang="en-US" smtClean="0"/>
              <a:pPr/>
              <a:t>18</a:t>
            </a:fld>
            <a:endParaRPr lang="en-US" dirty="0"/>
          </a:p>
        </p:txBody>
      </p:sp>
      <p:pic>
        <p:nvPicPr>
          <p:cNvPr id="3077" name="Picture 5" descr="DCIM111MEDIADJI_0301.JPG"/>
          <p:cNvPicPr>
            <a:picLocks noChangeAspect="1" noChangeArrowheads="1"/>
          </p:cNvPicPr>
          <p:nvPr/>
        </p:nvPicPr>
        <p:blipFill>
          <a:blip r:embed="rId3" cstate="print"/>
          <a:srcRect/>
          <a:stretch>
            <a:fillRect/>
          </a:stretch>
        </p:blipFill>
        <p:spPr bwMode="auto">
          <a:xfrm>
            <a:off x="5163859" y="1947625"/>
            <a:ext cx="4740593" cy="3759780"/>
          </a:xfrm>
          <a:prstGeom prst="rect">
            <a:avLst/>
          </a:prstGeom>
          <a:noFill/>
        </p:spPr>
      </p:pic>
      <p:sp>
        <p:nvSpPr>
          <p:cNvPr id="9" name="Content Placeholder 3">
            <a:extLst>
              <a:ext uri="{FF2B5EF4-FFF2-40B4-BE49-F238E27FC236}">
                <a16:creationId xmlns:a16="http://schemas.microsoft.com/office/drawing/2014/main" id="{664F1E37-C91F-4B9E-A035-59AA326D107A}"/>
              </a:ext>
            </a:extLst>
          </p:cNvPr>
          <p:cNvSpPr txBox="1">
            <a:spLocks/>
          </p:cNvSpPr>
          <p:nvPr/>
        </p:nvSpPr>
        <p:spPr>
          <a:xfrm>
            <a:off x="253960" y="1524357"/>
            <a:ext cx="4148018" cy="4909899"/>
          </a:xfrm>
          <a:prstGeom prst="rect">
            <a:avLst/>
          </a:prstGeom>
        </p:spPr>
        <p:txBody>
          <a:bodyPr vert="horz" lIns="101584" tIns="50792" rIns="101584" bIns="50792" rtlCol="0">
            <a:noAutofit/>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44" dirty="0"/>
              <a:t>Bulk of geothermal projects are located in Sumatra  at 1,820 MW, Java-Bali at 570 MW and Eastern Islands at 240 MW by 2020</a:t>
            </a:r>
          </a:p>
          <a:p>
            <a:pPr lvl="1"/>
            <a:r>
              <a:rPr lang="en-US" dirty="0"/>
              <a:t>330 MW (3 x 110 MW) </a:t>
            </a:r>
            <a:r>
              <a:rPr lang="en-US" dirty="0" err="1"/>
              <a:t>Suralla</a:t>
            </a:r>
            <a:r>
              <a:rPr lang="en-US" dirty="0"/>
              <a:t> Geothermal Project in North Sumatra in full commercial operation by March 2018</a:t>
            </a:r>
          </a:p>
          <a:p>
            <a:pPr lvl="1"/>
            <a:endParaRPr lang="en-US" dirty="0"/>
          </a:p>
          <a:p>
            <a:pPr lvl="1"/>
            <a:endParaRPr lang="en-US" dirty="0"/>
          </a:p>
          <a:p>
            <a:endParaRPr lang="en-US" sz="3111" dirty="0"/>
          </a:p>
        </p:txBody>
      </p:sp>
      <p:sp>
        <p:nvSpPr>
          <p:cNvPr id="7" name="TextBox 6">
            <a:extLst>
              <a:ext uri="{FF2B5EF4-FFF2-40B4-BE49-F238E27FC236}">
                <a16:creationId xmlns:a16="http://schemas.microsoft.com/office/drawing/2014/main" id="{F4328A91-305E-42A4-B8EA-E866FC75E445}"/>
              </a:ext>
            </a:extLst>
          </p:cNvPr>
          <p:cNvSpPr txBox="1"/>
          <p:nvPr/>
        </p:nvSpPr>
        <p:spPr>
          <a:xfrm>
            <a:off x="5587127" y="5707405"/>
            <a:ext cx="3894058" cy="776238"/>
          </a:xfrm>
          <a:prstGeom prst="rect">
            <a:avLst/>
          </a:prstGeom>
          <a:noFill/>
        </p:spPr>
        <p:txBody>
          <a:bodyPr wrap="square" rtlCol="0">
            <a:spAutoFit/>
          </a:bodyPr>
          <a:lstStyle/>
          <a:p>
            <a:r>
              <a:rPr lang="en-US" sz="2222" dirty="0" err="1"/>
              <a:t>Suralla</a:t>
            </a:r>
            <a:r>
              <a:rPr lang="en-US" sz="2222" dirty="0"/>
              <a:t> Geothermal Power Plant</a:t>
            </a:r>
            <a:endParaRPr lang="en-PH" sz="2222" dirty="0"/>
          </a:p>
        </p:txBody>
      </p:sp>
    </p:spTree>
    <p:extLst>
      <p:ext uri="{BB962C8B-B14F-4D97-AF65-F5344CB8AC3E}">
        <p14:creationId xmlns:p14="http://schemas.microsoft.com/office/powerpoint/2010/main" val="39115730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FFFF00"/>
                </a:solidFill>
              </a:rPr>
              <a:t>Indonesia: </a:t>
            </a:r>
            <a:r>
              <a:rPr lang="en-US" dirty="0"/>
              <a:t>Scaling-up geothermal capacity</a:t>
            </a:r>
          </a:p>
        </p:txBody>
      </p:sp>
      <p:sp>
        <p:nvSpPr>
          <p:cNvPr id="3" name="Slide Number Placeholder 2"/>
          <p:cNvSpPr>
            <a:spLocks noGrp="1"/>
          </p:cNvSpPr>
          <p:nvPr>
            <p:ph type="sldNum" sz="quarter" idx="4294967295"/>
          </p:nvPr>
        </p:nvSpPr>
        <p:spPr/>
        <p:txBody>
          <a:bodyPr/>
          <a:lstStyle/>
          <a:p>
            <a:fld id="{0C24811C-0E88-43D0-AD7C-C472C588011E}" type="slidenum">
              <a:rPr lang="en-US" smtClean="0"/>
              <a:pPr/>
              <a:t>19</a:t>
            </a:fld>
            <a:endParaRPr lang="en-US" dirty="0"/>
          </a:p>
        </p:txBody>
      </p:sp>
      <p:sp>
        <p:nvSpPr>
          <p:cNvPr id="4" name="Content Placeholder 3"/>
          <p:cNvSpPr>
            <a:spLocks noGrp="1"/>
          </p:cNvSpPr>
          <p:nvPr>
            <p:ph idx="1"/>
          </p:nvPr>
        </p:nvSpPr>
        <p:spPr>
          <a:xfrm>
            <a:off x="761881" y="1439704"/>
            <a:ext cx="8465344" cy="3724751"/>
          </a:xfrm>
        </p:spPr>
        <p:txBody>
          <a:bodyPr>
            <a:normAutofit/>
          </a:bodyPr>
          <a:lstStyle/>
          <a:p>
            <a:r>
              <a:rPr lang="en-US" sz="2444" b="1" dirty="0"/>
              <a:t>Growth Enablers</a:t>
            </a:r>
          </a:p>
          <a:p>
            <a:pPr lvl="1"/>
            <a:r>
              <a:rPr lang="en-US" sz="2000" dirty="0"/>
              <a:t>Geothermal Law passed in 2003, the only RE governed by own law</a:t>
            </a:r>
          </a:p>
          <a:p>
            <a:pPr lvl="1"/>
            <a:r>
              <a:rPr lang="en-US" sz="2000" dirty="0"/>
              <a:t>Issued FIT policy for geothermal in 2012</a:t>
            </a:r>
          </a:p>
          <a:p>
            <a:pPr lvl="2"/>
            <a:r>
              <a:rPr lang="en-US" dirty="0"/>
              <a:t>135 MW installed in 2010-2013</a:t>
            </a:r>
          </a:p>
          <a:p>
            <a:pPr lvl="2"/>
            <a:r>
              <a:rPr lang="en-US" dirty="0"/>
              <a:t>Additional 190 MW by 2015-2017</a:t>
            </a:r>
          </a:p>
          <a:p>
            <a:pPr lvl="2"/>
            <a:r>
              <a:rPr lang="en-US" dirty="0"/>
              <a:t>Yet, still way below target</a:t>
            </a:r>
          </a:p>
        </p:txBody>
      </p:sp>
      <p:grpSp>
        <p:nvGrpSpPr>
          <p:cNvPr id="5" name="Group 4"/>
          <p:cNvGrpSpPr/>
          <p:nvPr/>
        </p:nvGrpSpPr>
        <p:grpSpPr>
          <a:xfrm>
            <a:off x="1100494" y="3725347"/>
            <a:ext cx="7764447" cy="2897651"/>
            <a:chOff x="990600" y="1447800"/>
            <a:chExt cx="6989094" cy="2608293"/>
          </a:xfrm>
        </p:grpSpPr>
        <p:pic>
          <p:nvPicPr>
            <p:cNvPr id="3074" name="Picture 2"/>
            <p:cNvPicPr>
              <a:picLocks noChangeAspect="1" noChangeArrowheads="1"/>
            </p:cNvPicPr>
            <p:nvPr/>
          </p:nvPicPr>
          <p:blipFill>
            <a:blip r:embed="rId3" cstate="print"/>
            <a:srcRect l="4066" t="16842" r="3431" b="1754"/>
            <a:stretch>
              <a:fillRect/>
            </a:stretch>
          </p:blipFill>
          <p:spPr bwMode="auto">
            <a:xfrm>
              <a:off x="990600" y="1828800"/>
              <a:ext cx="6989094" cy="2227293"/>
            </a:xfrm>
            <a:prstGeom prst="rect">
              <a:avLst/>
            </a:prstGeom>
            <a:noFill/>
            <a:ln w="9525">
              <a:noFill/>
              <a:miter lim="800000"/>
              <a:headEnd/>
              <a:tailEnd/>
            </a:ln>
            <a:effectLst/>
          </p:spPr>
        </p:pic>
        <p:sp>
          <p:nvSpPr>
            <p:cNvPr id="10" name="TextBox 9"/>
            <p:cNvSpPr txBox="1"/>
            <p:nvPr/>
          </p:nvSpPr>
          <p:spPr>
            <a:xfrm>
              <a:off x="2514600" y="1447800"/>
              <a:ext cx="3886200" cy="298513"/>
            </a:xfrm>
            <a:prstGeom prst="rect">
              <a:avLst/>
            </a:prstGeom>
            <a:noFill/>
          </p:spPr>
          <p:txBody>
            <a:bodyPr wrap="square" rtlCol="0">
              <a:spAutoFit/>
            </a:bodyPr>
            <a:lstStyle/>
            <a:p>
              <a:pPr algn="ctr"/>
              <a:r>
                <a:rPr lang="en-US" sz="1555" b="1" dirty="0"/>
                <a:t>2012 Geothermal FIT</a:t>
              </a:r>
            </a:p>
          </p:txBody>
        </p:sp>
      </p:grpSp>
    </p:spTree>
    <p:extLst>
      <p:ext uri="{BB962C8B-B14F-4D97-AF65-F5344CB8AC3E}">
        <p14:creationId xmlns:p14="http://schemas.microsoft.com/office/powerpoint/2010/main" val="32348952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FFFF00"/>
                </a:solidFill>
              </a:rPr>
              <a:t>Indonesia: </a:t>
            </a:r>
            <a:r>
              <a:rPr lang="en-US" dirty="0"/>
              <a:t>Scaling-up geothermal capacity</a:t>
            </a:r>
          </a:p>
        </p:txBody>
      </p:sp>
      <p:sp>
        <p:nvSpPr>
          <p:cNvPr id="3" name="Slide Number Placeholder 2"/>
          <p:cNvSpPr>
            <a:spLocks noGrp="1"/>
          </p:cNvSpPr>
          <p:nvPr>
            <p:ph type="sldNum" sz="quarter" idx="4294967295"/>
          </p:nvPr>
        </p:nvSpPr>
        <p:spPr/>
        <p:txBody>
          <a:bodyPr/>
          <a:lstStyle/>
          <a:p>
            <a:fld id="{0C24811C-0E88-43D0-AD7C-C472C588011E}" type="slidenum">
              <a:rPr lang="en-US" smtClean="0"/>
              <a:pPr/>
              <a:t>20</a:t>
            </a:fld>
            <a:endParaRPr lang="en-US" dirty="0"/>
          </a:p>
        </p:txBody>
      </p:sp>
      <p:sp>
        <p:nvSpPr>
          <p:cNvPr id="5" name="Content Placeholder 3">
            <a:extLst>
              <a:ext uri="{FF2B5EF4-FFF2-40B4-BE49-F238E27FC236}">
                <a16:creationId xmlns:a16="http://schemas.microsoft.com/office/drawing/2014/main" id="{B0DE08B2-3790-4250-88C5-B4BE59E06201}"/>
              </a:ext>
            </a:extLst>
          </p:cNvPr>
          <p:cNvSpPr txBox="1">
            <a:spLocks/>
          </p:cNvSpPr>
          <p:nvPr/>
        </p:nvSpPr>
        <p:spPr>
          <a:xfrm>
            <a:off x="761881" y="1439704"/>
            <a:ext cx="8465344" cy="4190345"/>
          </a:xfrm>
          <a:prstGeom prst="rect">
            <a:avLst/>
          </a:prstGeom>
        </p:spPr>
        <p:txBody>
          <a:bodyPr vert="horz" lIns="101584" tIns="50792" rIns="101584" bIns="50792" rtlCol="0">
            <a:normAutofit/>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44" b="1" dirty="0"/>
              <a:t>Growth Enablers</a:t>
            </a:r>
          </a:p>
          <a:p>
            <a:pPr lvl="1"/>
            <a:r>
              <a:rPr lang="en-US" dirty="0"/>
              <a:t>Geothermal Law revised in 2014</a:t>
            </a:r>
          </a:p>
          <a:p>
            <a:pPr lvl="2"/>
            <a:r>
              <a:rPr lang="en-US" sz="2000" dirty="0"/>
              <a:t>Reclassifies geothermal as non-mining activity </a:t>
            </a:r>
          </a:p>
          <a:p>
            <a:pPr lvl="2"/>
            <a:r>
              <a:rPr lang="en-US" sz="2000" dirty="0"/>
              <a:t>Generation output to be sold to PLN</a:t>
            </a:r>
          </a:p>
          <a:p>
            <a:pPr lvl="2"/>
            <a:r>
              <a:rPr lang="en-US" sz="2000" dirty="0"/>
              <a:t>Allows assigning of geothermal work areas to state enterprises without auction</a:t>
            </a:r>
          </a:p>
          <a:p>
            <a:pPr lvl="3"/>
            <a:r>
              <a:rPr lang="en-US" sz="1777" dirty="0"/>
              <a:t>PT </a:t>
            </a:r>
            <a:r>
              <a:rPr lang="en-US" sz="1777" dirty="0" err="1"/>
              <a:t>Pertamina</a:t>
            </a:r>
            <a:r>
              <a:rPr lang="en-US" sz="1777" dirty="0"/>
              <a:t> Geothermal Energy to build 907 MW of geothermal capacity by 2015-2019,  costing US2.5 billion</a:t>
            </a:r>
          </a:p>
          <a:p>
            <a:pPr lvl="4"/>
            <a:r>
              <a:rPr lang="en-US" sz="1777" dirty="0"/>
              <a:t>USD6.95M technical assistance grant from </a:t>
            </a:r>
            <a:r>
              <a:rPr lang="en-US" sz="1777" b="1" dirty="0">
                <a:solidFill>
                  <a:srgbClr val="006600"/>
                </a:solidFill>
              </a:rPr>
              <a:t>New Zealand</a:t>
            </a:r>
          </a:p>
          <a:p>
            <a:pPr lvl="4"/>
            <a:r>
              <a:rPr lang="en-US" sz="1777" dirty="0"/>
              <a:t>USD300 M financing from WB for the 150 MW Sumatra and Sulawesi geothermal projects</a:t>
            </a:r>
          </a:p>
          <a:p>
            <a:pPr lvl="3"/>
            <a:endParaRPr lang="en-US" sz="1777" dirty="0"/>
          </a:p>
        </p:txBody>
      </p:sp>
    </p:spTree>
    <p:extLst>
      <p:ext uri="{BB962C8B-B14F-4D97-AF65-F5344CB8AC3E}">
        <p14:creationId xmlns:p14="http://schemas.microsoft.com/office/powerpoint/2010/main" val="19987199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FFFF00"/>
                </a:solidFill>
              </a:rPr>
              <a:t>Indonesia: </a:t>
            </a:r>
            <a:r>
              <a:rPr lang="en-US" dirty="0"/>
              <a:t>Scaling-up geothermal capacity</a:t>
            </a:r>
          </a:p>
        </p:txBody>
      </p:sp>
      <p:sp>
        <p:nvSpPr>
          <p:cNvPr id="3" name="Slide Number Placeholder 2"/>
          <p:cNvSpPr>
            <a:spLocks noGrp="1"/>
          </p:cNvSpPr>
          <p:nvPr>
            <p:ph type="sldNum" sz="quarter" idx="4294967295"/>
          </p:nvPr>
        </p:nvSpPr>
        <p:spPr/>
        <p:txBody>
          <a:bodyPr/>
          <a:lstStyle/>
          <a:p>
            <a:fld id="{0C24811C-0E88-43D0-AD7C-C472C588011E}" type="slidenum">
              <a:rPr lang="en-US" smtClean="0"/>
              <a:pPr/>
              <a:t>21</a:t>
            </a:fld>
            <a:endParaRPr lang="en-US" dirty="0"/>
          </a:p>
        </p:txBody>
      </p:sp>
      <p:sp>
        <p:nvSpPr>
          <p:cNvPr id="5" name="Content Placeholder 3">
            <a:extLst>
              <a:ext uri="{FF2B5EF4-FFF2-40B4-BE49-F238E27FC236}">
                <a16:creationId xmlns:a16="http://schemas.microsoft.com/office/drawing/2014/main" id="{B0DE08B2-3790-4250-88C5-B4BE59E06201}"/>
              </a:ext>
            </a:extLst>
          </p:cNvPr>
          <p:cNvSpPr txBox="1">
            <a:spLocks/>
          </p:cNvSpPr>
          <p:nvPr/>
        </p:nvSpPr>
        <p:spPr>
          <a:xfrm>
            <a:off x="761880" y="1439704"/>
            <a:ext cx="3991026" cy="4190345"/>
          </a:xfrm>
          <a:prstGeom prst="rect">
            <a:avLst/>
          </a:prstGeom>
        </p:spPr>
        <p:txBody>
          <a:bodyPr vert="horz" lIns="101584" tIns="50792" rIns="101584" bIns="50792" rtlCol="0">
            <a:normAutofit/>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44" b="1" dirty="0"/>
              <a:t>Growth Enablers</a:t>
            </a:r>
          </a:p>
          <a:p>
            <a:pPr lvl="1"/>
            <a:r>
              <a:rPr lang="en-US" dirty="0"/>
              <a:t>MEMR Regulation 17/2014</a:t>
            </a:r>
          </a:p>
          <a:p>
            <a:pPr lvl="2"/>
            <a:r>
              <a:rPr lang="en-US" sz="2000" dirty="0"/>
              <a:t>Revised tariff based on ceiling price, location and COD </a:t>
            </a:r>
          </a:p>
          <a:p>
            <a:pPr lvl="2"/>
            <a:r>
              <a:rPr lang="en-US" sz="2000" dirty="0"/>
              <a:t>Allows escalation starting from date of COD of first unit</a:t>
            </a:r>
          </a:p>
          <a:p>
            <a:pPr lvl="2"/>
            <a:r>
              <a:rPr lang="en-US" sz="2000" dirty="0"/>
              <a:t>Construction of  transmission under PLN</a:t>
            </a:r>
          </a:p>
        </p:txBody>
      </p:sp>
      <p:sp>
        <p:nvSpPr>
          <p:cNvPr id="6" name="Content Placeholder 3">
            <a:extLst>
              <a:ext uri="{FF2B5EF4-FFF2-40B4-BE49-F238E27FC236}">
                <a16:creationId xmlns:a16="http://schemas.microsoft.com/office/drawing/2014/main" id="{52AA1075-B73E-4839-A712-1BEDA4AC8485}"/>
              </a:ext>
            </a:extLst>
          </p:cNvPr>
          <p:cNvSpPr>
            <a:spLocks noGrp="1"/>
          </p:cNvSpPr>
          <p:nvPr>
            <p:ph idx="1"/>
          </p:nvPr>
        </p:nvSpPr>
        <p:spPr>
          <a:xfrm>
            <a:off x="-4518502" y="1384959"/>
            <a:ext cx="4994553" cy="5417820"/>
          </a:xfrm>
        </p:spPr>
        <p:txBody>
          <a:bodyPr>
            <a:normAutofit/>
          </a:bodyPr>
          <a:lstStyle/>
          <a:p>
            <a:pPr lvl="1"/>
            <a:endParaRPr lang="en-US" sz="2444" dirty="0"/>
          </a:p>
          <a:p>
            <a:pPr lvl="2"/>
            <a:endParaRPr lang="en-US" dirty="0"/>
          </a:p>
          <a:p>
            <a:pPr lvl="2"/>
            <a:endParaRPr lang="en-US" dirty="0"/>
          </a:p>
          <a:p>
            <a:pPr lvl="2"/>
            <a:endParaRPr lang="en-US" dirty="0"/>
          </a:p>
          <a:p>
            <a:pPr lvl="2"/>
            <a:endParaRPr lang="en-US" sz="2222" dirty="0"/>
          </a:p>
        </p:txBody>
      </p:sp>
      <p:grpSp>
        <p:nvGrpSpPr>
          <p:cNvPr id="7" name="Group 6">
            <a:extLst>
              <a:ext uri="{FF2B5EF4-FFF2-40B4-BE49-F238E27FC236}">
                <a16:creationId xmlns:a16="http://schemas.microsoft.com/office/drawing/2014/main" id="{09757543-A919-4B04-A72D-A413CB7262FB}"/>
              </a:ext>
            </a:extLst>
          </p:cNvPr>
          <p:cNvGrpSpPr/>
          <p:nvPr/>
        </p:nvGrpSpPr>
        <p:grpSpPr>
          <a:xfrm>
            <a:off x="4825246" y="1693664"/>
            <a:ext cx="5236199" cy="3978712"/>
            <a:chOff x="3897284" y="1406408"/>
            <a:chExt cx="4713316" cy="3581400"/>
          </a:xfrm>
        </p:grpSpPr>
        <p:pic>
          <p:nvPicPr>
            <p:cNvPr id="8" name="Picture 2">
              <a:extLst>
                <a:ext uri="{FF2B5EF4-FFF2-40B4-BE49-F238E27FC236}">
                  <a16:creationId xmlns:a16="http://schemas.microsoft.com/office/drawing/2014/main" id="{D17BD63C-CC03-4F8A-A3F0-E6111B31D589}"/>
                </a:ext>
              </a:extLst>
            </p:cNvPr>
            <p:cNvPicPr>
              <a:picLocks noChangeAspect="1" noChangeArrowheads="1"/>
            </p:cNvPicPr>
            <p:nvPr/>
          </p:nvPicPr>
          <p:blipFill>
            <a:blip r:embed="rId3" cstate="print"/>
            <a:srcRect/>
            <a:stretch>
              <a:fillRect/>
            </a:stretch>
          </p:blipFill>
          <p:spPr bwMode="auto">
            <a:xfrm>
              <a:off x="3897284" y="1787408"/>
              <a:ext cx="4713316" cy="3200400"/>
            </a:xfrm>
            <a:prstGeom prst="rect">
              <a:avLst/>
            </a:prstGeom>
            <a:noFill/>
            <a:ln w="9525">
              <a:noFill/>
              <a:miter lim="800000"/>
              <a:headEnd/>
              <a:tailEnd/>
            </a:ln>
          </p:spPr>
        </p:pic>
        <p:sp>
          <p:nvSpPr>
            <p:cNvPr id="9" name="TextBox 8">
              <a:extLst>
                <a:ext uri="{FF2B5EF4-FFF2-40B4-BE49-F238E27FC236}">
                  <a16:creationId xmlns:a16="http://schemas.microsoft.com/office/drawing/2014/main" id="{F9F58551-8DF0-40FA-80B1-BA37910DB655}"/>
                </a:ext>
              </a:extLst>
            </p:cNvPr>
            <p:cNvSpPr txBox="1"/>
            <p:nvPr/>
          </p:nvSpPr>
          <p:spPr>
            <a:xfrm>
              <a:off x="4419600" y="1406408"/>
              <a:ext cx="3886200" cy="298513"/>
            </a:xfrm>
            <a:prstGeom prst="rect">
              <a:avLst/>
            </a:prstGeom>
            <a:noFill/>
          </p:spPr>
          <p:txBody>
            <a:bodyPr wrap="square" rtlCol="0">
              <a:spAutoFit/>
            </a:bodyPr>
            <a:lstStyle/>
            <a:p>
              <a:pPr algn="ctr"/>
              <a:r>
                <a:rPr lang="en-US" sz="1555" b="1" dirty="0"/>
                <a:t>2014 Geothermal  Ceiling Price</a:t>
              </a:r>
            </a:p>
          </p:txBody>
        </p:sp>
      </p:grpSp>
    </p:spTree>
    <p:extLst>
      <p:ext uri="{BB962C8B-B14F-4D97-AF65-F5344CB8AC3E}">
        <p14:creationId xmlns:p14="http://schemas.microsoft.com/office/powerpoint/2010/main" val="33748954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FFFF00"/>
                </a:solidFill>
              </a:rPr>
              <a:t>Indonesia: </a:t>
            </a:r>
            <a:r>
              <a:rPr lang="en-US" dirty="0"/>
              <a:t>Scaling-up geothermal capacity</a:t>
            </a:r>
          </a:p>
        </p:txBody>
      </p:sp>
      <p:sp>
        <p:nvSpPr>
          <p:cNvPr id="3" name="Slide Number Placeholder 2"/>
          <p:cNvSpPr>
            <a:spLocks noGrp="1"/>
          </p:cNvSpPr>
          <p:nvPr>
            <p:ph type="sldNum" sz="quarter" idx="4294967295"/>
          </p:nvPr>
        </p:nvSpPr>
        <p:spPr/>
        <p:txBody>
          <a:bodyPr/>
          <a:lstStyle/>
          <a:p>
            <a:fld id="{0C24811C-0E88-43D0-AD7C-C472C588011E}" type="slidenum">
              <a:rPr lang="en-US" smtClean="0"/>
              <a:pPr/>
              <a:t>22</a:t>
            </a:fld>
            <a:endParaRPr lang="en-US" dirty="0"/>
          </a:p>
        </p:txBody>
      </p:sp>
      <p:sp>
        <p:nvSpPr>
          <p:cNvPr id="5" name="Content Placeholder 3">
            <a:extLst>
              <a:ext uri="{FF2B5EF4-FFF2-40B4-BE49-F238E27FC236}">
                <a16:creationId xmlns:a16="http://schemas.microsoft.com/office/drawing/2014/main" id="{B0DE08B2-3790-4250-88C5-B4BE59E06201}"/>
              </a:ext>
            </a:extLst>
          </p:cNvPr>
          <p:cNvSpPr txBox="1">
            <a:spLocks/>
          </p:cNvSpPr>
          <p:nvPr/>
        </p:nvSpPr>
        <p:spPr>
          <a:xfrm>
            <a:off x="761880" y="1439704"/>
            <a:ext cx="8631776" cy="4190345"/>
          </a:xfrm>
          <a:prstGeom prst="rect">
            <a:avLst/>
          </a:prstGeom>
        </p:spPr>
        <p:txBody>
          <a:bodyPr vert="horz" lIns="101584" tIns="50792" rIns="101584" bIns="50792" rtlCol="0">
            <a:normAutofit/>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44" b="1" dirty="0"/>
              <a:t>Growth Enablers</a:t>
            </a:r>
          </a:p>
          <a:p>
            <a:pPr lvl="1"/>
            <a:r>
              <a:rPr lang="en-US" dirty="0"/>
              <a:t>MEMR Regulation 12/2017 issued in January 2017</a:t>
            </a:r>
          </a:p>
          <a:p>
            <a:pPr lvl="2"/>
            <a:r>
              <a:rPr lang="en-US" sz="2000" dirty="0"/>
              <a:t>Obligates PLN as purchaser of RE power supply</a:t>
            </a:r>
          </a:p>
        </p:txBody>
      </p:sp>
      <p:sp>
        <p:nvSpPr>
          <p:cNvPr id="6" name="Content Placeholder 3">
            <a:extLst>
              <a:ext uri="{FF2B5EF4-FFF2-40B4-BE49-F238E27FC236}">
                <a16:creationId xmlns:a16="http://schemas.microsoft.com/office/drawing/2014/main" id="{52AA1075-B73E-4839-A712-1BEDA4AC8485}"/>
              </a:ext>
            </a:extLst>
          </p:cNvPr>
          <p:cNvSpPr>
            <a:spLocks noGrp="1"/>
          </p:cNvSpPr>
          <p:nvPr>
            <p:ph idx="1"/>
          </p:nvPr>
        </p:nvSpPr>
        <p:spPr>
          <a:xfrm>
            <a:off x="-4518502" y="1384959"/>
            <a:ext cx="4994553" cy="5417820"/>
          </a:xfrm>
        </p:spPr>
        <p:txBody>
          <a:bodyPr>
            <a:normAutofit/>
          </a:bodyPr>
          <a:lstStyle/>
          <a:p>
            <a:pPr lvl="1"/>
            <a:endParaRPr lang="en-US" sz="2444" dirty="0"/>
          </a:p>
          <a:p>
            <a:pPr lvl="2"/>
            <a:endParaRPr lang="en-US" dirty="0"/>
          </a:p>
          <a:p>
            <a:pPr lvl="2"/>
            <a:endParaRPr lang="en-US" dirty="0"/>
          </a:p>
          <a:p>
            <a:pPr lvl="2"/>
            <a:endParaRPr lang="en-US" dirty="0"/>
          </a:p>
          <a:p>
            <a:pPr lvl="2"/>
            <a:endParaRPr lang="en-US" sz="2222" dirty="0"/>
          </a:p>
        </p:txBody>
      </p:sp>
      <p:grpSp>
        <p:nvGrpSpPr>
          <p:cNvPr id="10" name="Group 9">
            <a:extLst>
              <a:ext uri="{FF2B5EF4-FFF2-40B4-BE49-F238E27FC236}">
                <a16:creationId xmlns:a16="http://schemas.microsoft.com/office/drawing/2014/main" id="{9E0F4F09-20D6-4C09-9C33-F6ED756F42A3}"/>
              </a:ext>
            </a:extLst>
          </p:cNvPr>
          <p:cNvGrpSpPr/>
          <p:nvPr/>
        </p:nvGrpSpPr>
        <p:grpSpPr>
          <a:xfrm>
            <a:off x="846534" y="2709506"/>
            <a:ext cx="8549997" cy="4157334"/>
            <a:chOff x="762000" y="2362200"/>
            <a:chExt cx="7696200" cy="3742186"/>
          </a:xfrm>
        </p:grpSpPr>
        <p:pic>
          <p:nvPicPr>
            <p:cNvPr id="11" name="Picture 2">
              <a:extLst>
                <a:ext uri="{FF2B5EF4-FFF2-40B4-BE49-F238E27FC236}">
                  <a16:creationId xmlns:a16="http://schemas.microsoft.com/office/drawing/2014/main" id="{A8A89FE6-01E9-47F9-9C5E-02D396D99913}"/>
                </a:ext>
              </a:extLst>
            </p:cNvPr>
            <p:cNvPicPr>
              <a:picLocks noChangeAspect="1" noChangeArrowheads="1"/>
            </p:cNvPicPr>
            <p:nvPr/>
          </p:nvPicPr>
          <p:blipFill>
            <a:blip r:embed="rId3" cstate="print"/>
            <a:srcRect/>
            <a:stretch>
              <a:fillRect/>
            </a:stretch>
          </p:blipFill>
          <p:spPr bwMode="auto">
            <a:xfrm>
              <a:off x="762000" y="2743200"/>
              <a:ext cx="7696200" cy="3075927"/>
            </a:xfrm>
            <a:prstGeom prst="rect">
              <a:avLst/>
            </a:prstGeom>
            <a:noFill/>
            <a:ln w="9525">
              <a:noFill/>
              <a:miter lim="800000"/>
              <a:headEnd/>
              <a:tailEnd/>
            </a:ln>
            <a:effectLst/>
          </p:spPr>
        </p:pic>
        <p:sp>
          <p:nvSpPr>
            <p:cNvPr id="12" name="TextBox 11">
              <a:extLst>
                <a:ext uri="{FF2B5EF4-FFF2-40B4-BE49-F238E27FC236}">
                  <a16:creationId xmlns:a16="http://schemas.microsoft.com/office/drawing/2014/main" id="{BFAC1EA2-A931-4876-AB2B-34170073CD60}"/>
                </a:ext>
              </a:extLst>
            </p:cNvPr>
            <p:cNvSpPr txBox="1"/>
            <p:nvPr/>
          </p:nvSpPr>
          <p:spPr>
            <a:xfrm>
              <a:off x="765795" y="2362200"/>
              <a:ext cx="7689817" cy="267750"/>
            </a:xfrm>
            <a:prstGeom prst="rect">
              <a:avLst/>
            </a:prstGeom>
            <a:noFill/>
          </p:spPr>
          <p:txBody>
            <a:bodyPr wrap="square" rtlCol="0">
              <a:spAutoFit/>
            </a:bodyPr>
            <a:lstStyle/>
            <a:p>
              <a:pPr algn="ctr"/>
              <a:r>
                <a:rPr lang="en-US" sz="1333" b="1" dirty="0"/>
                <a:t>Regulation 12/2017</a:t>
              </a:r>
            </a:p>
          </p:txBody>
        </p:sp>
        <p:sp>
          <p:nvSpPr>
            <p:cNvPr id="13" name="TextBox 12">
              <a:extLst>
                <a:ext uri="{FF2B5EF4-FFF2-40B4-BE49-F238E27FC236}">
                  <a16:creationId xmlns:a16="http://schemas.microsoft.com/office/drawing/2014/main" id="{057BCAE0-C2A2-49E0-8DF3-BEAD44728466}"/>
                </a:ext>
              </a:extLst>
            </p:cNvPr>
            <p:cNvSpPr txBox="1"/>
            <p:nvPr/>
          </p:nvSpPr>
          <p:spPr>
            <a:xfrm>
              <a:off x="765795" y="5867400"/>
              <a:ext cx="7561648" cy="236986"/>
            </a:xfrm>
            <a:prstGeom prst="rect">
              <a:avLst/>
            </a:prstGeom>
            <a:noFill/>
          </p:spPr>
          <p:txBody>
            <a:bodyPr wrap="square" rtlCol="0">
              <a:spAutoFit/>
            </a:bodyPr>
            <a:lstStyle/>
            <a:p>
              <a:r>
                <a:rPr lang="en-US" sz="1111" dirty="0"/>
                <a:t>BPP: Average Cost of Generating Electricity  </a:t>
              </a:r>
            </a:p>
          </p:txBody>
        </p:sp>
      </p:grpSp>
    </p:spTree>
    <p:extLst>
      <p:ext uri="{BB962C8B-B14F-4D97-AF65-F5344CB8AC3E}">
        <p14:creationId xmlns:p14="http://schemas.microsoft.com/office/powerpoint/2010/main" val="5454618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A1A9F4FE-F886-4D4D-AFD2-38332B7854EF}"/>
              </a:ext>
            </a:extLst>
          </p:cNvPr>
          <p:cNvGrpSpPr/>
          <p:nvPr/>
        </p:nvGrpSpPr>
        <p:grpSpPr>
          <a:xfrm>
            <a:off x="4835647" y="1609011"/>
            <a:ext cx="5325753" cy="4317325"/>
            <a:chOff x="4953000" y="2942714"/>
            <a:chExt cx="4793927" cy="3886200"/>
          </a:xfrm>
        </p:grpSpPr>
        <p:pic>
          <p:nvPicPr>
            <p:cNvPr id="17" name="Picture 4" descr="Figure 1. LCOE 2014 Prices and Audited 2016 BPP Numbers at Rp13,307/USD">
              <a:extLst>
                <a:ext uri="{FF2B5EF4-FFF2-40B4-BE49-F238E27FC236}">
                  <a16:creationId xmlns:a16="http://schemas.microsoft.com/office/drawing/2014/main" id="{1676ED35-4D26-499D-BD6A-C3D40443EB53}"/>
                </a:ext>
              </a:extLst>
            </p:cNvPr>
            <p:cNvPicPr>
              <a:picLocks noChangeAspect="1" noChangeArrowheads="1"/>
            </p:cNvPicPr>
            <p:nvPr/>
          </p:nvPicPr>
          <p:blipFill>
            <a:blip r:embed="rId3" cstate="print"/>
            <a:srcRect/>
            <a:stretch>
              <a:fillRect/>
            </a:stretch>
          </p:blipFill>
          <p:spPr bwMode="auto">
            <a:xfrm>
              <a:off x="4953000" y="3124200"/>
              <a:ext cx="4793927" cy="3704714"/>
            </a:xfrm>
            <a:prstGeom prst="rect">
              <a:avLst/>
            </a:prstGeom>
            <a:noFill/>
          </p:spPr>
        </p:pic>
        <p:sp>
          <p:nvSpPr>
            <p:cNvPr id="18" name="TextBox 17">
              <a:extLst>
                <a:ext uri="{FF2B5EF4-FFF2-40B4-BE49-F238E27FC236}">
                  <a16:creationId xmlns:a16="http://schemas.microsoft.com/office/drawing/2014/main" id="{8A5C2FF1-D7C9-4D80-8756-B27595B2C90E}"/>
                </a:ext>
              </a:extLst>
            </p:cNvPr>
            <p:cNvSpPr txBox="1"/>
            <p:nvPr/>
          </p:nvSpPr>
          <p:spPr>
            <a:xfrm>
              <a:off x="5022527" y="2942714"/>
              <a:ext cx="4572000" cy="267750"/>
            </a:xfrm>
            <a:prstGeom prst="rect">
              <a:avLst/>
            </a:prstGeom>
            <a:noFill/>
          </p:spPr>
          <p:txBody>
            <a:bodyPr wrap="square" rtlCol="0">
              <a:spAutoFit/>
            </a:bodyPr>
            <a:lstStyle/>
            <a:p>
              <a:pPr algn="ctr"/>
              <a:r>
                <a:rPr lang="en-US" sz="1333" b="1" dirty="0"/>
                <a:t>Average Generation Cost</a:t>
              </a:r>
            </a:p>
          </p:txBody>
        </p:sp>
      </p:grpSp>
      <p:sp>
        <p:nvSpPr>
          <p:cNvPr id="3" name="Slide Number Placeholder 2"/>
          <p:cNvSpPr>
            <a:spLocks noGrp="1"/>
          </p:cNvSpPr>
          <p:nvPr>
            <p:ph type="sldNum" sz="quarter" idx="4294967295"/>
          </p:nvPr>
        </p:nvSpPr>
        <p:spPr>
          <a:xfrm>
            <a:off x="7280196" y="9669319"/>
            <a:ext cx="2370296" cy="405631"/>
          </a:xfrm>
        </p:spPr>
        <p:txBody>
          <a:bodyPr/>
          <a:lstStyle/>
          <a:p>
            <a:fld id="{0C24811C-0E88-43D0-AD7C-C472C588011E}" type="slidenum">
              <a:rPr lang="en-US" smtClean="0"/>
              <a:pPr/>
              <a:t>23</a:t>
            </a:fld>
            <a:endParaRPr lang="en-US" dirty="0"/>
          </a:p>
        </p:txBody>
      </p:sp>
      <p:sp>
        <p:nvSpPr>
          <p:cNvPr id="14" name="Slide Number Placeholder 2"/>
          <p:cNvSpPr txBox="1">
            <a:spLocks/>
          </p:cNvSpPr>
          <p:nvPr/>
        </p:nvSpPr>
        <p:spPr>
          <a:xfrm>
            <a:off x="7280196" y="9669319"/>
            <a:ext cx="2370296" cy="405631"/>
          </a:xfrm>
          <a:prstGeom prst="rect">
            <a:avLst/>
          </a:prstGeom>
        </p:spPr>
        <p:txBody>
          <a:bodyPr vert="horz" lIns="101584" tIns="50792" rIns="101584" bIns="50792" rtlCol="0" anchor="ctr"/>
          <a:lstStyle/>
          <a:p>
            <a:pPr algn="r" defTabSz="1015807">
              <a:defRPr/>
            </a:pPr>
            <a:fld id="{0C24811C-0E88-43D0-AD7C-C472C588011E}" type="slidenum">
              <a:rPr lang="en-US" sz="1333">
                <a:solidFill>
                  <a:schemeClr val="tx1">
                    <a:tint val="75000"/>
                  </a:schemeClr>
                </a:solidFill>
              </a:rPr>
              <a:pPr algn="r" defTabSz="1015807">
                <a:defRPr/>
              </a:pPr>
              <a:t>23</a:t>
            </a:fld>
            <a:endParaRPr lang="en-US" sz="1333" dirty="0">
              <a:solidFill>
                <a:schemeClr val="tx1">
                  <a:tint val="75000"/>
                </a:schemeClr>
              </a:solidFill>
            </a:endParaRPr>
          </a:p>
        </p:txBody>
      </p:sp>
      <p:sp>
        <p:nvSpPr>
          <p:cNvPr id="21" name="Title 1"/>
          <p:cNvSpPr>
            <a:spLocks noGrp="1"/>
          </p:cNvSpPr>
          <p:nvPr>
            <p:ph type="title"/>
          </p:nvPr>
        </p:nvSpPr>
        <p:spPr>
          <a:xfrm>
            <a:off x="423267" y="254556"/>
            <a:ext cx="9142571" cy="795389"/>
          </a:xfrm>
        </p:spPr>
        <p:txBody>
          <a:bodyPr>
            <a:normAutofit/>
          </a:bodyPr>
          <a:lstStyle/>
          <a:p>
            <a:r>
              <a:rPr lang="en-US" dirty="0">
                <a:solidFill>
                  <a:srgbClr val="FFFF00"/>
                </a:solidFill>
              </a:rPr>
              <a:t>Indonesia: </a:t>
            </a:r>
            <a:r>
              <a:rPr lang="en-US" dirty="0"/>
              <a:t>Scaling-up geothermal capacity</a:t>
            </a:r>
          </a:p>
        </p:txBody>
      </p:sp>
      <p:sp>
        <p:nvSpPr>
          <p:cNvPr id="22" name="Slide Number Placeholder 2"/>
          <p:cNvSpPr txBox="1">
            <a:spLocks/>
          </p:cNvSpPr>
          <p:nvPr/>
        </p:nvSpPr>
        <p:spPr>
          <a:xfrm>
            <a:off x="8380690" y="7062103"/>
            <a:ext cx="2370296" cy="405631"/>
          </a:xfrm>
          <a:prstGeom prst="rect">
            <a:avLst/>
          </a:prstGeom>
        </p:spPr>
        <p:txBody>
          <a:bodyPr vert="horz" lIns="101584" tIns="50792" rIns="101584" bIns="50792" rtlCol="0" anchor="ctr"/>
          <a:lstStyle/>
          <a:p>
            <a:pPr algn="r" defTabSz="1015807">
              <a:defRPr/>
            </a:pPr>
            <a:fld id="{0C24811C-0E88-43D0-AD7C-C472C588011E}" type="slidenum">
              <a:rPr lang="en-US" sz="1333">
                <a:solidFill>
                  <a:schemeClr val="tx1">
                    <a:tint val="75000"/>
                  </a:schemeClr>
                </a:solidFill>
              </a:rPr>
              <a:pPr algn="r" defTabSz="1015807">
                <a:defRPr/>
              </a:pPr>
              <a:t>23</a:t>
            </a:fld>
            <a:endParaRPr lang="en-US" sz="1333" dirty="0">
              <a:solidFill>
                <a:schemeClr val="tx1">
                  <a:tint val="75000"/>
                </a:schemeClr>
              </a:solidFill>
            </a:endParaRPr>
          </a:p>
        </p:txBody>
      </p:sp>
      <p:sp>
        <p:nvSpPr>
          <p:cNvPr id="29" name="Content Placeholder 3"/>
          <p:cNvSpPr>
            <a:spLocks noGrp="1"/>
          </p:cNvSpPr>
          <p:nvPr>
            <p:ph idx="1"/>
          </p:nvPr>
        </p:nvSpPr>
        <p:spPr>
          <a:xfrm>
            <a:off x="338614" y="1609011"/>
            <a:ext cx="4414293" cy="5248513"/>
          </a:xfrm>
        </p:spPr>
        <p:txBody>
          <a:bodyPr>
            <a:normAutofit/>
          </a:bodyPr>
          <a:lstStyle/>
          <a:p>
            <a:pPr lvl="1"/>
            <a:r>
              <a:rPr lang="en-US" sz="2000" dirty="0"/>
              <a:t>MEMR Regulation 12/2017 issued in Jan 2017</a:t>
            </a:r>
          </a:p>
          <a:p>
            <a:pPr lvl="2"/>
            <a:r>
              <a:rPr lang="en-US" dirty="0"/>
              <a:t>Benchmarked Tariff  based on the average cost of generation where the plant is to be located</a:t>
            </a:r>
          </a:p>
          <a:p>
            <a:pPr lvl="3"/>
            <a:r>
              <a:rPr lang="en-US" dirty="0"/>
              <a:t>Maximum 85% of the average generation cost in the area if it is above the national average</a:t>
            </a:r>
          </a:p>
          <a:p>
            <a:pPr lvl="3"/>
            <a:r>
              <a:rPr lang="en-US" dirty="0"/>
              <a:t>100% of the average generation cost in the area if it is lower than the national average</a:t>
            </a:r>
          </a:p>
          <a:p>
            <a:pPr lvl="2"/>
            <a:r>
              <a:rPr lang="en-US" dirty="0"/>
              <a:t>New tendering schemes depending on RE technology</a:t>
            </a:r>
          </a:p>
          <a:p>
            <a:pPr lvl="3"/>
            <a:endParaRPr lang="en-US" sz="1222" dirty="0"/>
          </a:p>
          <a:p>
            <a:pPr lvl="2"/>
            <a:endParaRPr lang="en-US" sz="1777" dirty="0"/>
          </a:p>
          <a:p>
            <a:pPr lvl="2"/>
            <a:endParaRPr lang="en-US" dirty="0"/>
          </a:p>
        </p:txBody>
      </p:sp>
    </p:spTree>
    <p:extLst>
      <p:ext uri="{BB962C8B-B14F-4D97-AF65-F5344CB8AC3E}">
        <p14:creationId xmlns:p14="http://schemas.microsoft.com/office/powerpoint/2010/main" val="34718735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7280196" y="9669319"/>
            <a:ext cx="2370296" cy="405631"/>
          </a:xfrm>
        </p:spPr>
        <p:txBody>
          <a:bodyPr/>
          <a:lstStyle/>
          <a:p>
            <a:fld id="{0C24811C-0E88-43D0-AD7C-C472C588011E}" type="slidenum">
              <a:rPr lang="en-US" smtClean="0"/>
              <a:pPr/>
              <a:t>24</a:t>
            </a:fld>
            <a:endParaRPr lang="en-US" dirty="0"/>
          </a:p>
        </p:txBody>
      </p:sp>
      <p:sp>
        <p:nvSpPr>
          <p:cNvPr id="14" name="Slide Number Placeholder 2"/>
          <p:cNvSpPr txBox="1">
            <a:spLocks/>
          </p:cNvSpPr>
          <p:nvPr/>
        </p:nvSpPr>
        <p:spPr>
          <a:xfrm>
            <a:off x="7280196" y="9669319"/>
            <a:ext cx="2370296" cy="405631"/>
          </a:xfrm>
          <a:prstGeom prst="rect">
            <a:avLst/>
          </a:prstGeom>
        </p:spPr>
        <p:txBody>
          <a:bodyPr vert="horz" lIns="101584" tIns="50792" rIns="101584" bIns="50792" rtlCol="0" anchor="ctr"/>
          <a:lstStyle/>
          <a:p>
            <a:pPr algn="r" defTabSz="1015807">
              <a:defRPr/>
            </a:pPr>
            <a:fld id="{0C24811C-0E88-43D0-AD7C-C472C588011E}" type="slidenum">
              <a:rPr lang="en-US" sz="1333">
                <a:solidFill>
                  <a:schemeClr val="tx1">
                    <a:tint val="75000"/>
                  </a:schemeClr>
                </a:solidFill>
              </a:rPr>
              <a:pPr algn="r" defTabSz="1015807">
                <a:defRPr/>
              </a:pPr>
              <a:t>24</a:t>
            </a:fld>
            <a:endParaRPr lang="en-US" sz="1333" dirty="0">
              <a:solidFill>
                <a:schemeClr val="tx1">
                  <a:tint val="75000"/>
                </a:schemeClr>
              </a:solidFill>
            </a:endParaRPr>
          </a:p>
        </p:txBody>
      </p:sp>
      <p:sp>
        <p:nvSpPr>
          <p:cNvPr id="21" name="Title 1"/>
          <p:cNvSpPr>
            <a:spLocks noGrp="1"/>
          </p:cNvSpPr>
          <p:nvPr>
            <p:ph type="title"/>
          </p:nvPr>
        </p:nvSpPr>
        <p:spPr>
          <a:xfrm>
            <a:off x="423267" y="254556"/>
            <a:ext cx="9142571" cy="795389"/>
          </a:xfrm>
        </p:spPr>
        <p:txBody>
          <a:bodyPr>
            <a:normAutofit/>
          </a:bodyPr>
          <a:lstStyle/>
          <a:p>
            <a:r>
              <a:rPr lang="en-US" dirty="0">
                <a:solidFill>
                  <a:srgbClr val="FFFF00"/>
                </a:solidFill>
              </a:rPr>
              <a:t>Indonesia: </a:t>
            </a:r>
            <a:r>
              <a:rPr lang="en-US" dirty="0"/>
              <a:t>Scaling-up geothermal capacity</a:t>
            </a:r>
          </a:p>
        </p:txBody>
      </p:sp>
      <p:sp>
        <p:nvSpPr>
          <p:cNvPr id="22" name="Slide Number Placeholder 2"/>
          <p:cNvSpPr txBox="1">
            <a:spLocks/>
          </p:cNvSpPr>
          <p:nvPr/>
        </p:nvSpPr>
        <p:spPr>
          <a:xfrm>
            <a:off x="8380690" y="7062103"/>
            <a:ext cx="2370296" cy="405631"/>
          </a:xfrm>
          <a:prstGeom prst="rect">
            <a:avLst/>
          </a:prstGeom>
        </p:spPr>
        <p:txBody>
          <a:bodyPr vert="horz" lIns="101584" tIns="50792" rIns="101584" bIns="50792" rtlCol="0" anchor="ctr"/>
          <a:lstStyle/>
          <a:p>
            <a:pPr algn="r" defTabSz="1015807">
              <a:defRPr/>
            </a:pPr>
            <a:fld id="{0C24811C-0E88-43D0-AD7C-C472C588011E}" type="slidenum">
              <a:rPr lang="en-US" sz="1333">
                <a:solidFill>
                  <a:schemeClr val="tx1">
                    <a:tint val="75000"/>
                  </a:schemeClr>
                </a:solidFill>
              </a:rPr>
              <a:pPr algn="r" defTabSz="1015807">
                <a:defRPr/>
              </a:pPr>
              <a:t>24</a:t>
            </a:fld>
            <a:endParaRPr lang="en-US" sz="1333" dirty="0">
              <a:solidFill>
                <a:schemeClr val="tx1">
                  <a:tint val="75000"/>
                </a:schemeClr>
              </a:solidFill>
            </a:endParaRPr>
          </a:p>
        </p:txBody>
      </p:sp>
      <p:sp>
        <p:nvSpPr>
          <p:cNvPr id="29" name="Content Placeholder 3"/>
          <p:cNvSpPr>
            <a:spLocks noGrp="1"/>
          </p:cNvSpPr>
          <p:nvPr>
            <p:ph idx="1"/>
          </p:nvPr>
        </p:nvSpPr>
        <p:spPr>
          <a:xfrm>
            <a:off x="338614" y="1609011"/>
            <a:ext cx="9311878" cy="5248513"/>
          </a:xfrm>
        </p:spPr>
        <p:txBody>
          <a:bodyPr>
            <a:normAutofit/>
          </a:bodyPr>
          <a:lstStyle/>
          <a:p>
            <a:pPr lvl="1"/>
            <a:r>
              <a:rPr lang="en-US" sz="2000" dirty="0"/>
              <a:t>MEMR Regulation 37/2018</a:t>
            </a:r>
          </a:p>
          <a:p>
            <a:pPr lvl="2"/>
            <a:r>
              <a:rPr lang="en-US" dirty="0"/>
              <a:t>Provides for clearer guidelines in the tender process</a:t>
            </a:r>
          </a:p>
          <a:p>
            <a:pPr lvl="2"/>
            <a:r>
              <a:rPr lang="en-US" dirty="0"/>
              <a:t>2-stage process</a:t>
            </a:r>
          </a:p>
          <a:p>
            <a:pPr lvl="3"/>
            <a:r>
              <a:rPr lang="en-US" dirty="0"/>
              <a:t>Stage 1: Pass or fail based on the completeness of the administrative requirements; if pass, then moves on to technical and financial evaluation </a:t>
            </a:r>
          </a:p>
          <a:p>
            <a:pPr lvl="3"/>
            <a:r>
              <a:rPr lang="en-US" dirty="0"/>
              <a:t>Stage 2: 2-Envelop system </a:t>
            </a:r>
          </a:p>
          <a:p>
            <a:pPr lvl="4"/>
            <a:r>
              <a:rPr lang="en-US" dirty="0"/>
              <a:t>1</a:t>
            </a:r>
            <a:r>
              <a:rPr lang="en-US" baseline="30000" dirty="0"/>
              <a:t>st</a:t>
            </a:r>
            <a:r>
              <a:rPr lang="en-US" dirty="0"/>
              <a:t> Envelop: Project Development Proposal</a:t>
            </a:r>
          </a:p>
          <a:p>
            <a:pPr lvl="4"/>
            <a:r>
              <a:rPr lang="en-US" dirty="0"/>
              <a:t>2</a:t>
            </a:r>
            <a:r>
              <a:rPr lang="en-US" baseline="30000" dirty="0"/>
              <a:t>nd</a:t>
            </a:r>
            <a:r>
              <a:rPr lang="en-US" dirty="0"/>
              <a:t> Envelop: Amount of Exploration Commitment</a:t>
            </a:r>
          </a:p>
          <a:p>
            <a:pPr lvl="5"/>
            <a:r>
              <a:rPr lang="en-US" sz="1777" dirty="0"/>
              <a:t>USD10 million  for geothermal projects greater or equal to 10 MW</a:t>
            </a:r>
          </a:p>
          <a:p>
            <a:pPr lvl="5"/>
            <a:r>
              <a:rPr lang="en-US" sz="1777" dirty="0"/>
              <a:t>USD5 million for geothermal projects less than 10 MW</a:t>
            </a:r>
          </a:p>
          <a:p>
            <a:pPr lvl="2"/>
            <a:r>
              <a:rPr lang="en-US" dirty="0"/>
              <a:t>Bidder is an Indonesian entity but foreign companies welcome as part of a consortium</a:t>
            </a:r>
          </a:p>
          <a:p>
            <a:pPr lvl="2"/>
            <a:r>
              <a:rPr lang="en-US" dirty="0"/>
              <a:t>Winning bidder is determined by the highest exploration commitment</a:t>
            </a:r>
          </a:p>
          <a:p>
            <a:pPr lvl="2"/>
            <a:endParaRPr lang="en-US" sz="1777" dirty="0"/>
          </a:p>
          <a:p>
            <a:pPr lvl="2"/>
            <a:endParaRPr lang="en-US" dirty="0"/>
          </a:p>
        </p:txBody>
      </p:sp>
    </p:spTree>
    <p:extLst>
      <p:ext uri="{BB962C8B-B14F-4D97-AF65-F5344CB8AC3E}">
        <p14:creationId xmlns:p14="http://schemas.microsoft.com/office/powerpoint/2010/main" val="38143568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p:txBody>
          <a:bodyPr/>
          <a:lstStyle/>
          <a:p>
            <a:fld id="{0C24811C-0E88-43D0-AD7C-C472C588011E}" type="slidenum">
              <a:rPr lang="en-US" smtClean="0"/>
              <a:pPr/>
              <a:t>25</a:t>
            </a:fld>
            <a:endParaRPr lang="en-US" dirty="0"/>
          </a:p>
        </p:txBody>
      </p:sp>
      <p:sp>
        <p:nvSpPr>
          <p:cNvPr id="6" name="Title 1"/>
          <p:cNvSpPr>
            <a:spLocks noGrp="1"/>
          </p:cNvSpPr>
          <p:nvPr>
            <p:ph type="title"/>
          </p:nvPr>
        </p:nvSpPr>
        <p:spPr>
          <a:xfrm>
            <a:off x="423267" y="254556"/>
            <a:ext cx="9142571" cy="795389"/>
          </a:xfrm>
        </p:spPr>
        <p:txBody>
          <a:bodyPr>
            <a:normAutofit/>
          </a:bodyPr>
          <a:lstStyle/>
          <a:p>
            <a:r>
              <a:rPr lang="en-US" dirty="0">
                <a:solidFill>
                  <a:srgbClr val="FFFF00"/>
                </a:solidFill>
              </a:rPr>
              <a:t>Indonesia: </a:t>
            </a:r>
            <a:r>
              <a:rPr lang="en-US" dirty="0"/>
              <a:t>Scaling-up geothermal capacity</a:t>
            </a:r>
          </a:p>
        </p:txBody>
      </p:sp>
      <p:sp>
        <p:nvSpPr>
          <p:cNvPr id="8" name="Content Placeholder 3">
            <a:extLst>
              <a:ext uri="{FF2B5EF4-FFF2-40B4-BE49-F238E27FC236}">
                <a16:creationId xmlns:a16="http://schemas.microsoft.com/office/drawing/2014/main" id="{D7807206-F481-46A6-A632-E431C710DEF0}"/>
              </a:ext>
            </a:extLst>
          </p:cNvPr>
          <p:cNvSpPr txBox="1">
            <a:spLocks/>
          </p:cNvSpPr>
          <p:nvPr/>
        </p:nvSpPr>
        <p:spPr>
          <a:xfrm>
            <a:off x="761880" y="1439704"/>
            <a:ext cx="8631776" cy="5502473"/>
          </a:xfrm>
          <a:prstGeom prst="rect">
            <a:avLst/>
          </a:prstGeom>
        </p:spPr>
        <p:txBody>
          <a:bodyPr vert="horz" lIns="101584" tIns="50792" rIns="101584" bIns="50792" rtlCol="0">
            <a:normAutofit lnSpcReduction="10000"/>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44" b="1" dirty="0"/>
              <a:t>Opportunities</a:t>
            </a:r>
          </a:p>
          <a:p>
            <a:pPr lvl="1"/>
            <a:r>
              <a:rPr lang="en-US" dirty="0"/>
              <a:t>Cooperation agreement  with </a:t>
            </a:r>
            <a:r>
              <a:rPr lang="en-US" b="1" dirty="0">
                <a:solidFill>
                  <a:srgbClr val="006600"/>
                </a:solidFill>
              </a:rPr>
              <a:t>New Zealand</a:t>
            </a:r>
            <a:endParaRPr lang="en-US" dirty="0"/>
          </a:p>
          <a:p>
            <a:pPr lvl="2"/>
            <a:r>
              <a:rPr lang="en-US" sz="2000" dirty="0"/>
              <a:t>MoU between Indonesia’s Ministry of Energy and Mineral Resources and New Zealand’s Ministry of Trade signed in 2012 for joint development of geothermal projects</a:t>
            </a:r>
          </a:p>
          <a:p>
            <a:pPr lvl="2"/>
            <a:r>
              <a:rPr lang="en-US" sz="2000" dirty="0"/>
              <a:t>NZ Aid </a:t>
            </a:r>
            <a:r>
              <a:rPr lang="en-US" sz="2000" dirty="0" err="1"/>
              <a:t>Programme</a:t>
            </a:r>
            <a:r>
              <a:rPr lang="en-US" sz="2000" dirty="0"/>
              <a:t> Geothermal Energy for Indonesia</a:t>
            </a:r>
          </a:p>
          <a:p>
            <a:pPr lvl="3"/>
            <a:r>
              <a:rPr lang="en-US" sz="1777" dirty="0"/>
              <a:t>5 year, $10.5 million technical assistance for </a:t>
            </a:r>
            <a:r>
              <a:rPr lang="en-US" sz="1777" dirty="0" err="1"/>
              <a:t>Pertamina</a:t>
            </a:r>
            <a:r>
              <a:rPr lang="en-US" sz="1777" dirty="0"/>
              <a:t> Geothermal Energy (PGE)</a:t>
            </a:r>
          </a:p>
          <a:p>
            <a:pPr lvl="3"/>
            <a:r>
              <a:rPr lang="en-US" sz="1777" dirty="0"/>
              <a:t>GNS Science delivering 5 year geothermal energy training</a:t>
            </a:r>
          </a:p>
          <a:p>
            <a:pPr lvl="2"/>
            <a:r>
              <a:rPr lang="en-US" sz="2000" dirty="0">
                <a:solidFill>
                  <a:srgbClr val="000000"/>
                </a:solidFill>
                <a:ea typeface="Times New Roman" pitchFamily="18" charset="0"/>
                <a:cs typeface="Times New Roman" pitchFamily="18" charset="0"/>
              </a:rPr>
              <a:t>Cooperation i</a:t>
            </a:r>
            <a:r>
              <a:rPr lang="en-US" sz="2000" dirty="0"/>
              <a:t>ncreased capacity of geothermal plants operated by PGE in </a:t>
            </a:r>
            <a:r>
              <a:rPr lang="en-US" sz="2000" dirty="0" err="1"/>
              <a:t>Ulubelu</a:t>
            </a:r>
            <a:r>
              <a:rPr lang="en-US" sz="2000" dirty="0"/>
              <a:t> by 79 MW and in </a:t>
            </a:r>
            <a:r>
              <a:rPr lang="en-US" sz="2000" dirty="0" err="1"/>
              <a:t>Lahendong</a:t>
            </a:r>
            <a:r>
              <a:rPr lang="en-US" sz="2000" dirty="0"/>
              <a:t>  in North Sulawesi by 22 MW (since 2011)</a:t>
            </a:r>
          </a:p>
          <a:p>
            <a:pPr lvl="3"/>
            <a:r>
              <a:rPr lang="en-US" sz="1777" dirty="0"/>
              <a:t> </a:t>
            </a:r>
            <a:r>
              <a:rPr lang="en-US" sz="1777" dirty="0">
                <a:solidFill>
                  <a:srgbClr val="000000"/>
                </a:solidFill>
                <a:ea typeface="Times New Roman" pitchFamily="18" charset="0"/>
                <a:cs typeface="Times New Roman" pitchFamily="18" charset="0"/>
              </a:rPr>
              <a:t>NZ provided </a:t>
            </a:r>
            <a:r>
              <a:rPr lang="en-US" sz="1777" dirty="0"/>
              <a:t>US$6.95 million to support development of two projects</a:t>
            </a:r>
          </a:p>
          <a:p>
            <a:pPr lvl="3"/>
            <a:r>
              <a:rPr lang="en-US" sz="1777" dirty="0"/>
              <a:t>Cooperation trained 124 people in geothermal production skills, in partnership with the University of Gadjah </a:t>
            </a:r>
            <a:r>
              <a:rPr lang="en-US" sz="1777" dirty="0" err="1"/>
              <a:t>Mada</a:t>
            </a:r>
            <a:endParaRPr lang="en-US" sz="1777" dirty="0"/>
          </a:p>
          <a:p>
            <a:pPr lvl="2"/>
            <a:r>
              <a:rPr lang="en-US" sz="2000" dirty="0"/>
              <a:t>Partnership Agreement signed in March 2017 on geothermal drilling project development</a:t>
            </a:r>
          </a:p>
          <a:p>
            <a:pPr lvl="2"/>
            <a:endParaRPr lang="en-US" sz="2000" dirty="0"/>
          </a:p>
        </p:txBody>
      </p:sp>
    </p:spTree>
    <p:extLst>
      <p:ext uri="{BB962C8B-B14F-4D97-AF65-F5344CB8AC3E}">
        <p14:creationId xmlns:p14="http://schemas.microsoft.com/office/powerpoint/2010/main" val="9989852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theme1.xml><?xml version="1.0" encoding="utf-8"?>
<a:theme xmlns:a="http://schemas.openxmlformats.org/drawingml/2006/main" name="Custom Design">
  <a:themeElements>
    <a:clrScheme name="Custom 12">
      <a:dk1>
        <a:srgbClr val="000000"/>
      </a:dk1>
      <a:lt1>
        <a:srgbClr val="FFFFFF"/>
      </a:lt1>
      <a:dk2>
        <a:srgbClr val="1C1848"/>
      </a:dk2>
      <a:lt2>
        <a:srgbClr val="EEECE1"/>
      </a:lt2>
      <a:accent1>
        <a:srgbClr val="324164"/>
      </a:accent1>
      <a:accent2>
        <a:srgbClr val="BFBE31"/>
      </a:accent2>
      <a:accent3>
        <a:srgbClr val="6197AA"/>
      </a:accent3>
      <a:accent4>
        <a:srgbClr val="EDB61D"/>
      </a:accent4>
      <a:accent5>
        <a:srgbClr val="6B7B82"/>
      </a:accent5>
      <a:accent6>
        <a:srgbClr val="ED6C58"/>
      </a:accent6>
      <a:hlink>
        <a:srgbClr val="6097AA"/>
      </a:hlink>
      <a:folHlink>
        <a:srgbClr val="37498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anchor="ctr"/>
      <a:lstStyle>
        <a:defPPr algn="ctr">
          <a:defRPr sz="1400" b="1" dirty="0" err="1" smtClean="0">
            <a:latin typeface="Arial"/>
            <a:cs typeface="Arial"/>
          </a:defRPr>
        </a:defPPr>
      </a:lstStyle>
      <a:style>
        <a:lnRef idx="1">
          <a:schemeClr val="accent1"/>
        </a:lnRef>
        <a:fillRef idx="3">
          <a:schemeClr val="accent1"/>
        </a:fillRef>
        <a:effectRef idx="2">
          <a:schemeClr val="accent1"/>
        </a:effectRef>
        <a:fontRef idx="minor">
          <a:schemeClr val="lt1"/>
        </a:fontRef>
      </a:style>
    </a:spDef>
    <a:lnDef>
      <a:spPr>
        <a:ln w="12700">
          <a:solidFill>
            <a:schemeClr val="accent5"/>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14982</TotalTime>
  <Words>4055</Words>
  <Application>Microsoft Office PowerPoint</Application>
  <PresentationFormat>Custom</PresentationFormat>
  <Paragraphs>628</Paragraphs>
  <Slides>25</Slides>
  <Notes>14</Notes>
  <HiddenSlides>13</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Times New Roman</vt:lpstr>
      <vt:lpstr>Wingdings</vt:lpstr>
      <vt:lpstr>Custom Design</vt:lpstr>
      <vt:lpstr>Geothermal Development in Indonesia </vt:lpstr>
      <vt:lpstr>Reducing Carbon Emission + Energy Mix</vt:lpstr>
      <vt:lpstr>Indonesia : A Glimpse </vt:lpstr>
      <vt:lpstr>PowerPoint Presentation</vt:lpstr>
      <vt:lpstr>Geothermal Installed Capacity as per March 2018</vt:lpstr>
      <vt:lpstr>Progress Towards 2025?</vt:lpstr>
      <vt:lpstr>PowerPoint Presentation</vt:lpstr>
      <vt:lpstr>NZ Opportunity &amp; Progress</vt:lpstr>
      <vt:lpstr>NZTE RE Resources in Indonesia </vt:lpstr>
      <vt:lpstr>NZTE Activities 2018</vt:lpstr>
      <vt:lpstr>Question?</vt:lpstr>
      <vt:lpstr>PowerPoint Presentation</vt:lpstr>
      <vt:lpstr>Geothermal business trends</vt:lpstr>
      <vt:lpstr>Geothermal Challenges in Indonesia</vt:lpstr>
      <vt:lpstr>Indonesia Government breakthrough for geothermal development </vt:lpstr>
      <vt:lpstr>Indonesia: Scaling-up geothermal capacity</vt:lpstr>
      <vt:lpstr>Indonesia: Scaling-up geothermal capacity</vt:lpstr>
      <vt:lpstr>Indonesia: Scaling-up geothermal capacity</vt:lpstr>
      <vt:lpstr>Indonesia: Scaling-up geothermal capacity</vt:lpstr>
      <vt:lpstr>Indonesia: Scaling-up geothermal capacity</vt:lpstr>
      <vt:lpstr>Indonesia: Scaling-up geothermal capacity</vt:lpstr>
      <vt:lpstr>Indonesia: Scaling-up geothermal capacity</vt:lpstr>
      <vt:lpstr>Indonesia: Scaling-up geothermal capacity</vt:lpstr>
      <vt:lpstr>Indonesia: Scaling-up geothermal capacity</vt:lpstr>
      <vt:lpstr>Indonesia: Scaling-up geothermal capacity</vt:lpstr>
    </vt:vector>
  </TitlesOfParts>
  <Manager/>
  <Company>NZTE</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NZTE PowerPoint Guidelines</dc:title>
  <dc:subject/>
  <dc:creator>Libby McFadden -AKL</dc:creator>
  <cp:keywords/>
  <dc:description>Designed by NZTE, Created by www.allfields.co.nz</dc:description>
  <cp:lastModifiedBy>Kelly Moodie</cp:lastModifiedBy>
  <cp:revision>437</cp:revision>
  <dcterms:created xsi:type="dcterms:W3CDTF">2017-05-21T21:46:13Z</dcterms:created>
  <dcterms:modified xsi:type="dcterms:W3CDTF">2019-03-18T21:24:13Z</dcterms:modified>
  <cp:category/>
</cp:coreProperties>
</file>