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7" r:id="rId5"/>
    <p:sldId id="322" r:id="rId6"/>
    <p:sldId id="258" r:id="rId7"/>
    <p:sldId id="315" r:id="rId8"/>
    <p:sldId id="316" r:id="rId9"/>
    <p:sldId id="283" r:id="rId10"/>
    <p:sldId id="317" r:id="rId11"/>
    <p:sldId id="318" r:id="rId12"/>
    <p:sldId id="319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7">
          <p15:clr>
            <a:srgbClr val="A4A3A4"/>
          </p15:clr>
        </p15:guide>
        <p15:guide id="2" orient="horz" pos="1281">
          <p15:clr>
            <a:srgbClr val="A4A3A4"/>
          </p15:clr>
        </p15:guide>
        <p15:guide id="3" orient="horz" pos="777">
          <p15:clr>
            <a:srgbClr val="A4A3A4"/>
          </p15:clr>
        </p15:guide>
        <p15:guide id="4" pos="3840">
          <p15:clr>
            <a:srgbClr val="A4A3A4"/>
          </p15:clr>
        </p15:guide>
        <p15:guide id="5" pos="393">
          <p15:clr>
            <a:srgbClr val="A4A3A4"/>
          </p15:clr>
        </p15:guide>
        <p15:guide id="6" pos="7298">
          <p15:clr>
            <a:srgbClr val="A4A3A4"/>
          </p15:clr>
        </p15:guide>
        <p15:guide id="7" pos="6516">
          <p15:clr>
            <a:srgbClr val="A4A3A4"/>
          </p15:clr>
        </p15:guide>
        <p15:guide id="8" pos="3749" userDrawn="1">
          <p15:clr>
            <a:srgbClr val="A4A3A4"/>
          </p15:clr>
        </p15:guide>
        <p15:guide id="9" pos="39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84459" autoAdjust="0"/>
  </p:normalViewPr>
  <p:slideViewPr>
    <p:cSldViewPr snapToGrid="0">
      <p:cViewPr varScale="1">
        <p:scale>
          <a:sx n="112" d="100"/>
          <a:sy n="112" d="100"/>
        </p:scale>
        <p:origin x="810" y="102"/>
      </p:cViewPr>
      <p:guideLst>
        <p:guide orient="horz" pos="3567"/>
        <p:guide orient="horz" pos="1281"/>
        <p:guide orient="horz" pos="777"/>
        <p:guide pos="3840"/>
        <p:guide pos="393"/>
        <p:guide pos="7298"/>
        <p:guide pos="6516"/>
        <p:guide pos="3749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1BC42-927F-9744-AD0B-1814885E00FB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F3650-4FAB-DF4E-8884-724A1170FC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19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Timeline is self</a:t>
            </a:r>
            <a:r>
              <a:rPr lang="en-US" baseline="0" dirty="0"/>
              <a:t> explanatory, typically focus on the Solenis end of it and emphasize that we are growing in the paper space globally and continuing a well considered M&amp;A focus to add additional capability to serve our paper customers as a full spectrum solutions provider and business partner.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517E8-F269-084F-9B74-4B62D20C0B4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0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35002"/>
            <a:ext cx="10287000" cy="498598"/>
          </a:xfrm>
        </p:spPr>
        <p:txBody>
          <a:bodyPr anchor="b" anchorCtr="0">
            <a:sp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362200"/>
            <a:ext cx="10287000" cy="26314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0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371801"/>
            <a:ext cx="9144000" cy="609398"/>
          </a:xfrm>
        </p:spPr>
        <p:txBody>
          <a:bodyPr anchor="b">
            <a:sp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438400" y="2133600"/>
            <a:ext cx="9144000" cy="307777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30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28600"/>
            <a:ext cx="12192000" cy="66294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10200"/>
            <a:ext cx="10972800" cy="443198"/>
          </a:xfrm>
        </p:spPr>
        <p:txBody>
          <a:bodyPr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" y="6019800"/>
            <a:ext cx="10972800" cy="276999"/>
          </a:xfrm>
        </p:spPr>
        <p:txBody>
          <a:bodyPr>
            <a:spAutoFit/>
          </a:bodyPr>
          <a:lstStyle>
            <a:lvl1pPr marL="1588" indent="0" algn="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37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4431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8C39E-CB5D-4DA4-A863-3799E9F385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33488"/>
            <a:ext cx="10980738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685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pos="7287" userDrawn="1">
          <p15:clr>
            <a:srgbClr val="FBAE40"/>
          </p15:clr>
        </p15:guide>
        <p15:guide id="5" orient="horz" pos="356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239256"/>
            <a:ext cx="10972800" cy="3236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D9E1BC-3157-41FB-B797-8548C9BD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4431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9BC23B3-7A54-449F-8659-067D6F370A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633643"/>
            <a:ext cx="10980738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055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3819018-2700-4AD9-946D-FF83C0260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4431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DCEB0A-68AE-4986-94EC-A5A538F2905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1239256"/>
            <a:ext cx="5335200" cy="3236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96E759C-7F6C-4EE3-A5A2-30825156B36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" y="1633643"/>
            <a:ext cx="5335200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0A06C7E-5BAC-4060-A679-298C1ABF79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47200" y="1239256"/>
            <a:ext cx="5335200" cy="3236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53F5A58-4B91-4AB9-8BEB-59672A5B2D4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247200" y="1633643"/>
            <a:ext cx="5335200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4431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33FDC-2C83-4AF9-8FB1-9FE07A87C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33488"/>
            <a:ext cx="5335200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DD141E7-4BFB-4A8C-AFAF-E1016648FC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7200" y="1233488"/>
            <a:ext cx="5335200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07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233488"/>
            <a:ext cx="3083052" cy="2040559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accent2"/>
                </a:solidFill>
                <a:latin typeface="arial narrow" charset="0"/>
              </a:defRPr>
            </a:lvl1pPr>
            <a:lvl2pPr marL="230188" indent="-168275">
              <a:tabLst/>
              <a:defRPr sz="1800">
                <a:latin typeface="arial narrow" charset="0"/>
              </a:defRPr>
            </a:lvl2pPr>
            <a:lvl3pPr marL="406400" indent="-168275">
              <a:buClr>
                <a:schemeClr val="accent2"/>
              </a:buClr>
              <a:buFont typeface=".AppleSystemUIFont" charset="-120"/>
              <a:buChar char="–"/>
              <a:tabLst/>
              <a:defRPr sz="1800">
                <a:latin typeface="arial narrow" charset="0"/>
              </a:defRPr>
            </a:lvl3pPr>
            <a:lvl4pPr marL="630238" indent="-168275">
              <a:tabLst/>
              <a:defRPr sz="1800">
                <a:latin typeface="arial narrow" charset="0"/>
              </a:defRPr>
            </a:lvl4pPr>
            <a:lvl5pPr marL="806450" indent="-176213">
              <a:tabLst/>
              <a:defRPr sz="1800">
                <a:latin typeface="arial narrow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107136" y="1233488"/>
            <a:ext cx="7475263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903155" y="1233488"/>
            <a:ext cx="0" cy="44988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111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, Sub,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1" y="1239256"/>
            <a:ext cx="10972800" cy="3236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036B3C-2B97-4CFF-A957-18B1A0E2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11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1" y="1239256"/>
            <a:ext cx="10972800" cy="3236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799938" y="1976089"/>
            <a:ext cx="4782462" cy="233910"/>
          </a:xfrm>
        </p:spPr>
        <p:txBody>
          <a:bodyPr>
            <a:spAutoFit/>
          </a:bodyPr>
          <a:lstStyle>
            <a:lvl1pPr marL="227013" indent="-227013">
              <a:buFont typeface="Wingdings" charset="2"/>
              <a:buChar char="§"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99938" y="1633643"/>
            <a:ext cx="348932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RECORDED BENEFITS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6494" y="1633643"/>
            <a:ext cx="0" cy="417289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5"/>
          <p:cNvSpPr>
            <a:spLocks noGrp="1"/>
          </p:cNvSpPr>
          <p:nvPr>
            <p:ph sz="quarter" idx="12" hasCustomPrompt="1"/>
          </p:nvPr>
        </p:nvSpPr>
        <p:spPr>
          <a:xfrm>
            <a:off x="6799938" y="3890298"/>
            <a:ext cx="4782462" cy="263149"/>
          </a:xfrm>
        </p:spPr>
        <p:txBody>
          <a:bodyPr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25BBAFE-721D-4A9E-98F0-D2A530B1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5159AD6-D689-42F7-9DD2-15EB0927F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1" y="1633643"/>
            <a:ext cx="5765799" cy="1982081"/>
          </a:xfrm>
        </p:spPr>
        <p:txBody>
          <a:bodyPr wrap="square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342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443198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233488"/>
            <a:ext cx="3657600" cy="307777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4572000" y="1233488"/>
            <a:ext cx="7010400" cy="1982081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541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443198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33488"/>
            <a:ext cx="3657600" cy="30777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72000" y="1233488"/>
            <a:ext cx="7010400" cy="44958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948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4431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198208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" y="6172200"/>
            <a:ext cx="188994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fld id="{CB3D8767-2FDF-4FCE-B837-8377F458D439}" type="slidenum">
              <a:rPr lang="en-US" sz="1000" smtClean="0">
                <a:solidFill>
                  <a:schemeClr val="accent6"/>
                </a:solidFill>
              </a:rPr>
              <a:t>‹#›</a:t>
            </a:fld>
            <a:r>
              <a:rPr lang="en-US" sz="1000" dirty="0">
                <a:solidFill>
                  <a:schemeClr val="accent6"/>
                </a:solidFill>
              </a:rPr>
              <a:t> </a:t>
            </a:r>
            <a:r>
              <a:rPr lang="en-US" sz="1000" dirty="0">
                <a:solidFill>
                  <a:schemeClr val="accent4">
                    <a:lumMod val="60000"/>
                    <a:lumOff val="40000"/>
                  </a:schemeClr>
                </a:solidFill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chemeClr val="accent6"/>
                </a:solidFill>
                <a:sym typeface="Symbol" panose="05050102010706020507" pitchFamily="18" charset="2"/>
              </a:rPr>
              <a:t> </a:t>
            </a:r>
            <a:r>
              <a:rPr lang="en-US" sz="1000" dirty="0">
                <a:solidFill>
                  <a:schemeClr val="accent6"/>
                </a:solidFill>
              </a:rPr>
              <a:t>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12074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0" r:id="rId3"/>
    <p:sldLayoutId id="2147483662" r:id="rId4"/>
    <p:sldLayoutId id="2147483665" r:id="rId5"/>
    <p:sldLayoutId id="2147483673" r:id="rId6"/>
    <p:sldLayoutId id="2147483664" r:id="rId7"/>
    <p:sldLayoutId id="2147483676" r:id="rId8"/>
    <p:sldLayoutId id="2147483666" r:id="rId9"/>
    <p:sldLayoutId id="2147483674" r:id="rId10"/>
    <p:sldLayoutId id="2147483675" r:id="rId11"/>
    <p:sldLayoutId id="2147483667" r:id="rId12"/>
    <p:sldLayoutId id="2147483668" r:id="rId13"/>
    <p:sldLayoutId id="21474836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8" indent="0" algn="l" defTabSz="914400" rtl="0" eaLnBrk="1" latinLnBrk="0" hangingPunct="1">
        <a:lnSpc>
          <a:spcPct val="95000"/>
        </a:lnSpc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None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358775" indent="-358775" algn="l" defTabSz="914400" rtl="0" eaLnBrk="1" latinLnBrk="0" hangingPunct="1">
        <a:lnSpc>
          <a:spcPct val="95000"/>
        </a:lnSpc>
        <a:spcBef>
          <a:spcPts val="0"/>
        </a:spcBef>
        <a:spcAft>
          <a:spcPts val="900"/>
        </a:spcAft>
        <a:buClr>
          <a:schemeClr val="accent1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09613" indent="-350838" algn="l" defTabSz="914400" rtl="0" eaLnBrk="1" latinLnBrk="0" hangingPunct="1">
        <a:lnSpc>
          <a:spcPct val="95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7438" indent="-369888" algn="l" defTabSz="914400" rtl="0" eaLnBrk="1" latinLnBrk="0" hangingPunct="1">
        <a:lnSpc>
          <a:spcPct val="95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358775" algn="l" defTabSz="914400" rtl="0" eaLnBrk="1" latinLnBrk="0" hangingPunct="1">
        <a:lnSpc>
          <a:spcPct val="95000"/>
        </a:lnSpc>
        <a:spcBef>
          <a:spcPts val="0"/>
        </a:spcBef>
        <a:spcAft>
          <a:spcPts val="900"/>
        </a:spcAft>
        <a:buClr>
          <a:schemeClr val="accent4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77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11" Type="http://schemas.openxmlformats.org/officeDocument/2006/relationships/image" Target="../media/image16.jpeg"/><Relationship Id="rId5" Type="http://schemas.openxmlformats.org/officeDocument/2006/relationships/image" Target="../media/image12.jpe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11.jpeg"/><Relationship Id="rId9" Type="http://schemas.microsoft.com/office/2007/relationships/hdphoto" Target="../media/hdphoto3.wdp"/><Relationship Id="rId1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21.pn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R&amp;D advances in </a:t>
            </a:r>
            <a:r>
              <a:rPr lang="en-US" dirty="0"/>
              <a:t>Geothermal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Logan Muller, Solenis R&amp;D team</a:t>
            </a:r>
          </a:p>
        </p:txBody>
      </p:sp>
    </p:spTree>
    <p:extLst>
      <p:ext uri="{BB962C8B-B14F-4D97-AF65-F5344CB8AC3E}">
        <p14:creationId xmlns:p14="http://schemas.microsoft.com/office/powerpoint/2010/main" val="3483190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2355D63-D5DB-4901-9D4B-AFC19455C84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812924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think-cell Slide" r:id="rId5" imgW="359" imgH="358" progId="TCLayout.ActiveDocument.1">
                  <p:embed/>
                </p:oleObj>
              </mc:Choice>
              <mc:Fallback>
                <p:oleObj name="think-cell Slide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C3B2F4D-5B6A-4B2E-88D0-D141B9F1C9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NZ" sz="3200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The motivation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NZ" sz="2800" dirty="0"/>
              <a:t>A typical example is </a:t>
            </a:r>
            <a:r>
              <a:rPr lang="en-NZ" sz="2800" dirty="0" err="1"/>
              <a:t>Ohaaki</a:t>
            </a:r>
            <a:r>
              <a:rPr lang="en-NZ" sz="2800" dirty="0"/>
              <a:t> decline from 106 MW to 43MW in 2015</a:t>
            </a:r>
            <a:endParaRPr lang="en-NZ" b="0" dirty="0">
              <a:solidFill>
                <a:schemeClr val="tx2"/>
              </a:solidFill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1ABE3D4-25B4-4DFD-B920-CF85E2F409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7200" y="1233488"/>
            <a:ext cx="5335200" cy="10710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NZ" b="0" dirty="0">
                <a:solidFill>
                  <a:srgbClr val="44546A"/>
                </a:solidFill>
              </a:rPr>
              <a:t>Long term implications across all Geothermal sites and ROI globally</a:t>
            </a:r>
          </a:p>
          <a:p>
            <a:pPr>
              <a:spcAft>
                <a:spcPts val="600"/>
              </a:spcAft>
            </a:pPr>
            <a:r>
              <a:rPr lang="en-NZ" sz="2000" dirty="0"/>
              <a:t>The reasons are largely SOLVABLE !!!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" t="2985" r="2144" b="1342"/>
          <a:stretch/>
        </p:blipFill>
        <p:spPr bwMode="auto">
          <a:xfrm>
            <a:off x="718852" y="2530643"/>
            <a:ext cx="10754296" cy="327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51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" b="478"/>
          <a:stretch/>
        </p:blipFill>
        <p:spPr>
          <a:xfrm>
            <a:off x="6096000" y="0"/>
            <a:ext cx="5472113" cy="56840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5BB276-C1DE-47DF-B627-587B05C2B4DE}"/>
              </a:ext>
            </a:extLst>
          </p:cNvPr>
          <p:cNvSpPr txBox="1">
            <a:spLocks/>
          </p:cNvSpPr>
          <p:nvPr/>
        </p:nvSpPr>
        <p:spPr>
          <a:xfrm>
            <a:off x="609600" y="533401"/>
            <a:ext cx="5207000" cy="166199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My personal project to make a difference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8D5AF4-93D1-425D-B76B-7EB80AB00607}"/>
              </a:ext>
            </a:extLst>
          </p:cNvPr>
          <p:cNvSpPr txBox="1">
            <a:spLocks/>
          </p:cNvSpPr>
          <p:nvPr/>
        </p:nvSpPr>
        <p:spPr>
          <a:xfrm>
            <a:off x="609600" y="2348851"/>
            <a:ext cx="5181600" cy="3185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588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58775" indent="-35877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35083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369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5100" indent="-35877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chemeClr val="accent4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dirty="0"/>
              <a:t>But I don’t have forever… started 35 years ago!!!</a:t>
            </a:r>
          </a:p>
          <a:p>
            <a:pPr>
              <a:lnSpc>
                <a:spcPct val="100000"/>
              </a:lnSpc>
            </a:pPr>
            <a:endParaRPr lang="en-US" sz="3200" b="0" dirty="0"/>
          </a:p>
          <a:p>
            <a:pPr>
              <a:lnSpc>
                <a:spcPct val="100000"/>
              </a:lnSpc>
            </a:pPr>
            <a:r>
              <a:rPr lang="en-US" sz="3200" b="0" dirty="0">
                <a:solidFill>
                  <a:schemeClr val="tx2"/>
                </a:solidFill>
              </a:rPr>
              <a:t>So these </a:t>
            </a:r>
            <a:r>
              <a:rPr lang="en-US" sz="3200" dirty="0">
                <a:solidFill>
                  <a:schemeClr val="tx2"/>
                </a:solidFill>
              </a:rPr>
              <a:t>breakthroughs are significant </a:t>
            </a:r>
            <a:r>
              <a:rPr lang="en-US" sz="3200" b="0" dirty="0">
                <a:solidFill>
                  <a:schemeClr val="tx2"/>
                </a:solidFill>
              </a:rPr>
              <a:t>for many reasons </a:t>
            </a:r>
            <a:r>
              <a:rPr lang="en-US" sz="3200" b="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en-US" sz="32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7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886397"/>
          </a:xfrm>
        </p:spPr>
        <p:txBody>
          <a:bodyPr/>
          <a:lstStyle/>
          <a:p>
            <a:r>
              <a:rPr lang="en-NZ" dirty="0"/>
              <a:t>First</a:t>
            </a:r>
            <a:r>
              <a:rPr lang="en-NZ"/>
              <a:t>, who is </a:t>
            </a:r>
            <a:r>
              <a:rPr lang="en-NZ" dirty="0"/>
              <a:t>Solenis?</a:t>
            </a:r>
            <a:br>
              <a:rPr lang="en-NZ" dirty="0"/>
            </a:br>
            <a:r>
              <a:rPr lang="en-NZ" dirty="0">
                <a:solidFill>
                  <a:schemeClr val="accent2"/>
                </a:solidFill>
              </a:rPr>
              <a:t>A history of trusted partners 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606701" y="3433739"/>
            <a:ext cx="10559953" cy="1527906"/>
          </a:xfrm>
          <a:prstGeom prst="rightArrow">
            <a:avLst>
              <a:gd name="adj1" fmla="val 78980"/>
              <a:gd name="adj2" fmla="val 3471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00" dirty="0">
              <a:solidFill>
                <a:prstClr val="white"/>
              </a:solidFill>
              <a:latin typeface="Arial Narrow"/>
              <a:cs typeface="Arial Narrow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623887" y="3505200"/>
            <a:ext cx="5815673" cy="700752"/>
          </a:xfrm>
          <a:prstGeom prst="rightArrow">
            <a:avLst>
              <a:gd name="adj1" fmla="val 78980"/>
              <a:gd name="adj2" fmla="val 42544"/>
            </a:avLst>
          </a:prstGeom>
          <a:solidFill>
            <a:schemeClr val="accent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6000" tIns="36000" rIns="72000" bIns="36000" rtlCol="0" anchor="b"/>
          <a:lstStyle/>
          <a:p>
            <a:r>
              <a:rPr lang="en-NZ" dirty="0">
                <a:solidFill>
                  <a:prstClr val="white"/>
                </a:solidFill>
              </a:rPr>
              <a:t>PULP &amp; PAPER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623887" y="4175504"/>
            <a:ext cx="5815673" cy="700752"/>
          </a:xfrm>
          <a:prstGeom prst="rightArrow">
            <a:avLst>
              <a:gd name="adj1" fmla="val 78980"/>
              <a:gd name="adj2" fmla="val 42544"/>
            </a:avLst>
          </a:prstGeom>
          <a:solidFill>
            <a:schemeClr val="accent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6000" tIns="36000" rIns="72000" bIns="72000" rtlCol="0" anchor="t"/>
          <a:lstStyle/>
          <a:p>
            <a:r>
              <a:rPr lang="en-NZ" dirty="0">
                <a:solidFill>
                  <a:prstClr val="white"/>
                </a:solidFill>
              </a:rPr>
              <a:t>WATER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703DAA-CC28-4008-A788-E9C964C66CA7}"/>
              </a:ext>
            </a:extLst>
          </p:cNvPr>
          <p:cNvGrpSpPr/>
          <p:nvPr/>
        </p:nvGrpSpPr>
        <p:grpSpPr>
          <a:xfrm>
            <a:off x="6382003" y="2629689"/>
            <a:ext cx="1456176" cy="1246772"/>
            <a:chOff x="6382003" y="2602475"/>
            <a:chExt cx="1456176" cy="1246772"/>
          </a:xfrm>
        </p:grpSpPr>
        <p:sp>
          <p:nvSpPr>
            <p:cNvPr id="30" name="Right Arrow 29"/>
            <p:cNvSpPr/>
            <p:nvPr/>
          </p:nvSpPr>
          <p:spPr>
            <a:xfrm rot="5400000">
              <a:off x="6466391" y="3035086"/>
              <a:ext cx="509692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49615" y="2602475"/>
              <a:ext cx="1288564" cy="417027"/>
            </a:xfrm>
            <a:prstGeom prst="rect">
              <a:avLst/>
            </a:prstGeom>
            <a:noFill/>
          </p:spPr>
          <p:txBody>
            <a:bodyPr wrap="square" lIns="0" tIns="0" rIns="0" bIns="72000" rtlCol="0" anchor="b" anchorCtr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Ashland acquires </a:t>
              </a:r>
              <a:br>
                <a:rPr lang="en-NZ" sz="1200" kern="0" dirty="0">
                  <a:cs typeface="Arial Narrow"/>
                </a:rPr>
              </a:br>
              <a:r>
                <a:rPr lang="en-NZ" sz="1200" kern="0" dirty="0">
                  <a:cs typeface="Arial Narrow"/>
                </a:rPr>
                <a:t>Hercules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82003" y="3572248"/>
              <a:ext cx="69263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NZ" b="1" kern="0" dirty="0">
                  <a:solidFill>
                    <a:schemeClr val="accent4"/>
                  </a:solidFill>
                  <a:cs typeface="Arial Narrow Bold"/>
                </a:rPr>
                <a:t>2008</a:t>
              </a:r>
              <a:endParaRPr lang="en-NZ" b="1" dirty="0">
                <a:solidFill>
                  <a:schemeClr val="accent4"/>
                </a:solidFill>
                <a:cs typeface="Arial Narrow Bold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956792-0E98-4B0B-88BD-CF714974A314}"/>
              </a:ext>
            </a:extLst>
          </p:cNvPr>
          <p:cNvGrpSpPr/>
          <p:nvPr/>
        </p:nvGrpSpPr>
        <p:grpSpPr>
          <a:xfrm>
            <a:off x="4357981" y="2055077"/>
            <a:ext cx="2769341" cy="1762902"/>
            <a:chOff x="4357981" y="2027863"/>
            <a:chExt cx="2769341" cy="1762902"/>
          </a:xfrm>
        </p:grpSpPr>
        <p:sp>
          <p:nvSpPr>
            <p:cNvPr id="41" name="TextBox 40"/>
            <p:cNvSpPr txBox="1"/>
            <p:nvPr/>
          </p:nvSpPr>
          <p:spPr>
            <a:xfrm>
              <a:off x="4357981" y="3578648"/>
              <a:ext cx="701942" cy="212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NZ" sz="1400" b="1" kern="0" dirty="0">
                  <a:solidFill>
                    <a:prstClr val="white"/>
                  </a:solidFill>
                  <a:cs typeface="Arial Narrow Bold"/>
                </a:rPr>
                <a:t>1998</a:t>
              </a:r>
              <a:endParaRPr lang="en-NZ" sz="1400" b="1" dirty="0">
                <a:solidFill>
                  <a:prstClr val="white"/>
                </a:solidFill>
                <a:cs typeface="Arial Narrow Bold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53390" y="2027863"/>
              <a:ext cx="2573932" cy="40795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72000" rtlCol="0" anchor="b" anchorCtr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BetzDearborn acquired </a:t>
              </a:r>
              <a:br>
                <a:rPr lang="en-NZ" sz="1200" kern="0" dirty="0">
                  <a:cs typeface="Arial Narrow"/>
                </a:rPr>
              </a:br>
              <a:r>
                <a:rPr lang="en-NZ" sz="1200" kern="0" dirty="0">
                  <a:cs typeface="Arial Narrow"/>
                </a:rPr>
                <a:t>by Hercules Inc.</a:t>
              </a:r>
            </a:p>
          </p:txBody>
        </p:sp>
        <p:sp>
          <p:nvSpPr>
            <p:cNvPr id="54" name="Right Arrow 53"/>
            <p:cNvSpPr/>
            <p:nvPr/>
          </p:nvSpPr>
          <p:spPr>
            <a:xfrm rot="5400000">
              <a:off x="4103232" y="2696729"/>
              <a:ext cx="1186406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01071FF-A108-4606-A43E-7045D26EE8FE}"/>
              </a:ext>
            </a:extLst>
          </p:cNvPr>
          <p:cNvGrpSpPr/>
          <p:nvPr/>
        </p:nvGrpSpPr>
        <p:grpSpPr>
          <a:xfrm>
            <a:off x="3559862" y="1632487"/>
            <a:ext cx="2802089" cy="2185492"/>
            <a:chOff x="3559862" y="1605273"/>
            <a:chExt cx="2802089" cy="2185492"/>
          </a:xfrm>
        </p:grpSpPr>
        <p:sp>
          <p:nvSpPr>
            <p:cNvPr id="55" name="TextBox 54"/>
            <p:cNvSpPr txBox="1"/>
            <p:nvPr/>
          </p:nvSpPr>
          <p:spPr>
            <a:xfrm>
              <a:off x="3559862" y="3578648"/>
              <a:ext cx="701942" cy="212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NZ" sz="1400" b="1" kern="0" dirty="0">
                  <a:solidFill>
                    <a:prstClr val="white"/>
                  </a:solidFill>
                  <a:cs typeface="Arial Narrow Bold"/>
                </a:rPr>
                <a:t>1996</a:t>
              </a:r>
              <a:endParaRPr lang="en-NZ" sz="1400" b="1" dirty="0">
                <a:solidFill>
                  <a:prstClr val="white"/>
                </a:solidFill>
                <a:cs typeface="Arial Narrow Bold"/>
              </a:endParaRPr>
            </a:p>
          </p:txBody>
        </p:sp>
        <p:sp>
          <p:nvSpPr>
            <p:cNvPr id="56" name="Right Arrow 55"/>
            <p:cNvSpPr/>
            <p:nvPr/>
          </p:nvSpPr>
          <p:spPr>
            <a:xfrm rot="5400000">
              <a:off x="3128548" y="2510860"/>
              <a:ext cx="1558145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754344" y="1605273"/>
              <a:ext cx="2607607" cy="41702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72000" rtlCol="0" anchor="b" anchorCtr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Betz Paperchem acquires Dearborn division of W.R. Grace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64CF46-4C66-4D4B-9C0A-19F47FADD590}"/>
              </a:ext>
            </a:extLst>
          </p:cNvPr>
          <p:cNvGrpSpPr/>
          <p:nvPr/>
        </p:nvGrpSpPr>
        <p:grpSpPr>
          <a:xfrm>
            <a:off x="704718" y="2069856"/>
            <a:ext cx="2734303" cy="1752833"/>
            <a:chOff x="704718" y="2042642"/>
            <a:chExt cx="2734303" cy="1752833"/>
          </a:xfrm>
        </p:grpSpPr>
        <p:sp>
          <p:nvSpPr>
            <p:cNvPr id="45" name="TextBox 44"/>
            <p:cNvSpPr txBox="1"/>
            <p:nvPr/>
          </p:nvSpPr>
          <p:spPr>
            <a:xfrm>
              <a:off x="1063017" y="2042642"/>
              <a:ext cx="2376004" cy="589751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72000" rtlCol="0" anchor="b" anchorCtr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Hercules founded 1912</a:t>
              </a:r>
            </a:p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Betz Laboratories founded 1925</a:t>
              </a:r>
            </a:p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Drew Industries founded 1907</a:t>
              </a:r>
            </a:p>
          </p:txBody>
        </p:sp>
        <p:sp>
          <p:nvSpPr>
            <p:cNvPr id="58" name="Right Arrow 57"/>
            <p:cNvSpPr/>
            <p:nvPr/>
          </p:nvSpPr>
          <p:spPr>
            <a:xfrm rot="5400000">
              <a:off x="713014" y="2821035"/>
              <a:ext cx="937794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4718" y="3578648"/>
              <a:ext cx="955808" cy="21682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 rtlCol="0" anchor="b" anchorCtr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en-NZ" sz="1400" b="1" kern="0" dirty="0">
                  <a:solidFill>
                    <a:prstClr val="white"/>
                  </a:solidFill>
                  <a:cs typeface="Arial Narrow"/>
                </a:rPr>
                <a:t>1907</a:t>
              </a:r>
              <a:r>
                <a:rPr lang="en-NZ" sz="1400" kern="0" dirty="0">
                  <a:solidFill>
                    <a:prstClr val="white"/>
                  </a:solidFill>
                  <a:cs typeface="Arial Narrow"/>
                </a:rPr>
                <a:t>-</a:t>
              </a:r>
              <a:r>
                <a:rPr lang="en-NZ" sz="1400" b="1" kern="0" dirty="0">
                  <a:solidFill>
                    <a:prstClr val="white"/>
                  </a:solidFill>
                  <a:cs typeface="Arial Narrow"/>
                </a:rPr>
                <a:t>1925</a:t>
              </a:r>
              <a:endParaRPr lang="en-NZ" sz="1400" kern="0" dirty="0">
                <a:solidFill>
                  <a:prstClr val="white"/>
                </a:solidFill>
                <a:cs typeface="Arial Narrow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990755-1E36-45E9-BFB3-335C9275A7C2}"/>
              </a:ext>
            </a:extLst>
          </p:cNvPr>
          <p:cNvGrpSpPr/>
          <p:nvPr/>
        </p:nvGrpSpPr>
        <p:grpSpPr>
          <a:xfrm>
            <a:off x="5170169" y="2403189"/>
            <a:ext cx="1516553" cy="1414790"/>
            <a:chOff x="5170169" y="2375975"/>
            <a:chExt cx="1516553" cy="1414790"/>
          </a:xfrm>
        </p:grpSpPr>
        <p:sp>
          <p:nvSpPr>
            <p:cNvPr id="59" name="Right Arrow 58"/>
            <p:cNvSpPr/>
            <p:nvPr/>
          </p:nvSpPr>
          <p:spPr>
            <a:xfrm rot="5400000">
              <a:off x="5122013" y="2895799"/>
              <a:ext cx="788266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359968" y="2375975"/>
              <a:ext cx="1326754" cy="417027"/>
            </a:xfrm>
            <a:prstGeom prst="rect">
              <a:avLst/>
            </a:prstGeom>
            <a:noFill/>
          </p:spPr>
          <p:txBody>
            <a:bodyPr wrap="square" lIns="0" tIns="0" rIns="0" bIns="72000" rtlCol="0" anchor="b" anchorCtr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Hercules acquires </a:t>
              </a:r>
              <a:br>
                <a:rPr lang="en-NZ" sz="1200" kern="0" dirty="0">
                  <a:cs typeface="Arial Narrow"/>
                </a:rPr>
              </a:br>
              <a:r>
                <a:rPr lang="en-NZ" sz="1200" kern="0" dirty="0">
                  <a:cs typeface="Arial Narrow"/>
                </a:rPr>
                <a:t>Houghton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170169" y="3578648"/>
              <a:ext cx="701942" cy="212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NZ" sz="1400" b="1" kern="0" dirty="0">
                  <a:solidFill>
                    <a:prstClr val="white"/>
                  </a:solidFill>
                  <a:cs typeface="Arial Narrow Bold"/>
                </a:rPr>
                <a:t>2000</a:t>
              </a:r>
              <a:endParaRPr lang="en-NZ" sz="1400" b="1" dirty="0">
                <a:solidFill>
                  <a:prstClr val="white"/>
                </a:solidFill>
                <a:cs typeface="Arial Narrow Bold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8308A84-AD9C-4B7A-A417-B41227325632}"/>
              </a:ext>
            </a:extLst>
          </p:cNvPr>
          <p:cNvGrpSpPr/>
          <p:nvPr/>
        </p:nvGrpSpPr>
        <p:grpSpPr>
          <a:xfrm>
            <a:off x="7998234" y="2456966"/>
            <a:ext cx="2713667" cy="1419495"/>
            <a:chOff x="7998234" y="2429752"/>
            <a:chExt cx="2713667" cy="1419495"/>
          </a:xfrm>
        </p:grpSpPr>
        <p:sp>
          <p:nvSpPr>
            <p:cNvPr id="32" name="TextBox 31"/>
            <p:cNvSpPr txBox="1"/>
            <p:nvPr/>
          </p:nvSpPr>
          <p:spPr>
            <a:xfrm>
              <a:off x="8173925" y="2429752"/>
              <a:ext cx="2537976" cy="589751"/>
            </a:xfrm>
            <a:prstGeom prst="rect">
              <a:avLst/>
            </a:prstGeom>
            <a:noFill/>
          </p:spPr>
          <p:txBody>
            <a:bodyPr wrap="square" lIns="0" tIns="0" rIns="0" bIns="72000" rtlCol="0" anchor="b" anchorCtr="0">
              <a:spAutoFit/>
            </a:bodyPr>
            <a:lstStyle>
              <a:defPPr>
                <a:defRPr lang="en-US"/>
              </a:defPPr>
              <a:lvl1pPr fontAlgn="auto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defRPr sz="1200" kern="0">
                  <a:solidFill>
                    <a:schemeClr val="accent5">
                      <a:lumMod val="75000"/>
                    </a:schemeClr>
                  </a:solidFill>
                  <a:cs typeface="Arial Narrow"/>
                </a:defRPr>
              </a:lvl1pPr>
            </a:lstStyle>
            <a:p>
              <a:r>
                <a:rPr lang="en-NZ" dirty="0">
                  <a:solidFill>
                    <a:schemeClr val="tx1"/>
                  </a:solidFill>
                </a:rPr>
                <a:t>Solenis acquires </a:t>
              </a:r>
            </a:p>
            <a:p>
              <a:r>
                <a:rPr lang="en-NZ" dirty="0">
                  <a:solidFill>
                    <a:schemeClr val="tx1"/>
                  </a:solidFill>
                </a:rPr>
                <a:t>Clearwater Specialties LLC</a:t>
              </a:r>
            </a:p>
            <a:p>
              <a:r>
                <a:rPr lang="en-NZ" dirty="0">
                  <a:solidFill>
                    <a:schemeClr val="tx1"/>
                  </a:solidFill>
                </a:rPr>
                <a:t>Quimatec Produtos Químicos Ltda.</a:t>
              </a:r>
            </a:p>
          </p:txBody>
        </p:sp>
        <p:sp>
          <p:nvSpPr>
            <p:cNvPr id="35" name="Right Arrow 34"/>
            <p:cNvSpPr/>
            <p:nvPr/>
          </p:nvSpPr>
          <p:spPr>
            <a:xfrm rot="5400000">
              <a:off x="8100906" y="3035086"/>
              <a:ext cx="509692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8000">
                  <a:schemeClr val="bg1">
                    <a:alpha val="0"/>
                  </a:schemeClr>
                </a:gs>
                <a:gs pos="37000">
                  <a:schemeClr val="accent4">
                    <a:alpha val="60000"/>
                  </a:schemeClr>
                </a:gs>
                <a:gs pos="70000">
                  <a:schemeClr val="accent4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NZ" sz="2400" dirty="0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998234" y="3572248"/>
              <a:ext cx="75714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1400" b="1" kern="0">
                  <a:solidFill>
                    <a:srgbClr val="000000"/>
                  </a:solidFill>
                  <a:cs typeface="Arial Narrow Bold"/>
                </a:defRPr>
              </a:lvl1pPr>
            </a:lstStyle>
            <a:p>
              <a:r>
                <a:rPr lang="en-NZ" sz="1800" dirty="0">
                  <a:solidFill>
                    <a:schemeClr val="accent4"/>
                  </a:solidFill>
                </a:rPr>
                <a:t>2015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6020C0-095C-4516-A532-14FFE2660A95}"/>
              </a:ext>
            </a:extLst>
          </p:cNvPr>
          <p:cNvGrpSpPr/>
          <p:nvPr/>
        </p:nvGrpSpPr>
        <p:grpSpPr>
          <a:xfrm>
            <a:off x="2559419" y="4568382"/>
            <a:ext cx="2435882" cy="1124176"/>
            <a:chOff x="2559419" y="4528250"/>
            <a:chExt cx="2435882" cy="1124176"/>
          </a:xfrm>
        </p:grpSpPr>
        <p:sp>
          <p:nvSpPr>
            <p:cNvPr id="21" name="TextBox 20"/>
            <p:cNvSpPr txBox="1"/>
            <p:nvPr/>
          </p:nvSpPr>
          <p:spPr>
            <a:xfrm>
              <a:off x="2559419" y="4528250"/>
              <a:ext cx="701942" cy="21682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 rtlCol="0" anchor="b" anchorCtr="0">
              <a:spAutoFit/>
            </a:bodyPr>
            <a:lstStyle>
              <a:defPPr>
                <a:defRPr lang="en-US"/>
              </a:defPPr>
              <a:lvl1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sz="1400" b="1" kern="0">
                  <a:cs typeface="Arial Narrow"/>
                </a:defRPr>
              </a:lvl1pPr>
            </a:lstStyle>
            <a:p>
              <a:pPr algn="ctr"/>
              <a:r>
                <a:rPr lang="en-NZ" dirty="0">
                  <a:solidFill>
                    <a:prstClr val="white"/>
                  </a:solidFill>
                </a:rPr>
                <a:t>1981</a:t>
              </a:r>
            </a:p>
          </p:txBody>
        </p:sp>
        <p:sp>
          <p:nvSpPr>
            <p:cNvPr id="40" name="Right Arrow 39"/>
            <p:cNvSpPr/>
            <p:nvPr/>
          </p:nvSpPr>
          <p:spPr>
            <a:xfrm rot="16200000">
              <a:off x="2646071" y="4800294"/>
              <a:ext cx="509692" cy="492958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14000">
                  <a:schemeClr val="bg1">
                    <a:alpha val="50000"/>
                  </a:schemeClr>
                </a:gs>
                <a:gs pos="84000">
                  <a:schemeClr val="accent2"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solidFill>
                  <a:prstClr val="white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77997" y="5244472"/>
              <a:ext cx="2217304" cy="40795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72000" rIns="0" bIns="0" rtlCol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Ashland acquires Drew Industrial Division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B7861A-1CA0-4B39-A622-D3C188EE4310}"/>
              </a:ext>
            </a:extLst>
          </p:cNvPr>
          <p:cNvGrpSpPr/>
          <p:nvPr/>
        </p:nvGrpSpPr>
        <p:grpSpPr>
          <a:xfrm>
            <a:off x="5640007" y="4568382"/>
            <a:ext cx="2030866" cy="1305973"/>
            <a:chOff x="5640007" y="4528250"/>
            <a:chExt cx="2030866" cy="1305973"/>
          </a:xfrm>
        </p:grpSpPr>
        <p:sp>
          <p:nvSpPr>
            <p:cNvPr id="39" name="TextBox 38"/>
            <p:cNvSpPr txBox="1"/>
            <p:nvPr/>
          </p:nvSpPr>
          <p:spPr>
            <a:xfrm>
              <a:off x="5640007" y="4528250"/>
              <a:ext cx="701942" cy="21682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 rtlCol="0" anchor="b" anchorCtr="0">
              <a:spAutoFit/>
            </a:bodyPr>
            <a:lstStyle>
              <a:defPPr>
                <a:defRPr lang="en-US"/>
              </a:defPPr>
              <a:lvl1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sz="1400" b="1" kern="0">
                  <a:cs typeface="Arial Narrow"/>
                </a:defRPr>
              </a:lvl1pPr>
            </a:lstStyle>
            <a:p>
              <a:pPr algn="ctr"/>
              <a:r>
                <a:rPr lang="en-NZ" dirty="0">
                  <a:solidFill>
                    <a:prstClr val="white"/>
                  </a:solidFill>
                </a:rPr>
                <a:t>2007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 rot="16200000">
              <a:off x="5752103" y="4768972"/>
              <a:ext cx="509692" cy="555605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14000">
                  <a:schemeClr val="bg1">
                    <a:alpha val="50000"/>
                  </a:schemeClr>
                </a:gs>
                <a:gs pos="84000">
                  <a:schemeClr val="accent2"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59817" y="5244472"/>
              <a:ext cx="1811056" cy="58975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Stockhausen Utility Water Group and Wastewater Polymer Division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750304-4700-4B50-916A-4006FA8907D5}"/>
              </a:ext>
            </a:extLst>
          </p:cNvPr>
          <p:cNvGrpSpPr/>
          <p:nvPr/>
        </p:nvGrpSpPr>
        <p:grpSpPr>
          <a:xfrm>
            <a:off x="7527235" y="4514560"/>
            <a:ext cx="1177513" cy="1177998"/>
            <a:chOff x="7527235" y="4474428"/>
            <a:chExt cx="1177513" cy="1177998"/>
          </a:xfrm>
        </p:grpSpPr>
        <p:sp>
          <p:nvSpPr>
            <p:cNvPr id="46" name="TextBox 45"/>
            <p:cNvSpPr txBox="1"/>
            <p:nvPr/>
          </p:nvSpPr>
          <p:spPr>
            <a:xfrm>
              <a:off x="7527235" y="4474428"/>
              <a:ext cx="74955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>
              <a:defPPr>
                <a:defRPr lang="en-US"/>
              </a:defPPr>
              <a:lvl1pPr algn="ctr">
                <a:defRPr sz="1400" b="1" kern="0">
                  <a:solidFill>
                    <a:srgbClr val="000000"/>
                  </a:solidFill>
                  <a:cs typeface="Arial Narrow Bold"/>
                </a:defRPr>
              </a:lvl1pPr>
            </a:lstStyle>
            <a:p>
              <a:r>
                <a:rPr lang="en-NZ" sz="1800" dirty="0">
                  <a:solidFill>
                    <a:schemeClr val="accent2"/>
                  </a:solidFill>
                </a:rPr>
                <a:t>2014</a:t>
              </a:r>
            </a:p>
          </p:txBody>
        </p:sp>
        <p:sp>
          <p:nvSpPr>
            <p:cNvPr id="62" name="Right Arrow 61"/>
            <p:cNvSpPr/>
            <p:nvPr/>
          </p:nvSpPr>
          <p:spPr>
            <a:xfrm rot="16200000">
              <a:off x="7640674" y="4768972"/>
              <a:ext cx="509692" cy="555605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14000">
                  <a:schemeClr val="bg1">
                    <a:alpha val="50000"/>
                  </a:schemeClr>
                </a:gs>
                <a:gs pos="84000">
                  <a:schemeClr val="accent2"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54854" y="5244472"/>
              <a:ext cx="949894" cy="40795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en-NZ" sz="1200" kern="0" dirty="0">
                  <a:cs typeface="Arial Narrow"/>
                </a:rPr>
                <a:t>Solenis </a:t>
              </a:r>
              <a:br>
                <a:rPr lang="en-NZ" sz="1200" kern="0" dirty="0">
                  <a:cs typeface="Arial Narrow"/>
                </a:rPr>
              </a:br>
              <a:r>
                <a:rPr lang="en-NZ" sz="1200" kern="0" dirty="0">
                  <a:cs typeface="Arial Narrow"/>
                </a:rPr>
                <a:t>is launched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4E35D-B397-4665-AAA1-08843C5C55B4}"/>
              </a:ext>
            </a:extLst>
          </p:cNvPr>
          <p:cNvGrpSpPr/>
          <p:nvPr/>
        </p:nvGrpSpPr>
        <p:grpSpPr>
          <a:xfrm>
            <a:off x="8611747" y="4514560"/>
            <a:ext cx="2956366" cy="1359795"/>
            <a:chOff x="8611747" y="4474428"/>
            <a:chExt cx="2956366" cy="1359795"/>
          </a:xfrm>
        </p:grpSpPr>
        <p:sp>
          <p:nvSpPr>
            <p:cNvPr id="43" name="TextBox 42"/>
            <p:cNvSpPr txBox="1"/>
            <p:nvPr/>
          </p:nvSpPr>
          <p:spPr>
            <a:xfrm>
              <a:off x="8611747" y="4474428"/>
              <a:ext cx="71632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>
              <a:defPPr>
                <a:defRPr lang="en-US"/>
              </a:defPPr>
              <a:lvl1pPr algn="ctr">
                <a:defRPr sz="1400" b="1" kern="0">
                  <a:solidFill>
                    <a:srgbClr val="000000"/>
                  </a:solidFill>
                  <a:cs typeface="Arial Narrow Bold"/>
                </a:defRPr>
              </a:lvl1pPr>
            </a:lstStyle>
            <a:p>
              <a:r>
                <a:rPr lang="en-NZ" sz="1800" dirty="0">
                  <a:solidFill>
                    <a:schemeClr val="accent2"/>
                  </a:solidFill>
                </a:rPr>
                <a:t>2016</a:t>
              </a:r>
            </a:p>
          </p:txBody>
        </p:sp>
        <p:sp>
          <p:nvSpPr>
            <p:cNvPr id="44" name="Right Arrow 43"/>
            <p:cNvSpPr/>
            <p:nvPr/>
          </p:nvSpPr>
          <p:spPr>
            <a:xfrm rot="16200000">
              <a:off x="8713951" y="4768972"/>
              <a:ext cx="509692" cy="555605"/>
            </a:xfrm>
            <a:prstGeom prst="rightArrow">
              <a:avLst>
                <a:gd name="adj1" fmla="val 49401"/>
                <a:gd name="adj2" fmla="val 62643"/>
              </a:avLst>
            </a:prstGeom>
            <a:gradFill flip="none" rotWithShape="1">
              <a:gsLst>
                <a:gs pos="14000">
                  <a:schemeClr val="bg1">
                    <a:alpha val="50000"/>
                  </a:schemeClr>
                </a:gs>
                <a:gs pos="84000">
                  <a:schemeClr val="accent2"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805694" y="5244472"/>
              <a:ext cx="2762419" cy="58975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>
              <a:defPPr>
                <a:defRPr lang="en-US"/>
              </a:defPPr>
              <a:lvl1pPr fontAlgn="auto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defRPr sz="1200" kern="0">
                  <a:solidFill>
                    <a:schemeClr val="accent5">
                      <a:lumMod val="75000"/>
                    </a:schemeClr>
                  </a:solidFill>
                  <a:cs typeface="Arial Narrow"/>
                </a:defRPr>
              </a:lvl1pPr>
            </a:lstStyle>
            <a:p>
              <a:r>
                <a:rPr lang="en-NZ" dirty="0">
                  <a:solidFill>
                    <a:schemeClr val="tx1"/>
                  </a:solidFill>
                </a:rPr>
                <a:t>Solenis acquires Nuplex Pulp &amp; Paper Lostris International B.V. Wester Blend B.V. NOPCO</a:t>
              </a:r>
            </a:p>
          </p:txBody>
        </p:sp>
      </p:grpSp>
      <p:pic>
        <p:nvPicPr>
          <p:cNvPr id="8" name="Picture 7" descr="Solenis-tag-RGB-ppt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5218" y="4021326"/>
            <a:ext cx="2275398" cy="37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5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phaBlueMap.png"/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491" y="1160748"/>
            <a:ext cx="10533018" cy="4943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A42B838-42CE-4ACF-9C93-64748443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global presence</a:t>
            </a:r>
            <a:endParaRPr lang="en-GB" dirty="0"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66A70E58-E19E-4959-9179-2351D7228063}"/>
              </a:ext>
            </a:extLst>
          </p:cNvPr>
          <p:cNvSpPr/>
          <p:nvPr/>
        </p:nvSpPr>
        <p:spPr>
          <a:xfrm>
            <a:off x="1658652" y="2312876"/>
            <a:ext cx="2069940" cy="1764196"/>
          </a:xfrm>
          <a:prstGeom prst="roundRect">
            <a:avLst>
              <a:gd name="adj" fmla="val 5492"/>
            </a:avLst>
          </a:prstGeom>
          <a:gradFill flip="none" rotWithShape="1">
            <a:gsLst>
              <a:gs pos="78000">
                <a:schemeClr val="accent2">
                  <a:lumMod val="60000"/>
                  <a:lumOff val="40000"/>
                  <a:alpha val="75000"/>
                </a:schemeClr>
              </a:gs>
              <a:gs pos="25000">
                <a:schemeClr val="accent2">
                  <a:alpha val="90000"/>
                  <a:lumMod val="90000"/>
                </a:schemeClr>
              </a:gs>
              <a:gs pos="100000">
                <a:schemeClr val="bg1">
                  <a:alpha val="17000"/>
                  <a:lumMod val="20000"/>
                  <a:lumOff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>
                <a:solidFill>
                  <a:schemeClr val="bg1"/>
                </a:solidFill>
              </a:rPr>
              <a:t>3,500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cs typeface="Arial Narrow"/>
              </a:rPr>
              <a:t>Employees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62733DA5-22A2-45F9-B339-D1C0F0CEC11D}"/>
              </a:ext>
            </a:extLst>
          </p:cNvPr>
          <p:cNvSpPr/>
          <p:nvPr/>
        </p:nvSpPr>
        <p:spPr>
          <a:xfrm>
            <a:off x="3926904" y="2312876"/>
            <a:ext cx="2069940" cy="1764196"/>
          </a:xfrm>
          <a:prstGeom prst="roundRect">
            <a:avLst>
              <a:gd name="adj" fmla="val 5492"/>
            </a:avLst>
          </a:prstGeom>
          <a:gradFill flip="none" rotWithShape="1">
            <a:gsLst>
              <a:gs pos="78000">
                <a:schemeClr val="accent2">
                  <a:lumMod val="60000"/>
                  <a:lumOff val="40000"/>
                  <a:alpha val="75000"/>
                </a:schemeClr>
              </a:gs>
              <a:gs pos="25000">
                <a:schemeClr val="accent2">
                  <a:alpha val="90000"/>
                  <a:lumMod val="90000"/>
                </a:schemeClr>
              </a:gs>
              <a:gs pos="100000">
                <a:schemeClr val="bg1">
                  <a:alpha val="17000"/>
                  <a:lumMod val="20000"/>
                  <a:lumOff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bg1"/>
                </a:solidFill>
              </a:rPr>
              <a:t>118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cs typeface="Arial Narrow"/>
              </a:rPr>
              <a:t>Countries</a:t>
            </a: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3DEFD6C9-9DDC-45B3-A481-F9A2D0DE87DC}"/>
              </a:ext>
            </a:extLst>
          </p:cNvPr>
          <p:cNvSpPr/>
          <p:nvPr/>
        </p:nvSpPr>
        <p:spPr>
          <a:xfrm>
            <a:off x="6195156" y="2312876"/>
            <a:ext cx="2069940" cy="1764196"/>
          </a:xfrm>
          <a:prstGeom prst="roundRect">
            <a:avLst>
              <a:gd name="adj" fmla="val 5492"/>
            </a:avLst>
          </a:prstGeom>
          <a:gradFill flip="none" rotWithShape="1">
            <a:gsLst>
              <a:gs pos="78000">
                <a:schemeClr val="accent2">
                  <a:lumMod val="60000"/>
                  <a:lumOff val="40000"/>
                  <a:alpha val="75000"/>
                </a:schemeClr>
              </a:gs>
              <a:gs pos="25000">
                <a:schemeClr val="accent2">
                  <a:alpha val="90000"/>
                  <a:lumMod val="90000"/>
                </a:schemeClr>
              </a:gs>
              <a:gs pos="100000">
                <a:schemeClr val="bg1">
                  <a:alpha val="17000"/>
                  <a:lumMod val="20000"/>
                  <a:lumOff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>
                <a:solidFill>
                  <a:schemeClr val="bg1"/>
                </a:solidFill>
              </a:rPr>
              <a:t>35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cs typeface="Arial Narrow"/>
              </a:rPr>
              <a:t>Manufacturing Facilities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84B86495-EED5-42F4-9153-CE661376721B}"/>
              </a:ext>
            </a:extLst>
          </p:cNvPr>
          <p:cNvSpPr/>
          <p:nvPr/>
        </p:nvSpPr>
        <p:spPr>
          <a:xfrm>
            <a:off x="8463409" y="2312876"/>
            <a:ext cx="2069940" cy="1764196"/>
          </a:xfrm>
          <a:prstGeom prst="roundRect">
            <a:avLst>
              <a:gd name="adj" fmla="val 5492"/>
            </a:avLst>
          </a:prstGeom>
          <a:gradFill flip="none" rotWithShape="1">
            <a:gsLst>
              <a:gs pos="78000">
                <a:schemeClr val="accent2">
                  <a:lumMod val="60000"/>
                  <a:lumOff val="40000"/>
                  <a:alpha val="75000"/>
                </a:schemeClr>
              </a:gs>
              <a:gs pos="25000">
                <a:schemeClr val="accent2">
                  <a:alpha val="90000"/>
                  <a:lumMod val="90000"/>
                </a:schemeClr>
              </a:gs>
              <a:gs pos="100000">
                <a:schemeClr val="bg1">
                  <a:alpha val="17000"/>
                  <a:lumMod val="20000"/>
                  <a:lumOff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>
                <a:solidFill>
                  <a:schemeClr val="bg1"/>
                </a:solidFill>
              </a:rPr>
              <a:t>3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  <a:cs typeface="Arial Narrow"/>
              </a:rPr>
              <a:t>Research</a:t>
            </a:r>
            <a:br>
              <a:rPr lang="en-US" sz="2000">
                <a:solidFill>
                  <a:schemeClr val="bg1"/>
                </a:solidFill>
                <a:cs typeface="Arial Narrow"/>
              </a:rPr>
            </a:br>
            <a:r>
              <a:rPr lang="en-US" sz="2000">
                <a:solidFill>
                  <a:schemeClr val="bg1"/>
                </a:solidFill>
                <a:cs typeface="Arial Narrow"/>
              </a:rPr>
              <a:t>Facilities</a:t>
            </a:r>
            <a:endParaRPr lang="en-US" sz="2000" dirty="0">
              <a:solidFill>
                <a:schemeClr val="bg1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19941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Who’s who in Solenis Geothermal R&amp;D?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E5EAF0-2459-4761-8998-063F0A0F57DB}"/>
              </a:ext>
            </a:extLst>
          </p:cNvPr>
          <p:cNvGrpSpPr/>
          <p:nvPr/>
        </p:nvGrpSpPr>
        <p:grpSpPr>
          <a:xfrm>
            <a:off x="582140" y="1233487"/>
            <a:ext cx="11045184" cy="4566919"/>
            <a:chOff x="582140" y="1233487"/>
            <a:chExt cx="11045184" cy="4566919"/>
          </a:xfrm>
        </p:grpSpPr>
        <p:sp>
          <p:nvSpPr>
            <p:cNvPr id="54" name="object 9"/>
            <p:cNvSpPr/>
            <p:nvPr/>
          </p:nvSpPr>
          <p:spPr>
            <a:xfrm rot="10800000" flipV="1">
              <a:off x="623887" y="1233487"/>
              <a:ext cx="10961687" cy="3773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85000"/>
                </a:lnSpc>
              </a:pPr>
              <a:r>
                <a:rPr lang="en-NZ" sz="1600" b="1" dirty="0">
                  <a:solidFill>
                    <a:prstClr val="white"/>
                  </a:solidFill>
                </a:rPr>
                <a:t>GEOTHERMAL GLOBAL DEVELOPMENT TEAM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514916" y="3878556"/>
              <a:ext cx="1404000" cy="1921850"/>
              <a:chOff x="544040" y="4068328"/>
              <a:chExt cx="1404000" cy="192185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rcRect t="6948" r="2502" b="9346"/>
              <a:stretch/>
            </p:blipFill>
            <p:spPr>
              <a:xfrm>
                <a:off x="623746" y="4068328"/>
                <a:ext cx="1244588" cy="1323976"/>
              </a:xfrm>
              <a:prstGeom prst="rect">
                <a:avLst/>
              </a:prstGeom>
              <a:effectLst/>
            </p:spPr>
          </p:pic>
          <p:sp>
            <p:nvSpPr>
              <p:cNvPr id="25" name="TextBox 24"/>
              <p:cNvSpPr txBox="1"/>
              <p:nvPr/>
            </p:nvSpPr>
            <p:spPr>
              <a:xfrm>
                <a:off x="544040" y="5394255"/>
                <a:ext cx="1404000" cy="59592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algn="ctr"/>
                <a:r>
                  <a:rPr lang="en-NZ" sz="1400" b="1" dirty="0">
                    <a:solidFill>
                      <a:schemeClr val="accent2"/>
                    </a:solidFill>
                  </a:rPr>
                  <a:t>Peter Slijp</a:t>
                </a:r>
                <a:br>
                  <a:rPr lang="en-NZ" sz="1400" b="1" dirty="0">
                    <a:solidFill>
                      <a:schemeClr val="accent2"/>
                    </a:solidFill>
                  </a:rPr>
                </a:br>
                <a:r>
                  <a:rPr lang="en-NZ" sz="1000" dirty="0"/>
                  <a:t>IWT Applications </a:t>
                </a:r>
                <a:br>
                  <a:rPr lang="en-NZ" sz="1000" dirty="0"/>
                </a:br>
                <a:r>
                  <a:rPr lang="en-NZ" sz="1000" dirty="0"/>
                  <a:t>Specialist Chemist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82140" y="1736812"/>
              <a:ext cx="1404000" cy="2073787"/>
              <a:chOff x="544040" y="1736812"/>
              <a:chExt cx="1404000" cy="207378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544040" y="3060787"/>
                <a:ext cx="1404000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pPr algn="ctr"/>
                <a:r>
                  <a:rPr lang="en-NZ" b="1" dirty="0">
                    <a:solidFill>
                      <a:schemeClr val="accent2"/>
                    </a:solidFill>
                  </a:rPr>
                  <a:t>Dr Logan Muller</a:t>
                </a:r>
                <a:r>
                  <a:rPr lang="en-NZ" b="1" dirty="0">
                    <a:solidFill>
                      <a:schemeClr val="accent1"/>
                    </a:solidFill>
                  </a:rPr>
                  <a:t/>
                </a:r>
                <a:br>
                  <a:rPr lang="en-NZ" b="1" dirty="0">
                    <a:solidFill>
                      <a:schemeClr val="accent1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Geothermal Consultant</a:t>
                </a:r>
              </a:p>
              <a:p>
                <a:pPr algn="ctr"/>
                <a:r>
                  <a:rPr lang="en-NZ" sz="1000" dirty="0">
                    <a:solidFill>
                      <a:schemeClr val="tx1"/>
                    </a:solidFill>
                  </a:rPr>
                  <a:t>Bay of Islands, </a:t>
                </a:r>
                <a:br>
                  <a:rPr lang="en-NZ" sz="1000" dirty="0">
                    <a:solidFill>
                      <a:schemeClr val="tx1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New Zealand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4" t="8842" b="13972"/>
              <a:stretch/>
            </p:blipFill>
            <p:spPr>
              <a:xfrm>
                <a:off x="625328" y="1736812"/>
                <a:ext cx="1241425" cy="1323975"/>
              </a:xfrm>
              <a:prstGeom prst="rect">
                <a:avLst/>
              </a:prstGeom>
              <a:effectLst/>
            </p:spPr>
          </p:pic>
        </p:grpSp>
        <p:grpSp>
          <p:nvGrpSpPr>
            <p:cNvPr id="24" name="Group 23"/>
            <p:cNvGrpSpPr/>
            <p:nvPr/>
          </p:nvGrpSpPr>
          <p:grpSpPr>
            <a:xfrm>
              <a:off x="8315048" y="1736812"/>
              <a:ext cx="1404000" cy="2073787"/>
              <a:chOff x="7229517" y="1736812"/>
              <a:chExt cx="1404000" cy="2073787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891" t="-1" r="13167" b="29357"/>
              <a:stretch/>
            </p:blipFill>
            <p:spPr>
              <a:xfrm>
                <a:off x="7311571" y="1736812"/>
                <a:ext cx="1239893" cy="1323975"/>
              </a:xfrm>
              <a:prstGeom prst="rect">
                <a:avLst/>
              </a:prstGeom>
              <a:effectLst/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7229517" y="3060787"/>
                <a:ext cx="1404000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Clive Roscoe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Director IWT </a:t>
                </a:r>
                <a:br>
                  <a:rPr lang="en-NZ" sz="1000" dirty="0">
                    <a:solidFill>
                      <a:schemeClr val="tx1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Technical Services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Sydney, Australia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306965" y="1736812"/>
              <a:ext cx="1503808" cy="2073787"/>
              <a:chOff x="5526445" y="1736812"/>
              <a:chExt cx="1503808" cy="2073787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7">
                <a:grayscl/>
              </a:blip>
              <a:srcRect l="23281" t="4699" r="27764" b="20007"/>
              <a:stretch/>
            </p:blipFill>
            <p:spPr>
              <a:xfrm>
                <a:off x="5656827" y="1736812"/>
                <a:ext cx="1243044" cy="1323975"/>
              </a:xfrm>
              <a:prstGeom prst="rect">
                <a:avLst/>
              </a:prstGeom>
              <a:effectLst/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5526445" y="3060787"/>
                <a:ext cx="1503808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Dr William Carey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Director Technology </a:t>
                </a:r>
                <a:br>
                  <a:rPr lang="en-NZ" sz="1000" dirty="0">
                    <a:solidFill>
                      <a:schemeClr val="tx1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IWT R&amp;D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Wilmington, US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398420" y="3878556"/>
              <a:ext cx="1404000" cy="1921850"/>
              <a:chOff x="5576349" y="4068328"/>
              <a:chExt cx="1404000" cy="1921850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19" t="7387" r="20618" b="10097"/>
              <a:stretch/>
            </p:blipFill>
            <p:spPr>
              <a:xfrm>
                <a:off x="5657637" y="4068328"/>
                <a:ext cx="1241425" cy="1323975"/>
              </a:xfrm>
              <a:prstGeom prst="rect">
                <a:avLst/>
              </a:prstGeom>
              <a:effectLst/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5576349" y="5394255"/>
                <a:ext cx="1404000" cy="59592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Dr Michael Todd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Research Scientist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Wilmington, US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281924" y="3878556"/>
              <a:ext cx="1404000" cy="1921850"/>
              <a:chOff x="8847786" y="4068328"/>
              <a:chExt cx="1404000" cy="192185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10">
                <a:grayscl/>
              </a:blip>
              <a:srcRect l="4201" t="4162" r="3846" b="22752"/>
              <a:stretch/>
            </p:blipFill>
            <p:spPr>
              <a:xfrm>
                <a:off x="8929073" y="4068328"/>
                <a:ext cx="1241426" cy="1323975"/>
              </a:xfrm>
              <a:prstGeom prst="rect">
                <a:avLst/>
              </a:prstGeom>
              <a:effectLst/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8847786" y="5394255"/>
                <a:ext cx="1404000" cy="59592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Dr Xiaohui Li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Research Scientist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Shanghai, China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398690" y="1736812"/>
              <a:ext cx="1404000" cy="2073787"/>
              <a:chOff x="3988369" y="1736812"/>
              <a:chExt cx="1404000" cy="2073787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988369" y="3060787"/>
                <a:ext cx="1404000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algn="ctr"/>
                <a:r>
                  <a:rPr lang="en-NZ" sz="1400" b="1" dirty="0">
                    <a:solidFill>
                      <a:schemeClr val="accent2"/>
                    </a:solidFill>
                  </a:rPr>
                  <a:t>Dr Mike Bluemle</a:t>
                </a:r>
                <a:br>
                  <a:rPr lang="en-NZ" sz="1400" b="1" dirty="0">
                    <a:solidFill>
                      <a:schemeClr val="accent2"/>
                    </a:solidFill>
                  </a:rPr>
                </a:br>
                <a:r>
                  <a:rPr lang="en-NZ" sz="1000" dirty="0"/>
                  <a:t>Senior Team Leader Wilmington, </a:t>
                </a:r>
                <a:br>
                  <a:rPr lang="en-NZ" sz="1000" dirty="0"/>
                </a:br>
                <a:r>
                  <a:rPr lang="en-NZ" sz="1000" dirty="0"/>
                  <a:t>US</a:t>
                </a:r>
              </a:p>
            </p:txBody>
          </p:sp>
          <p:pic>
            <p:nvPicPr>
              <p:cNvPr id="42" name="Picture 41" descr="C:\Users\a795097\Documents\Water Applications Lab\Mike Bluemle Picture cropped.jpg"/>
              <p:cNvPicPr/>
              <p:nvPr/>
            </p:nvPicPr>
            <p:blipFill rotWithShape="1">
              <a:blip r:embed="rId11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57" t="4336" r="9170" b="13751"/>
              <a:stretch/>
            </p:blipFill>
            <p:spPr bwMode="auto">
              <a:xfrm>
                <a:off x="4065988" y="1736812"/>
                <a:ext cx="1248762" cy="1323975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3377036" y="3878556"/>
              <a:ext cx="1563264" cy="1921850"/>
              <a:chOff x="3908737" y="4068328"/>
              <a:chExt cx="1563264" cy="192185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12">
                <a:grayscl/>
              </a:blip>
              <a:srcRect l="3747" r="1051"/>
              <a:stretch/>
            </p:blipFill>
            <p:spPr>
              <a:xfrm>
                <a:off x="4069657" y="4068328"/>
                <a:ext cx="1241425" cy="1319749"/>
              </a:xfrm>
              <a:prstGeom prst="rect">
                <a:avLst/>
              </a:prstGeom>
              <a:effectLst/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3908737" y="5394255"/>
                <a:ext cx="1563264" cy="59592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algn="ctr"/>
                <a:r>
                  <a:rPr lang="en-NZ" sz="1400" b="1" dirty="0">
                    <a:solidFill>
                      <a:schemeClr val="accent2"/>
                    </a:solidFill>
                  </a:rPr>
                  <a:t>Corinne Consalo</a:t>
                </a:r>
                <a:br>
                  <a:rPr lang="en-NZ" sz="1400" b="1" dirty="0">
                    <a:solidFill>
                      <a:schemeClr val="accent2"/>
                    </a:solidFill>
                  </a:rPr>
                </a:br>
                <a:r>
                  <a:rPr lang="en-NZ" sz="1000" dirty="0"/>
                  <a:t>Research Microbiologist</a:t>
                </a:r>
              </a:p>
              <a:p>
                <a:pPr algn="ctr"/>
                <a:r>
                  <a:rPr lang="en-NZ" sz="1000" dirty="0"/>
                  <a:t>Wilmington, US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7340172" y="3878556"/>
              <a:ext cx="1404000" cy="1921850"/>
              <a:chOff x="7229517" y="4068328"/>
              <a:chExt cx="1404000" cy="192185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7229517" y="5394255"/>
                <a:ext cx="1404000" cy="59592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Dr Amy Cai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Research Scientist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Shanghai, China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B00BE9E-1C5D-451F-BB10-7783989017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33" t="8238" r="7725" b="20102"/>
              <a:stretch/>
            </p:blipFill>
            <p:spPr>
              <a:xfrm>
                <a:off x="7310805" y="4068328"/>
                <a:ext cx="1241425" cy="1323975"/>
              </a:xfrm>
              <a:prstGeom prst="rect">
                <a:avLst/>
              </a:prstGeom>
              <a:effectLst/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2490415" y="1736812"/>
              <a:ext cx="1404000" cy="2073787"/>
              <a:chOff x="2343369" y="1736812"/>
              <a:chExt cx="1404000" cy="207378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EAA1AA-DCF0-43D5-98C0-C9C374E4A2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75" t="9639" b="14309"/>
              <a:stretch/>
            </p:blipFill>
            <p:spPr>
              <a:xfrm>
                <a:off x="2424657" y="1736812"/>
                <a:ext cx="1241424" cy="1319618"/>
              </a:xfrm>
              <a:prstGeom prst="rect">
                <a:avLst/>
              </a:prstGeom>
              <a:effectLst/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F36C9FC-6401-45CC-84B7-58DFEDCB57DE}"/>
                  </a:ext>
                </a:extLst>
              </p:cNvPr>
              <p:cNvSpPr txBox="1"/>
              <p:nvPr/>
            </p:nvSpPr>
            <p:spPr>
              <a:xfrm>
                <a:off x="2343369" y="3060787"/>
                <a:ext cx="1404000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algn="ctr"/>
                <a:r>
                  <a:rPr lang="en-NZ" sz="1400" b="1" dirty="0">
                    <a:solidFill>
                      <a:schemeClr val="accent2"/>
                    </a:solidFill>
                  </a:rPr>
                  <a:t>Dr Nydia Lynch</a:t>
                </a:r>
                <a:r>
                  <a:rPr lang="en-NZ" sz="1400" dirty="0">
                    <a:solidFill>
                      <a:schemeClr val="accent1"/>
                    </a:solidFill>
                  </a:rPr>
                  <a:t/>
                </a:r>
                <a:br>
                  <a:rPr lang="en-NZ" sz="1400" dirty="0">
                    <a:solidFill>
                      <a:schemeClr val="accent1"/>
                    </a:solidFill>
                  </a:rPr>
                </a:br>
                <a:r>
                  <a:rPr lang="en-NZ" sz="1000" dirty="0"/>
                  <a:t>Research Scientist Wilmington, </a:t>
                </a:r>
                <a:br>
                  <a:rPr lang="en-NZ" sz="1000" dirty="0"/>
                </a:br>
                <a:r>
                  <a:rPr lang="en-NZ" sz="1000" dirty="0"/>
                  <a:t>US</a:t>
                </a: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0223324" y="1736812"/>
              <a:ext cx="1404000" cy="2073787"/>
              <a:chOff x="8847786" y="1736812"/>
              <a:chExt cx="1404000" cy="207378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8847786" y="3060787"/>
                <a:ext cx="1404000" cy="749812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solidFill>
                      <a:schemeClr val="tx2"/>
                    </a:solidFill>
                  </a:defRPr>
                </a:lvl1pPr>
              </a:lstStyle>
              <a:p>
                <a:r>
                  <a:rPr lang="en-NZ" b="1" dirty="0">
                    <a:solidFill>
                      <a:schemeClr val="accent2"/>
                    </a:solidFill>
                  </a:rPr>
                  <a:t>Ted Beardwood</a:t>
                </a:r>
                <a:br>
                  <a:rPr lang="en-NZ" b="1" dirty="0">
                    <a:solidFill>
                      <a:schemeClr val="accent2"/>
                    </a:solidFill>
                  </a:rPr>
                </a:br>
                <a:r>
                  <a:rPr lang="en-NZ" sz="1000" dirty="0">
                    <a:solidFill>
                      <a:schemeClr val="tx1"/>
                    </a:solidFill>
                  </a:rPr>
                  <a:t>Global Applications Consultant</a:t>
                </a:r>
              </a:p>
              <a:p>
                <a:r>
                  <a:rPr lang="en-NZ" sz="1000" dirty="0">
                    <a:solidFill>
                      <a:schemeClr val="tx1"/>
                    </a:solidFill>
                  </a:rPr>
                  <a:t>Ontario, Canada</a:t>
                </a:r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B64430E0-6E10-474E-B47C-FE56BB50BC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138" t="6171" r="7969" b="35403"/>
              <a:stretch/>
            </p:blipFill>
            <p:spPr>
              <a:xfrm>
                <a:off x="8929327" y="1736812"/>
                <a:ext cx="1240919" cy="1323976"/>
              </a:xfrm>
              <a:prstGeom prst="rect">
                <a:avLst/>
              </a:prstGeom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8683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9"/>
          <p:cNvSpPr/>
          <p:nvPr/>
        </p:nvSpPr>
        <p:spPr>
          <a:xfrm rot="5400000" flipV="1">
            <a:off x="-169833" y="1013072"/>
            <a:ext cx="1190165" cy="1384709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35950-8452-4151-A6FA-07107539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Geothermal companies</a:t>
            </a:r>
          </a:p>
        </p:txBody>
      </p:sp>
      <p:sp>
        <p:nvSpPr>
          <p:cNvPr id="6" name="object 9"/>
          <p:cNvSpPr/>
          <p:nvPr/>
        </p:nvSpPr>
        <p:spPr>
          <a:xfrm rot="5400000" flipV="1">
            <a:off x="871835" y="985540"/>
            <a:ext cx="3033715" cy="3529611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chemeClr val="accent2"/>
          </a:solidFill>
          <a:ln w="3175">
            <a:solidFill>
              <a:schemeClr val="bg1"/>
            </a:solidFill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2200" dirty="0">
                <a:solidFill>
                  <a:schemeClr val="bg1"/>
                </a:solidFill>
              </a:rPr>
              <a:t>Were </a:t>
            </a:r>
            <a:r>
              <a:rPr lang="en-NZ" sz="2200" b="1" dirty="0">
                <a:solidFill>
                  <a:schemeClr val="bg1"/>
                </a:solidFill>
              </a:rPr>
              <a:t>small</a:t>
            </a:r>
            <a:r>
              <a:rPr lang="en-NZ" sz="2200" dirty="0">
                <a:solidFill>
                  <a:schemeClr val="bg1"/>
                </a:solidFill>
              </a:rPr>
              <a:t> and </a:t>
            </a:r>
            <a:br>
              <a:rPr lang="en-NZ" sz="2200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attracted insignificant </a:t>
            </a:r>
            <a:br>
              <a:rPr lang="en-NZ" sz="2200" b="1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attention </a:t>
            </a:r>
            <a:r>
              <a:rPr lang="en-NZ" sz="2200" dirty="0">
                <a:solidFill>
                  <a:schemeClr val="bg1"/>
                </a:solidFill>
              </a:rPr>
              <a:t>during the </a:t>
            </a:r>
            <a:br>
              <a:rPr lang="en-NZ" sz="2200" dirty="0">
                <a:solidFill>
                  <a:schemeClr val="bg1"/>
                </a:solidFill>
              </a:rPr>
            </a:br>
            <a:r>
              <a:rPr lang="en-NZ" sz="2200" dirty="0">
                <a:solidFill>
                  <a:schemeClr val="bg1"/>
                </a:solidFill>
              </a:rPr>
              <a:t>Carbon Growth years</a:t>
            </a:r>
          </a:p>
        </p:txBody>
      </p:sp>
      <p:sp>
        <p:nvSpPr>
          <p:cNvPr id="9" name="object 9"/>
          <p:cNvSpPr/>
          <p:nvPr/>
        </p:nvSpPr>
        <p:spPr>
          <a:xfrm rot="5400000" flipV="1">
            <a:off x="8680729" y="2757767"/>
            <a:ext cx="2685369" cy="3124323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2600" dirty="0">
                <a:solidFill>
                  <a:schemeClr val="bg1"/>
                </a:solidFill>
              </a:rPr>
              <a:t>Serious R&amp;D </a:t>
            </a:r>
            <a:br>
              <a:rPr lang="en-NZ" sz="2600" dirty="0">
                <a:solidFill>
                  <a:schemeClr val="bg1"/>
                </a:solidFill>
              </a:rPr>
            </a:br>
            <a:r>
              <a:rPr lang="en-NZ" sz="2600" dirty="0">
                <a:solidFill>
                  <a:schemeClr val="bg1"/>
                </a:solidFill>
              </a:rPr>
              <a:t>is needed to</a:t>
            </a:r>
            <a:br>
              <a:rPr lang="en-NZ" sz="2600" dirty="0">
                <a:solidFill>
                  <a:schemeClr val="bg1"/>
                </a:solidFill>
              </a:rPr>
            </a:br>
            <a:r>
              <a:rPr lang="en-NZ" sz="2600" dirty="0">
                <a:solidFill>
                  <a:schemeClr val="bg1"/>
                </a:solidFill>
              </a:rPr>
              <a:t>plug the gap...</a:t>
            </a:r>
          </a:p>
        </p:txBody>
      </p:sp>
      <p:sp>
        <p:nvSpPr>
          <p:cNvPr id="15" name="object 9"/>
          <p:cNvSpPr/>
          <p:nvPr/>
        </p:nvSpPr>
        <p:spPr>
          <a:xfrm rot="5400000" flipV="1">
            <a:off x="8509708" y="309135"/>
            <a:ext cx="1190165" cy="1384709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  <p:sp>
        <p:nvSpPr>
          <p:cNvPr id="12" name="object 9"/>
          <p:cNvSpPr/>
          <p:nvPr/>
        </p:nvSpPr>
        <p:spPr>
          <a:xfrm rot="5400000" flipV="1">
            <a:off x="9777120" y="818772"/>
            <a:ext cx="1741712" cy="2026413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  <p:sp>
        <p:nvSpPr>
          <p:cNvPr id="11" name="object 9"/>
          <p:cNvSpPr/>
          <p:nvPr/>
        </p:nvSpPr>
        <p:spPr>
          <a:xfrm rot="5400000" flipV="1">
            <a:off x="467129" y="3970512"/>
            <a:ext cx="1565724" cy="1821658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  <p:sp>
        <p:nvSpPr>
          <p:cNvPr id="14" name="object 9"/>
          <p:cNvSpPr/>
          <p:nvPr/>
        </p:nvSpPr>
        <p:spPr>
          <a:xfrm rot="5400000" flipV="1">
            <a:off x="5740938" y="4282988"/>
            <a:ext cx="1871266" cy="2177144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/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  <p:sp>
        <p:nvSpPr>
          <p:cNvPr id="17" name="object 9"/>
          <p:cNvSpPr/>
          <p:nvPr/>
        </p:nvSpPr>
        <p:spPr>
          <a:xfrm rot="5400000" flipV="1">
            <a:off x="3842938" y="2787066"/>
            <a:ext cx="2146526" cy="2497401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chemeClr val="accent4"/>
          </a:solidFill>
          <a:ln w="3175">
            <a:solidFill>
              <a:schemeClr val="bg1"/>
            </a:solidFill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2200" b="1" dirty="0">
                <a:solidFill>
                  <a:schemeClr val="bg1"/>
                </a:solidFill>
              </a:rPr>
              <a:t>Little </a:t>
            </a:r>
            <a:br>
              <a:rPr lang="en-NZ" sz="2200" b="1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support from </a:t>
            </a:r>
            <a:br>
              <a:rPr lang="en-NZ" sz="2200" b="1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suppliers</a:t>
            </a:r>
          </a:p>
        </p:txBody>
      </p:sp>
      <p:sp>
        <p:nvSpPr>
          <p:cNvPr id="19" name="object 9"/>
          <p:cNvSpPr/>
          <p:nvPr/>
        </p:nvSpPr>
        <p:spPr>
          <a:xfrm rot="5400000" flipV="1">
            <a:off x="5926849" y="985543"/>
            <a:ext cx="3033714" cy="3529609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chemeClr val="accent2"/>
          </a:solidFill>
          <a:ln w="3175">
            <a:solidFill>
              <a:schemeClr val="bg1"/>
            </a:solidFill>
          </a:ln>
        </p:spPr>
        <p:txBody>
          <a:bodyPr vert="vert" wrap="square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2200" dirty="0">
                <a:solidFill>
                  <a:schemeClr val="bg1"/>
                </a:solidFill>
              </a:rPr>
              <a:t>Now are coming </a:t>
            </a:r>
            <a:br>
              <a:rPr lang="en-NZ" sz="2200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more important </a:t>
            </a:r>
            <a:r>
              <a:rPr lang="en-NZ" sz="2200" dirty="0">
                <a:solidFill>
                  <a:schemeClr val="bg1"/>
                </a:solidFill>
              </a:rPr>
              <a:t>as </a:t>
            </a:r>
            <a:br>
              <a:rPr lang="en-NZ" sz="2200" dirty="0">
                <a:solidFill>
                  <a:schemeClr val="bg1"/>
                </a:solidFill>
              </a:rPr>
            </a:br>
            <a:r>
              <a:rPr lang="en-NZ" sz="2200" b="1" dirty="0">
                <a:solidFill>
                  <a:schemeClr val="bg1"/>
                </a:solidFill>
              </a:rPr>
              <a:t>clean alternative </a:t>
            </a:r>
            <a:r>
              <a:rPr lang="en-NZ" sz="2200" dirty="0">
                <a:solidFill>
                  <a:schemeClr val="bg1"/>
                </a:solidFill>
              </a:rPr>
              <a:t>base </a:t>
            </a:r>
            <a:br>
              <a:rPr lang="en-NZ" sz="2200" dirty="0">
                <a:solidFill>
                  <a:schemeClr val="bg1"/>
                </a:solidFill>
              </a:rPr>
            </a:br>
            <a:r>
              <a:rPr lang="en-NZ" sz="2200" dirty="0">
                <a:solidFill>
                  <a:schemeClr val="bg1"/>
                </a:solidFill>
              </a:rPr>
              <a:t>load power is sought</a:t>
            </a:r>
          </a:p>
        </p:txBody>
      </p:sp>
      <p:sp>
        <p:nvSpPr>
          <p:cNvPr id="13" name="object 9"/>
          <p:cNvSpPr/>
          <p:nvPr/>
        </p:nvSpPr>
        <p:spPr>
          <a:xfrm rot="5400000" flipV="1">
            <a:off x="5598044" y="4471"/>
            <a:ext cx="1454786" cy="1692586"/>
          </a:xfrm>
          <a:custGeom>
            <a:avLst/>
            <a:gdLst/>
            <a:ahLst/>
            <a:cxnLst/>
            <a:rect l="l" t="t" r="r" b="b"/>
            <a:pathLst>
              <a:path w="2044700" h="2420620">
                <a:moveTo>
                  <a:pt x="1048143" y="0"/>
                </a:moveTo>
                <a:lnTo>
                  <a:pt x="0" y="605142"/>
                </a:lnTo>
                <a:lnTo>
                  <a:pt x="0" y="1815426"/>
                </a:lnTo>
                <a:lnTo>
                  <a:pt x="1048143" y="2420569"/>
                </a:lnTo>
                <a:lnTo>
                  <a:pt x="2044191" y="1845497"/>
                </a:lnTo>
                <a:lnTo>
                  <a:pt x="2044191" y="575072"/>
                </a:lnTo>
                <a:lnTo>
                  <a:pt x="1048143" y="0"/>
                </a:lnTo>
                <a:close/>
              </a:path>
            </a:pathLst>
          </a:custGeom>
          <a:solidFill>
            <a:srgbClr val="F2F2F2">
              <a:alpha val="81176"/>
            </a:srgbClr>
          </a:solidFill>
          <a:ln w="3175">
            <a:noFill/>
          </a:ln>
        </p:spPr>
        <p:txBody>
          <a:bodyPr vert="vert" wrap="square" lIns="0" tIns="0" rIns="0" bIns="0" rtlCol="0" anchor="ctr"/>
          <a:lstStyle/>
          <a:p>
            <a:pPr algn="ctr"/>
            <a:endParaRPr lang="en-NZ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31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C7AAD1-3AAF-4F28-911F-0E0A55C9B2C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87803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think-cell Slide" r:id="rId5" imgW="359" imgH="358" progId="TCLayout.ActiveDocument.1">
                  <p:embed/>
                </p:oleObj>
              </mc:Choice>
              <mc:Fallback>
                <p:oleObj name="think-cell Slide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32BACE32-B825-4005-89F9-3BF410CC95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NZ" sz="3200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B33C3-1825-4608-BEC0-8B8B1581F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Current R&amp;D and successfully piloted projects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0" y="1233487"/>
            <a:ext cx="11585575" cy="704358"/>
            <a:chOff x="-28586" y="1233488"/>
            <a:chExt cx="13038881" cy="80010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43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41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Calcite inhibition: </a:t>
              </a:r>
              <a:r>
                <a:rPr lang="en-NZ" dirty="0"/>
                <a:t>improvement in performance, cost effectiveness and predictability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0" y="1988918"/>
            <a:ext cx="11585575" cy="704358"/>
            <a:chOff x="-28586" y="1233488"/>
            <a:chExt cx="13038881" cy="800102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7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58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Silica and Silicate inhibition: </a:t>
              </a:r>
              <a:r>
                <a:rPr lang="en-NZ" dirty="0"/>
                <a:t>understanding the mechanisms better, then looking for cost effective solutions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0" y="2744349"/>
            <a:ext cx="11585575" cy="704358"/>
            <a:chOff x="-28586" y="1233488"/>
            <a:chExt cx="13038881" cy="800102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</a:ln>
            <a:effectLst/>
          </p:spPr>
        </p:cxnSp>
        <p:sp>
          <p:nvSpPr>
            <p:cNvPr id="61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62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Online cleaning and stimulation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0" y="3499780"/>
            <a:ext cx="11585575" cy="704358"/>
            <a:chOff x="-28586" y="1233488"/>
            <a:chExt cx="13038881" cy="800102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65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66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Corrosion inhibition, continuous and for cleaning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0" y="4255211"/>
            <a:ext cx="11585575" cy="704358"/>
            <a:chOff x="-28586" y="1233488"/>
            <a:chExt cx="13038881" cy="800102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69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70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Sulphur dispersion and inhibition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0" y="5010642"/>
            <a:ext cx="11585575" cy="704358"/>
            <a:chOff x="-28586" y="1233488"/>
            <a:chExt cx="13038881" cy="800102"/>
          </a:xfrm>
        </p:grpSpPr>
        <p:cxnSp>
          <p:nvCxnSpPr>
            <p:cNvPr id="72" name="Straight Connector 71"/>
            <p:cNvCxnSpPr/>
            <p:nvPr/>
          </p:nvCxnSpPr>
          <p:spPr>
            <a:xfrm>
              <a:off x="-28586" y="1641159"/>
              <a:ext cx="2020347" cy="0"/>
            </a:xfrm>
            <a:prstGeom prst="line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</a:ln>
            <a:effectLst/>
          </p:spPr>
        </p:cxnSp>
        <p:sp>
          <p:nvSpPr>
            <p:cNvPr id="73" name="object 9"/>
            <p:cNvSpPr/>
            <p:nvPr/>
          </p:nvSpPr>
          <p:spPr>
            <a:xfrm rot="5400000" flipV="1">
              <a:off x="735754" y="1159941"/>
              <a:ext cx="800096" cy="947196"/>
            </a:xfrm>
            <a:custGeom>
              <a:avLst/>
              <a:gdLst/>
              <a:ahLst/>
              <a:cxnLst/>
              <a:rect l="l" t="t" r="r" b="b"/>
              <a:pathLst>
                <a:path w="2044700" h="2420620">
                  <a:moveTo>
                    <a:pt x="1048143" y="0"/>
                  </a:moveTo>
                  <a:lnTo>
                    <a:pt x="0" y="605142"/>
                  </a:lnTo>
                  <a:lnTo>
                    <a:pt x="0" y="1815426"/>
                  </a:lnTo>
                  <a:lnTo>
                    <a:pt x="1048143" y="2420569"/>
                  </a:lnTo>
                  <a:lnTo>
                    <a:pt x="2044191" y="1845497"/>
                  </a:lnTo>
                  <a:lnTo>
                    <a:pt x="2044191" y="575072"/>
                  </a:lnTo>
                  <a:lnTo>
                    <a:pt x="104814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vert="vert" wrap="square"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360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74" name="Content Placeholder 7"/>
            <p:cNvSpPr txBox="1">
              <a:spLocks/>
            </p:cNvSpPr>
            <p:nvPr/>
          </p:nvSpPr>
          <p:spPr>
            <a:xfrm>
              <a:off x="1802679" y="1233488"/>
              <a:ext cx="11207616" cy="8001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txBody>
            <a:bodyPr vert="horz" wrap="square" lIns="72000" tIns="72000" rIns="72000" bIns="720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NZ" b="1" dirty="0"/>
                <a:t>Microbio control in cooling towers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79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01248E-217E-47C6-8C3D-4544A409119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22035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think-cell Slide" r:id="rId5" imgW="359" imgH="358" progId="TCLayout.ActiveDocument.1">
                  <p:embed/>
                </p:oleObj>
              </mc:Choice>
              <mc:Fallback>
                <p:oleObj name="think-cell Slide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42EFD5F-7334-4790-B96C-304510E477D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4F310-AF49-47F8-9079-3CD4ED61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Ohaaki in another 60 years?</a:t>
            </a:r>
            <a:r>
              <a:rPr lang="en-US" dirty="0">
                <a:sym typeface="Wingdings" panose="05000000000000000000" pitchFamily="2" charset="2"/>
              </a:rPr>
              <a:t> 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23888" y="2078966"/>
            <a:ext cx="10961687" cy="2591181"/>
            <a:chOff x="457200" y="2539581"/>
            <a:chExt cx="11525543" cy="2724468"/>
          </a:xfrm>
        </p:grpSpPr>
        <p:pic>
          <p:nvPicPr>
            <p:cNvPr id="7" name="Content Placeholder 3">
              <a:extLst>
                <a:ext uri="{FF2B5EF4-FFF2-40B4-BE49-F238E27FC236}">
                  <a16:creationId xmlns:a16="http://schemas.microsoft.com/office/drawing/2014/main" id="{56262B71-148C-4C23-8B82-A7B7E54ED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2751" r="15584"/>
            <a:stretch/>
          </p:blipFill>
          <p:spPr>
            <a:xfrm>
              <a:off x="457200" y="2548651"/>
              <a:ext cx="6534443" cy="271539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A66C623-C174-497A-AA8C-8D078B7D9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2426" r="18294"/>
            <a:stretch/>
          </p:blipFill>
          <p:spPr>
            <a:xfrm flipH="1">
              <a:off x="6991643" y="2539581"/>
              <a:ext cx="4991100" cy="2724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53254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TC8nmLSNSdL4Cy6JCBc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9Z.UM2Rt6VtIxJ2bm7L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VW9H0ySfa7HFInMOv9Bg"/>
</p:tagLst>
</file>

<file path=ppt/theme/theme1.xml><?xml version="1.0" encoding="utf-8"?>
<a:theme xmlns:a="http://schemas.openxmlformats.org/drawingml/2006/main" name="Solenis-Wide">
  <a:themeElements>
    <a:clrScheme name="Solenis Palette">
      <a:dk1>
        <a:srgbClr val="3F3F3F"/>
      </a:dk1>
      <a:lt1>
        <a:sysClr val="window" lastClr="FFFFFF"/>
      </a:lt1>
      <a:dk2>
        <a:srgbClr val="44546A"/>
      </a:dk2>
      <a:lt2>
        <a:srgbClr val="D9DADB"/>
      </a:lt2>
      <a:accent1>
        <a:srgbClr val="507594"/>
      </a:accent1>
      <a:accent2>
        <a:srgbClr val="6D9AB7"/>
      </a:accent2>
      <a:accent3>
        <a:srgbClr val="6462AB"/>
      </a:accent3>
      <a:accent4>
        <a:srgbClr val="ABC27F"/>
      </a:accent4>
      <a:accent5>
        <a:srgbClr val="FFCC32"/>
      </a:accent5>
      <a:accent6>
        <a:srgbClr val="A7A9AC"/>
      </a:accent6>
      <a:hlink>
        <a:srgbClr val="6D9AB7"/>
      </a:hlink>
      <a:folHlink>
        <a:srgbClr val="6462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Solve conference template.potx" id="{C0607C89-4247-4564-A217-C1654A423A75}" vid="{6DD8CECC-C5FB-4D7F-ADFA-4CCE2EEE70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RL xmlns="http://schemas.microsoft.com/sharepoint/v3">
      <Url xsi:nil="true"/>
      <Description xsi:nil="true"/>
    </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66CF1C33273F40B68C8E2B886CE1B5" ma:contentTypeVersion="13" ma:contentTypeDescription="Create a new document." ma:contentTypeScope="" ma:versionID="011648d6ba7f54c60e97c55e93de7dd2">
  <xsd:schema xmlns:xsd="http://www.w3.org/2001/XMLSchema" xmlns:xs="http://www.w3.org/2001/XMLSchema" xmlns:p="http://schemas.microsoft.com/office/2006/metadata/properties" xmlns:ns1="http://schemas.microsoft.com/sharepoint/v3" xmlns:ns2="31078c1a-3ea9-4c35-a9cc-a71f1a9f5a29" xmlns:ns3="2705c7e2-597d-4b2d-97fd-c25937c19439" targetNamespace="http://schemas.microsoft.com/office/2006/metadata/properties" ma:root="true" ma:fieldsID="05172d3f264cac5edc298d31289a8dc6" ns1:_="" ns2:_="" ns3:_="">
    <xsd:import namespace="http://schemas.microsoft.com/sharepoint/v3"/>
    <xsd:import namespace="31078c1a-3ea9-4c35-a9cc-a71f1a9f5a29"/>
    <xsd:import namespace="2705c7e2-597d-4b2d-97fd-c25937c1943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12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78c1a-3ea9-4c35-a9cc-a71f1a9f5a2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5c7e2-597d-4b2d-97fd-c25937c19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83B5FE-A7EA-41C3-B906-31F1EFDC5089}">
  <ds:schemaRefs>
    <ds:schemaRef ds:uri="2705c7e2-597d-4b2d-97fd-c25937c1943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31078c1a-3ea9-4c35-a9cc-a71f1a9f5a2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6CA3E32-6C80-43C9-B2F0-14AD6B471E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86D68E-6F7C-449C-9229-75A38C71C0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1078c1a-3ea9-4c35-a9cc-a71f1a9f5a29"/>
    <ds:schemaRef ds:uri="2705c7e2-597d-4b2d-97fd-c25937c19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GeoSolve conference template</Template>
  <TotalTime>215</TotalTime>
  <Words>305</Words>
  <Application>Microsoft Office PowerPoint</Application>
  <PresentationFormat>Widescreen</PresentationFormat>
  <Paragraphs>88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.AppleSystemUIFont</vt:lpstr>
      <vt:lpstr>Arial</vt:lpstr>
      <vt:lpstr>Arial Narrow</vt:lpstr>
      <vt:lpstr>Arial Narrow</vt:lpstr>
      <vt:lpstr>Arial Narrow Bold</vt:lpstr>
      <vt:lpstr>Calibri</vt:lpstr>
      <vt:lpstr>Courier New</vt:lpstr>
      <vt:lpstr>Symbol</vt:lpstr>
      <vt:lpstr>Wingdings</vt:lpstr>
      <vt:lpstr>Solenis-Wide</vt:lpstr>
      <vt:lpstr>think-cell Slide</vt:lpstr>
      <vt:lpstr>R&amp;D advances in Geothermal</vt:lpstr>
      <vt:lpstr>The motivation</vt:lpstr>
      <vt:lpstr>PowerPoint Presentation</vt:lpstr>
      <vt:lpstr>First, who is Solenis? A history of trusted partners </vt:lpstr>
      <vt:lpstr>Our global presence</vt:lpstr>
      <vt:lpstr>Who’s who in Solenis Geothermal R&amp;D?</vt:lpstr>
      <vt:lpstr>Geothermal companies</vt:lpstr>
      <vt:lpstr>Current R&amp;D and successfully piloted projects</vt:lpstr>
      <vt:lpstr>Ohaaki in another 60 years?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Liddall</dc:creator>
  <cp:lastModifiedBy>Kelly Moodie</cp:lastModifiedBy>
  <cp:revision>97</cp:revision>
  <dcterms:created xsi:type="dcterms:W3CDTF">2018-11-11T20:54:21Z</dcterms:created>
  <dcterms:modified xsi:type="dcterms:W3CDTF">2019-03-18T21:28:50Z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0x0101003566CF1C33273F40B68C8E2B886CE1B5</vt:lpwstr>
  </property>
</Properties>
</file>