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  <p:sldMasterId id="2147483689" r:id="rId5"/>
  </p:sldMasterIdLst>
  <p:notesMasterIdLst>
    <p:notesMasterId r:id="rId27"/>
  </p:notesMasterIdLst>
  <p:handoutMasterIdLst>
    <p:handoutMasterId r:id="rId28"/>
  </p:handoutMasterIdLst>
  <p:sldIdLst>
    <p:sldId id="262" r:id="rId6"/>
    <p:sldId id="302" r:id="rId7"/>
    <p:sldId id="263" r:id="rId8"/>
    <p:sldId id="283" r:id="rId9"/>
    <p:sldId id="296" r:id="rId10"/>
    <p:sldId id="301" r:id="rId11"/>
    <p:sldId id="257" r:id="rId12"/>
    <p:sldId id="260" r:id="rId13"/>
    <p:sldId id="258" r:id="rId14"/>
    <p:sldId id="261" r:id="rId15"/>
    <p:sldId id="265" r:id="rId16"/>
    <p:sldId id="264" r:id="rId17"/>
    <p:sldId id="266" r:id="rId18"/>
    <p:sldId id="267" r:id="rId19"/>
    <p:sldId id="293" r:id="rId20"/>
    <p:sldId id="294" r:id="rId21"/>
    <p:sldId id="295" r:id="rId22"/>
    <p:sldId id="297" r:id="rId23"/>
    <p:sldId id="298" r:id="rId24"/>
    <p:sldId id="299" r:id="rId25"/>
    <p:sldId id="30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5501" autoAdjust="0"/>
  </p:normalViewPr>
  <p:slideViewPr>
    <p:cSldViewPr snapToGrid="0">
      <p:cViewPr varScale="1">
        <p:scale>
          <a:sx n="49" d="100"/>
          <a:sy n="49" d="100"/>
        </p:scale>
        <p:origin x="966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39" d="100"/>
          <a:sy n="139" d="100"/>
        </p:scale>
        <p:origin x="5024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3AA4C8-C7AC-4261-B811-69E993E34D56}" type="datetimeFigureOut">
              <a:rPr lang="en-US" smtClean="0"/>
              <a:t>11/27/2019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537D6F-0831-4820-BBF5-05D3EFA7B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8551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FE97C7-4413-B349-810D-6E8DEF1D42EB}" type="datetimeFigureOut">
              <a:rPr lang="en-US" smtClean="0"/>
              <a:t>11/27/2019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E791F2-0EAC-234B-8D9F-B1331259AD5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01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2362200"/>
            <a:ext cx="8001000" cy="249299"/>
          </a:xfrm>
        </p:spPr>
        <p:txBody>
          <a:bodyPr>
            <a:sp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069848"/>
            <a:ext cx="8001000" cy="1069848"/>
          </a:xfrm>
        </p:spPr>
        <p:txBody>
          <a:bodyPr anchor="b"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339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542924"/>
            <a:ext cx="6477000" cy="1438276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9800" y="2209800"/>
            <a:ext cx="6477000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91523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ection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0" y="160338"/>
            <a:ext cx="9144000" cy="6697662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09600" y="6019800"/>
            <a:ext cx="8077200" cy="276999"/>
          </a:xfrm>
        </p:spPr>
        <p:txBody>
          <a:bodyPr wrap="square">
            <a:spAutoFit/>
          </a:bodyPr>
          <a:lstStyle>
            <a:lvl1pPr marL="1588" indent="0" algn="r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45" y="5410200"/>
            <a:ext cx="8284655" cy="443198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097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 hasCustomPrompt="1"/>
          </p:nvPr>
        </p:nvSpPr>
        <p:spPr>
          <a:xfrm>
            <a:off x="402145" y="1024928"/>
            <a:ext cx="8284655" cy="468339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2800"/>
            </a:lvl1pPr>
            <a:lvl2pPr>
              <a:buClr>
                <a:schemeClr val="accent4"/>
              </a:buClr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859131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402145" y="1024928"/>
            <a:ext cx="8284655" cy="468339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963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colo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02145" y="1024928"/>
            <a:ext cx="8284655" cy="468339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>
              <a:buNone/>
              <a:defRPr sz="2800">
                <a:solidFill>
                  <a:schemeClr val="accent2"/>
                </a:solidFill>
              </a:defRPr>
            </a:lvl1pPr>
            <a:lvl2pPr marL="457200" indent="-228600">
              <a:buSzPct val="100000"/>
              <a:buFont typeface="Arial" panose="020B0604020202020204" pitchFamily="34" charset="0"/>
              <a:buChar char="•"/>
              <a:defRPr/>
            </a:lvl2pPr>
            <a:lvl3pPr marL="685800" indent="-173038">
              <a:buSzPct val="80000"/>
              <a:buFont typeface="Wingdings" panose="05000000000000000000" pitchFamily="2" charset="2"/>
              <a:buChar char="§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259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"/>
          </p:nvPr>
        </p:nvSpPr>
        <p:spPr>
          <a:xfrm>
            <a:off x="402145" y="1371600"/>
            <a:ext cx="8284655" cy="43367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01638" y="914400"/>
            <a:ext cx="8285162" cy="276999"/>
          </a:xfrm>
        </p:spPr>
        <p:txBody>
          <a:bodyPr>
            <a:spAutoFit/>
          </a:bodyPr>
          <a:lstStyle>
            <a:lvl1pPr marL="0" indent="0">
              <a:buNone/>
              <a:defRPr sz="2000" b="1" cap="all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2436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tandard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5" y="420624"/>
            <a:ext cx="8285655" cy="488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02333" y="953104"/>
            <a:ext cx="4017266" cy="553998"/>
          </a:xfrm>
        </p:spPr>
        <p:txBody>
          <a:bodyPr wrap="square" anchor="b">
            <a:spAutoFit/>
          </a:bodyPr>
          <a:lstStyle>
            <a:lvl1pPr marL="0" indent="0">
              <a:buNone/>
              <a:defRPr sz="2000" b="1" cap="all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2333" y="1602718"/>
            <a:ext cx="4017266" cy="41594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8199" y="953104"/>
            <a:ext cx="4039791" cy="553998"/>
          </a:xfrm>
        </p:spPr>
        <p:txBody>
          <a:bodyPr wrap="square" anchor="b">
            <a:spAutoFit/>
          </a:bodyPr>
          <a:lstStyle>
            <a:lvl1pPr marL="0" indent="0">
              <a:buNone/>
              <a:defRPr lang="en-US" sz="2000" b="1" kern="1200" cap="all" baseline="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199" y="1602718"/>
            <a:ext cx="4039791" cy="41594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943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2145" y="1024128"/>
            <a:ext cx="4017455" cy="46908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24128"/>
            <a:ext cx="4038600" cy="46908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044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idebar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2145" y="1024128"/>
            <a:ext cx="2130552" cy="4690872"/>
          </a:xfrm>
        </p:spPr>
        <p:txBody>
          <a:bodyPr/>
          <a:lstStyle>
            <a:lvl1pPr marL="0" indent="0">
              <a:buFontTx/>
              <a:buNone/>
              <a:defRPr sz="1600" b="1" cap="all" baseline="0">
                <a:solidFill>
                  <a:schemeClr val="accent2"/>
                </a:solidFill>
                <a:latin typeface="arial narrow" charset="0"/>
              </a:defRPr>
            </a:lvl1pPr>
            <a:lvl2pPr marL="230188" indent="-168275">
              <a:tabLst/>
              <a:defRPr sz="1600">
                <a:latin typeface="arial narrow" charset="0"/>
              </a:defRPr>
            </a:lvl2pPr>
            <a:lvl3pPr marL="406400" indent="-168275">
              <a:buClr>
                <a:schemeClr val="accent2"/>
              </a:buClr>
              <a:buFont typeface=".AppleSystemUIFont" charset="-120"/>
              <a:buChar char="–"/>
              <a:tabLst/>
              <a:defRPr sz="1600">
                <a:latin typeface="arial narrow" charset="0"/>
              </a:defRPr>
            </a:lvl3pPr>
            <a:lvl4pPr marL="630238" indent="-168275">
              <a:tabLst/>
              <a:defRPr sz="1600">
                <a:latin typeface="arial narrow" charset="0"/>
              </a:defRPr>
            </a:lvl4pPr>
            <a:lvl5pPr marL="806450" indent="-176213">
              <a:tabLst/>
              <a:defRPr sz="1600">
                <a:latin typeface="arial narrow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47182" y="1024128"/>
            <a:ext cx="5739618" cy="46908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2743200" y="1024128"/>
            <a:ext cx="0" cy="4690872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/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ead, N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0840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, Sub, N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01638" y="914400"/>
            <a:ext cx="8285162" cy="276999"/>
          </a:xfrm>
        </p:spPr>
        <p:txBody>
          <a:bodyPr>
            <a:spAutoFit/>
          </a:bodyPr>
          <a:lstStyle>
            <a:lvl1pPr marL="0" indent="0">
              <a:buNone/>
              <a:defRPr sz="2000" b="1" cap="all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384098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His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"/>
          </p:nvPr>
        </p:nvSpPr>
        <p:spPr>
          <a:xfrm>
            <a:off x="402146" y="1315328"/>
            <a:ext cx="4387904" cy="453683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>
              <a:buFontTx/>
              <a:buNone/>
              <a:defRPr sz="2000" b="1"/>
            </a:lvl1pPr>
            <a:lvl2pPr marL="6350" indent="0">
              <a:spcBef>
                <a:spcPts val="1000"/>
              </a:spcBef>
              <a:buFontTx/>
              <a:buNone/>
              <a:tabLst/>
              <a:defRPr sz="2000" b="1">
                <a:solidFill>
                  <a:schemeClr val="accent2"/>
                </a:solidFill>
              </a:defRPr>
            </a:lvl2pPr>
            <a:lvl3pPr marL="230188" indent="-223838">
              <a:buClr>
                <a:schemeClr val="accent2"/>
              </a:buClr>
              <a:tabLst/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01638" y="914400"/>
            <a:ext cx="8285162" cy="276999"/>
          </a:xfrm>
        </p:spPr>
        <p:txBody>
          <a:bodyPr>
            <a:spAutoFit/>
          </a:bodyPr>
          <a:lstStyle>
            <a:lvl1pPr marL="0" indent="0">
              <a:buNone/>
              <a:defRPr sz="2000" b="1" cap="all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5197475" y="1716258"/>
            <a:ext cx="3489325" cy="2053884"/>
          </a:xfrm>
        </p:spPr>
        <p:txBody>
          <a:bodyPr>
            <a:normAutofit/>
          </a:bodyPr>
          <a:lstStyle>
            <a:lvl1pPr marL="227013" indent="-227013">
              <a:buFont typeface="Wingdings" charset="2"/>
              <a:buChar char="§"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5197475" y="1315328"/>
            <a:ext cx="348932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RECORDED BENEFITS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994031" y="1378633"/>
            <a:ext cx="0" cy="447352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15"/>
          <p:cNvSpPr>
            <a:spLocks noGrp="1"/>
          </p:cNvSpPr>
          <p:nvPr>
            <p:ph sz="quarter" idx="12"/>
          </p:nvPr>
        </p:nvSpPr>
        <p:spPr>
          <a:xfrm>
            <a:off x="5197475" y="3894074"/>
            <a:ext cx="3489325" cy="1957452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/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5296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2144" y="5562600"/>
            <a:ext cx="8284655" cy="221599"/>
          </a:xfrm>
        </p:spPr>
        <p:txBody>
          <a:bodyPr>
            <a:sp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02144" y="420624"/>
            <a:ext cx="8284655" cy="443198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401637" y="1025525"/>
            <a:ext cx="8285161" cy="4384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5920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2144" y="5562600"/>
            <a:ext cx="8284655" cy="221599"/>
          </a:xfrm>
        </p:spPr>
        <p:txBody>
          <a:bodyPr>
            <a:sp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02144" y="420624"/>
            <a:ext cx="8284655" cy="443198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01637" y="1025525"/>
            <a:ext cx="8285161" cy="4384675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068756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A4431-6593-4294-8504-8B13C75A4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8D043-966A-4CCD-92CC-C4757B3E88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1C6A6E-F741-48E9-964E-485C9E3AB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ECA5C-5B72-472A-AEB4-80213A5D3BF7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9A426-4BCB-4703-882B-FB9F8BC08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F804BD-D8E9-4CEA-A5BE-BAB0AD009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93508-ACE7-4938-8740-32211DF56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0993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 userDrawn="1"/>
        </p:nvGrpSpPr>
        <p:grpSpPr>
          <a:xfrm flipH="1">
            <a:off x="0" y="1"/>
            <a:ext cx="1944194" cy="1851660"/>
            <a:chOff x="6003953" y="0"/>
            <a:chExt cx="3140047" cy="2990597"/>
          </a:xfrm>
        </p:grpSpPr>
        <p:sp>
          <p:nvSpPr>
            <p:cNvPr id="9" name="object 5"/>
            <p:cNvSpPr/>
            <p:nvPr userDrawn="1"/>
          </p:nvSpPr>
          <p:spPr>
            <a:xfrm>
              <a:off x="8172182" y="0"/>
              <a:ext cx="971550" cy="1059180"/>
            </a:xfrm>
            <a:custGeom>
              <a:avLst/>
              <a:gdLst/>
              <a:ahLst/>
              <a:cxnLst/>
              <a:rect l="l" t="t" r="r" b="b"/>
              <a:pathLst>
                <a:path w="971550" h="1059180">
                  <a:moveTo>
                    <a:pt x="0" y="0"/>
                  </a:moveTo>
                  <a:lnTo>
                    <a:pt x="0" y="497979"/>
                  </a:lnTo>
                  <a:lnTo>
                    <a:pt x="971308" y="1058760"/>
                  </a:lnTo>
                  <a:lnTo>
                    <a:pt x="971308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</p:spPr>
          <p:txBody>
            <a:bodyPr wrap="square" lIns="0" tIns="0" rIns="0" bIns="0" rtlCol="0"/>
            <a:lstStyle/>
            <a:p>
              <a:endParaRPr lang="en-NZ" dirty="0">
                <a:solidFill>
                  <a:srgbClr val="231F20"/>
                </a:solidFill>
              </a:endParaRPr>
            </a:p>
          </p:txBody>
        </p:sp>
        <p:sp>
          <p:nvSpPr>
            <p:cNvPr id="14" name="object 9"/>
            <p:cNvSpPr/>
            <p:nvPr userDrawn="1"/>
          </p:nvSpPr>
          <p:spPr>
            <a:xfrm>
              <a:off x="7099300" y="569977"/>
              <a:ext cx="2044700" cy="2420620"/>
            </a:xfrm>
            <a:custGeom>
              <a:avLst/>
              <a:gdLst/>
              <a:ahLst/>
              <a:cxnLst/>
              <a:rect l="l" t="t" r="r" b="b"/>
              <a:pathLst>
                <a:path w="2044700" h="2420620">
                  <a:moveTo>
                    <a:pt x="1048143" y="0"/>
                  </a:moveTo>
                  <a:lnTo>
                    <a:pt x="0" y="605142"/>
                  </a:lnTo>
                  <a:lnTo>
                    <a:pt x="0" y="1815426"/>
                  </a:lnTo>
                  <a:lnTo>
                    <a:pt x="1048143" y="2420569"/>
                  </a:lnTo>
                  <a:lnTo>
                    <a:pt x="2044191" y="1845497"/>
                  </a:lnTo>
                  <a:lnTo>
                    <a:pt x="2044191" y="575072"/>
                  </a:lnTo>
                  <a:lnTo>
                    <a:pt x="1048143" y="0"/>
                  </a:lnTo>
                  <a:close/>
                </a:path>
              </a:pathLst>
            </a:custGeom>
            <a:solidFill>
              <a:schemeClr val="bg1">
                <a:alpha val="71000"/>
              </a:schemeClr>
            </a:solidFill>
          </p:spPr>
          <p:txBody>
            <a:bodyPr wrap="square" lIns="0" tIns="0" rIns="0" bIns="0" rtlCol="0"/>
            <a:lstStyle/>
            <a:p>
              <a:endParaRPr lang="en-NZ" dirty="0">
                <a:solidFill>
                  <a:srgbClr val="231F20"/>
                </a:solidFill>
              </a:endParaRPr>
            </a:p>
          </p:txBody>
        </p:sp>
        <p:sp>
          <p:nvSpPr>
            <p:cNvPr id="15" name="object 10"/>
            <p:cNvSpPr/>
            <p:nvPr userDrawn="1"/>
          </p:nvSpPr>
          <p:spPr>
            <a:xfrm>
              <a:off x="6003953" y="0"/>
              <a:ext cx="2096770" cy="1120775"/>
            </a:xfrm>
            <a:custGeom>
              <a:avLst/>
              <a:gdLst/>
              <a:ahLst/>
              <a:cxnLst/>
              <a:rect l="l" t="t" r="r" b="b"/>
              <a:pathLst>
                <a:path w="2096770" h="1120775">
                  <a:moveTo>
                    <a:pt x="2096274" y="0"/>
                  </a:moveTo>
                  <a:lnTo>
                    <a:pt x="0" y="0"/>
                  </a:lnTo>
                  <a:lnTo>
                    <a:pt x="0" y="515358"/>
                  </a:lnTo>
                  <a:lnTo>
                    <a:pt x="1048143" y="1120500"/>
                  </a:lnTo>
                  <a:lnTo>
                    <a:pt x="2096274" y="515358"/>
                  </a:lnTo>
                  <a:lnTo>
                    <a:pt x="2096274" y="0"/>
                  </a:ln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</p:spPr>
          <p:txBody>
            <a:bodyPr wrap="square" lIns="0" tIns="0" rIns="0" bIns="0" rtlCol="0"/>
            <a:lstStyle/>
            <a:p>
              <a:endParaRPr lang="en-NZ" dirty="0">
                <a:solidFill>
                  <a:srgbClr val="231F20"/>
                </a:solidFill>
              </a:endParaRPr>
            </a:p>
          </p:txBody>
        </p:sp>
      </p:grp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Click to edit Master title style</a:t>
            </a:r>
          </a:p>
        </p:txBody>
      </p:sp>
      <p:pic>
        <p:nvPicPr>
          <p:cNvPr id="16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585" y="143165"/>
            <a:ext cx="1876678" cy="74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0544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2145" y="421876"/>
            <a:ext cx="8284655" cy="4431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145" y="1024928"/>
            <a:ext cx="8284655" cy="468339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402145" y="6157208"/>
            <a:ext cx="188994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fld id="{CB3D8767-2FDF-4FCE-B837-8377F458D439}" type="slidenum">
              <a:rPr lang="en-US" sz="1000" smtClean="0">
                <a:solidFill>
                  <a:schemeClr val="accent6"/>
                </a:solidFill>
              </a:rPr>
              <a:t>‹#›</a:t>
            </a:fld>
            <a:r>
              <a:rPr lang="en-US" sz="1000" dirty="0">
                <a:solidFill>
                  <a:schemeClr val="accent6"/>
                </a:solidFill>
              </a:rPr>
              <a:t> </a:t>
            </a:r>
            <a:r>
              <a:rPr lang="en-US" sz="1000" dirty="0">
                <a:solidFill>
                  <a:schemeClr val="accent4">
                    <a:lumMod val="60000"/>
                    <a:lumOff val="40000"/>
                  </a:schemeClr>
                </a:solidFill>
                <a:sym typeface="Symbol" panose="05050102010706020507" pitchFamily="18" charset="2"/>
              </a:rPr>
              <a:t></a:t>
            </a:r>
            <a:r>
              <a:rPr lang="en-US" sz="1000" dirty="0">
                <a:solidFill>
                  <a:schemeClr val="accent6"/>
                </a:solidFill>
                <a:sym typeface="Symbol" panose="05050102010706020507" pitchFamily="18" charset="2"/>
              </a:rPr>
              <a:t> </a:t>
            </a:r>
            <a:r>
              <a:rPr lang="en-US" sz="1000" dirty="0">
                <a:solidFill>
                  <a:schemeClr val="accent6"/>
                </a:solidFill>
              </a:rPr>
              <a:t>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1709927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8" r:id="rId5"/>
    <p:sldLayoutId id="2147483677" r:id="rId6"/>
    <p:sldLayoutId id="2147483679" r:id="rId7"/>
    <p:sldLayoutId id="2147483680" r:id="rId8"/>
    <p:sldLayoutId id="2147483681" r:id="rId9"/>
    <p:sldLayoutId id="2147483687" r:id="rId10"/>
    <p:sldLayoutId id="2147483682" r:id="rId11"/>
    <p:sldLayoutId id="2147483683" r:id="rId12"/>
    <p:sldLayoutId id="2147483688" r:id="rId13"/>
    <p:sldLayoutId id="2147483684" r:id="rId14"/>
    <p:sldLayoutId id="2147483685" r:id="rId15"/>
    <p:sldLayoutId id="2147483686" r:id="rId16"/>
    <p:sldLayoutId id="2147483690" r:id="rId17"/>
    <p:sldLayoutId id="2147483691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7013" indent="-227013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8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3038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973138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SzPct val="80000"/>
        <a:buFont typeface="Courier New" panose="02070309020205020404" pitchFamily="49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2573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8229600" cy="457200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143000"/>
            <a:ext cx="82296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28" name="TextBox 6"/>
          <p:cNvSpPr txBox="1">
            <a:spLocks noChangeArrowheads="1"/>
          </p:cNvSpPr>
          <p:nvPr/>
        </p:nvSpPr>
        <p:spPr bwMode="auto">
          <a:xfrm>
            <a:off x="246063" y="6596063"/>
            <a:ext cx="609600" cy="15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A264CA97-AAAF-2545-A261-F6BC49D20F22}" type="slidenum">
              <a:rPr lang="en-US" sz="1000">
                <a:solidFill>
                  <a:srgbClr val="595959"/>
                </a:solidFill>
                <a:cs typeface="Calibri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dirty="0">
              <a:solidFill>
                <a:srgbClr val="595959"/>
              </a:solidFill>
              <a:cs typeface="Calibri" charset="0"/>
            </a:endParaRPr>
          </a:p>
        </p:txBody>
      </p:sp>
      <p:sp>
        <p:nvSpPr>
          <p:cNvPr id="1029" name="TextBox 7"/>
          <p:cNvSpPr txBox="1">
            <a:spLocks noChangeArrowheads="1"/>
          </p:cNvSpPr>
          <p:nvPr/>
        </p:nvSpPr>
        <p:spPr bwMode="auto">
          <a:xfrm>
            <a:off x="609600" y="6610350"/>
            <a:ext cx="4572000" cy="13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srgbClr val="595959"/>
                </a:solidFill>
                <a:cs typeface="Calibri" charset="0"/>
              </a:rPr>
              <a:t>Confidential and proprietary.</a:t>
            </a:r>
          </a:p>
        </p:txBody>
      </p:sp>
      <p:sp>
        <p:nvSpPr>
          <p:cNvPr id="16" name="Rectangle 15"/>
          <p:cNvSpPr/>
          <p:nvPr/>
        </p:nvSpPr>
        <p:spPr>
          <a:xfrm rot="10800000">
            <a:off x="0" y="0"/>
            <a:ext cx="6781800" cy="457200"/>
          </a:xfrm>
          <a:prstGeom prst="rect">
            <a:avLst/>
          </a:prstGeom>
          <a:gradFill flip="none" rotWithShape="1">
            <a:gsLst>
              <a:gs pos="71000">
                <a:srgbClr val="5478A3"/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31" name="Picture 8" descr="Solenis-RGB-pp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07250" y="127000"/>
            <a:ext cx="162083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7131655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txStyles>
    <p:titleStyle>
      <a:lvl1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 kern="1200" cap="all">
          <a:solidFill>
            <a:schemeClr val="accent2"/>
          </a:solidFill>
          <a:latin typeface="+mj-lt"/>
          <a:ea typeface="ＭＳ Ｐゴシック" charset="0"/>
          <a:cs typeface="Calibri"/>
        </a:defRPr>
      </a:lvl1pPr>
      <a:lvl2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  <a:ea typeface="ＭＳ Ｐゴシック" charset="0"/>
        </a:defRPr>
      </a:lvl2pPr>
      <a:lvl3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  <a:ea typeface="ＭＳ Ｐゴシック" charset="0"/>
        </a:defRPr>
      </a:lvl3pPr>
      <a:lvl4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  <a:ea typeface="ＭＳ Ｐゴシック" charset="0"/>
        </a:defRPr>
      </a:lvl4pPr>
      <a:lvl5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  <a:ea typeface="ＭＳ Ｐゴシック" charset="0"/>
        </a:defRPr>
      </a:lvl5pPr>
      <a:lvl6pPr marL="457200"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  <a:ea typeface="ＭＳ Ｐゴシック" charset="0"/>
        </a:defRPr>
      </a:lvl6pPr>
      <a:lvl7pPr marL="914400"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  <a:ea typeface="ＭＳ Ｐゴシック" charset="0"/>
        </a:defRPr>
      </a:lvl7pPr>
      <a:lvl8pPr marL="1371600"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  <a:ea typeface="ＭＳ Ｐゴシック" charset="0"/>
        </a:defRPr>
      </a:lvl8pPr>
      <a:lvl9pPr marL="1828800"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ts val="1200"/>
        </a:spcBef>
        <a:spcAft>
          <a:spcPts val="600"/>
        </a:spcAft>
        <a:buClr>
          <a:schemeClr val="accent2"/>
        </a:buClr>
        <a:buFont typeface="Arial" charset="0"/>
        <a:defRPr sz="2000" kern="1200">
          <a:solidFill>
            <a:srgbClr val="404040"/>
          </a:solidFill>
          <a:latin typeface="+mj-lt"/>
          <a:ea typeface="ＭＳ Ｐゴシック" charset="0"/>
          <a:cs typeface="Calibri"/>
        </a:defRPr>
      </a:lvl1pPr>
      <a:lvl2pPr marL="228600" indent="-228600" algn="l" defTabSz="457200" rtl="0" eaLnBrk="1" fontAlgn="base" hangingPunct="1">
        <a:spcBef>
          <a:spcPct val="0"/>
        </a:spcBef>
        <a:spcAft>
          <a:spcPts val="600"/>
        </a:spcAft>
        <a:buClr>
          <a:schemeClr val="accent2"/>
        </a:buClr>
        <a:buFont typeface="Wingdings" charset="0"/>
        <a:buChar char="§"/>
        <a:defRPr sz="2000" kern="1200">
          <a:solidFill>
            <a:schemeClr val="tx1"/>
          </a:solidFill>
          <a:latin typeface="+mj-lt"/>
          <a:ea typeface="ＭＳ Ｐゴシック" charset="0"/>
          <a:cs typeface="Calibri"/>
        </a:defRPr>
      </a:lvl2pPr>
      <a:lvl3pPr marL="515938" indent="-228600" algn="l" defTabSz="457200" rtl="0" eaLnBrk="1" fontAlgn="base" hangingPunct="1">
        <a:spcBef>
          <a:spcPct val="0"/>
        </a:spcBef>
        <a:spcAft>
          <a:spcPts val="600"/>
        </a:spcAft>
        <a:buFont typeface="Lucida Grande" charset="0"/>
        <a:buChar char="­"/>
        <a:defRPr sz="2000" kern="1200">
          <a:solidFill>
            <a:srgbClr val="404040"/>
          </a:solidFill>
          <a:latin typeface="+mj-lt"/>
          <a:ea typeface="ＭＳ Ｐゴシック" charset="0"/>
          <a:cs typeface="Calibri"/>
        </a:defRPr>
      </a:lvl3pPr>
      <a:lvl4pPr marL="685800" indent="-169863" algn="l" defTabSz="457200" rtl="0" eaLnBrk="1" fontAlgn="base" hangingPunct="1">
        <a:spcBef>
          <a:spcPct val="0"/>
        </a:spcBef>
        <a:spcAft>
          <a:spcPts val="600"/>
        </a:spcAft>
        <a:buSzPct val="85000"/>
        <a:buFont typeface="Wingdings" charset="0"/>
        <a:buChar char=""/>
        <a:defRPr sz="2000" kern="1200">
          <a:solidFill>
            <a:srgbClr val="5478A3"/>
          </a:solidFill>
          <a:latin typeface="+mj-lt"/>
          <a:ea typeface="ＭＳ Ｐゴシック" charset="0"/>
          <a:cs typeface="Calibri"/>
        </a:defRPr>
      </a:lvl4pPr>
      <a:lvl5pPr marL="21145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5.png"/><Relationship Id="rId3" Type="http://schemas.openxmlformats.org/officeDocument/2006/relationships/image" Target="../media/image7.jpeg"/><Relationship Id="rId7" Type="http://schemas.openxmlformats.org/officeDocument/2006/relationships/image" Target="../media/image10.jpeg"/><Relationship Id="rId12" Type="http://schemas.openxmlformats.org/officeDocument/2006/relationships/image" Target="../media/image14.jpe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4.xml"/><Relationship Id="rId6" Type="http://schemas.openxmlformats.org/officeDocument/2006/relationships/image" Target="../media/image9.png"/><Relationship Id="rId11" Type="http://schemas.openxmlformats.org/officeDocument/2006/relationships/image" Target="../media/image13.png"/><Relationship Id="rId5" Type="http://schemas.microsoft.com/office/2007/relationships/hdphoto" Target="../media/hdphoto1.wdp"/><Relationship Id="rId10" Type="http://schemas.openxmlformats.org/officeDocument/2006/relationships/image" Target="../media/image12.png"/><Relationship Id="rId4" Type="http://schemas.openxmlformats.org/officeDocument/2006/relationships/image" Target="../media/image8.jpeg"/><Relationship Id="rId9" Type="http://schemas.microsoft.com/office/2007/relationships/hdphoto" Target="../media/hdphoto2.wdp"/><Relationship Id="rId1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../../../../../Desktop/NACE%20Solenis_2019041105.pdf" TargetMode="Externa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B17B9-FF4A-4109-ADA1-E704838C30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Industry Update SOLENIS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822896-4234-4484-BFC2-98CD504400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Logan Muller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5224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D834D-132F-4C6F-9E73-1D6B0E139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1371802"/>
            <a:ext cx="6477000" cy="609398"/>
          </a:xfrm>
        </p:spPr>
        <p:txBody>
          <a:bodyPr/>
          <a:lstStyle/>
          <a:p>
            <a:r>
              <a:rPr lang="en-US" dirty="0"/>
              <a:t>SOLENIS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1D85E7-A746-45F9-A2FC-0496F9D1B1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Parent company around since 1907</a:t>
            </a:r>
          </a:p>
          <a:p>
            <a:r>
              <a:rPr lang="en-US" dirty="0">
                <a:solidFill>
                  <a:schemeClr val="tx1"/>
                </a:solidFill>
              </a:rPr>
              <a:t>Now solely focused on Heavy industry</a:t>
            </a:r>
          </a:p>
          <a:p>
            <a:r>
              <a:rPr lang="en-US" dirty="0">
                <a:solidFill>
                  <a:schemeClr val="tx1"/>
                </a:solidFill>
              </a:rPr>
              <a:t>Recent purchase of BASF Chemical division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3902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D1E0C-6426-40D0-A5ED-DAA731E2F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A21D5-B660-43CD-A603-2281B45E1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145" y="1881809"/>
            <a:ext cx="8284655" cy="3826510"/>
          </a:xfrm>
        </p:spPr>
        <p:txBody>
          <a:bodyPr/>
          <a:lstStyle/>
          <a:p>
            <a:r>
              <a:rPr lang="en-US" dirty="0"/>
              <a:t>R&amp;D on unresolved Geothermal issues</a:t>
            </a:r>
          </a:p>
          <a:p>
            <a:r>
              <a:rPr lang="en-US" dirty="0"/>
              <a:t>Pre-empting new challenges for the industry: EGS</a:t>
            </a:r>
          </a:p>
          <a:p>
            <a:r>
              <a:rPr lang="en-US" dirty="0"/>
              <a:t>Collaboration is the key.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2232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object 9"/>
          <p:cNvSpPr/>
          <p:nvPr/>
        </p:nvSpPr>
        <p:spPr>
          <a:xfrm rot="10800000" flipV="1">
            <a:off x="2843398" y="1306920"/>
            <a:ext cx="1967646" cy="376776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85000"/>
              </a:lnSpc>
            </a:pPr>
            <a:r>
              <a:rPr lang="en-NZ" sz="1200" b="1" dirty="0">
                <a:solidFill>
                  <a:prstClr val="white"/>
                </a:solidFill>
              </a:rPr>
              <a:t>Geothermal global development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672" y="679027"/>
            <a:ext cx="8284655" cy="443198"/>
          </a:xfrm>
        </p:spPr>
        <p:txBody>
          <a:bodyPr/>
          <a:lstStyle/>
          <a:p>
            <a:r>
              <a:rPr lang="en-NZ" dirty="0"/>
              <a:t>Who’s who in Solenis Geothermal R&amp;D?</a:t>
            </a:r>
          </a:p>
        </p:txBody>
      </p:sp>
      <p:grpSp>
        <p:nvGrpSpPr>
          <p:cNvPr id="7178" name="Group 7177"/>
          <p:cNvGrpSpPr/>
          <p:nvPr/>
        </p:nvGrpSpPr>
        <p:grpSpPr>
          <a:xfrm>
            <a:off x="106512" y="2047741"/>
            <a:ext cx="3293624" cy="4671707"/>
            <a:chOff x="298110" y="2424798"/>
            <a:chExt cx="3293624" cy="4166205"/>
          </a:xfrm>
        </p:grpSpPr>
        <p:sp>
          <p:nvSpPr>
            <p:cNvPr id="22" name="TextBox 21"/>
            <p:cNvSpPr txBox="1"/>
            <p:nvPr/>
          </p:nvSpPr>
          <p:spPr>
            <a:xfrm>
              <a:off x="2175285" y="3734011"/>
              <a:ext cx="1416449" cy="595089"/>
            </a:xfrm>
            <a:prstGeom prst="rect">
              <a:avLst/>
            </a:prstGeom>
            <a:noFill/>
          </p:spPr>
          <p:txBody>
            <a:bodyPr wrap="square" lIns="0" tIns="36000" rIns="0" bIns="0" rtlCol="0">
              <a:spAutoFit/>
            </a:bodyPr>
            <a:lstStyle/>
            <a:p>
              <a:pPr algn="ctr"/>
              <a:r>
                <a:rPr lang="en-NZ" sz="1400" dirty="0">
                  <a:solidFill>
                    <a:srgbClr val="6D9AB7"/>
                  </a:solidFill>
                </a:rPr>
                <a:t>Dr Mike Bluemle</a:t>
              </a:r>
              <a:br>
                <a:rPr lang="en-NZ" sz="1400" dirty="0">
                  <a:solidFill>
                    <a:srgbClr val="6D9AB7"/>
                  </a:solidFill>
                </a:rPr>
              </a:br>
              <a:r>
                <a:rPr lang="en-NZ" sz="900" dirty="0">
                  <a:solidFill>
                    <a:srgbClr val="231F20"/>
                  </a:solidFill>
                </a:rPr>
                <a:t>Senior team leader Wilmington, USA</a:t>
              </a:r>
            </a:p>
            <a:p>
              <a:pPr algn="ctr"/>
              <a:endParaRPr lang="en-NZ" sz="900" dirty="0">
                <a:solidFill>
                  <a:srgbClr val="231F20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48250" y="5927295"/>
              <a:ext cx="1252944" cy="663708"/>
            </a:xfrm>
            <a:prstGeom prst="rect">
              <a:avLst/>
            </a:prstGeom>
            <a:noFill/>
          </p:spPr>
          <p:txBody>
            <a:bodyPr wrap="square" lIns="0" tIns="36000" rIns="0" bIns="0" rtlCol="0">
              <a:spAutoFit/>
            </a:bodyPr>
            <a:lstStyle/>
            <a:p>
              <a:pPr algn="ctr"/>
              <a:r>
                <a:rPr lang="en-NZ" sz="1400" dirty="0">
                  <a:solidFill>
                    <a:srgbClr val="6D9AB7"/>
                  </a:solidFill>
                </a:rPr>
                <a:t>Dr Christina Geissler</a:t>
              </a:r>
              <a:br>
                <a:rPr lang="en-NZ" sz="1400" dirty="0">
                  <a:solidFill>
                    <a:srgbClr val="6D9AB7"/>
                  </a:solidFill>
                </a:rPr>
              </a:br>
              <a:r>
                <a:rPr lang="en-NZ" sz="900" dirty="0">
                  <a:solidFill>
                    <a:srgbClr val="231F20"/>
                  </a:solidFill>
                </a:rPr>
                <a:t>IWT Applications </a:t>
              </a:r>
              <a:br>
                <a:rPr lang="en-NZ" sz="900" dirty="0">
                  <a:solidFill>
                    <a:srgbClr val="231F20"/>
                  </a:solidFill>
                </a:rPr>
              </a:br>
              <a:r>
                <a:rPr lang="en-NZ" sz="900" dirty="0">
                  <a:solidFill>
                    <a:srgbClr val="231F20"/>
                  </a:solidFill>
                </a:rPr>
                <a:t>Specialist chemist</a:t>
              </a: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298110" y="2424798"/>
              <a:ext cx="1403084" cy="1657276"/>
              <a:chOff x="3105288" y="-1020324"/>
              <a:chExt cx="1498920" cy="1770475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3105288" y="378314"/>
                <a:ext cx="1498920" cy="371837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>
                <a:defPPr>
                  <a:defRPr lang="en-US"/>
                </a:defPPr>
                <a:lvl1pPr>
                  <a:defRPr sz="1400">
                    <a:solidFill>
                      <a:schemeClr val="tx2"/>
                    </a:solidFill>
                  </a:defRPr>
                </a:lvl1pPr>
              </a:lstStyle>
              <a:p>
                <a:pPr algn="ctr"/>
                <a:r>
                  <a:rPr lang="en-NZ" dirty="0">
                    <a:solidFill>
                      <a:srgbClr val="6D9AB7"/>
                    </a:solidFill>
                  </a:rPr>
                  <a:t>Dr Logan Muller</a:t>
                </a:r>
                <a:r>
                  <a:rPr lang="en-NZ" dirty="0">
                    <a:solidFill>
                      <a:srgbClr val="507594"/>
                    </a:solidFill>
                  </a:rPr>
                  <a:t/>
                </a:r>
                <a:br>
                  <a:rPr lang="en-NZ" dirty="0">
                    <a:solidFill>
                      <a:srgbClr val="507594"/>
                    </a:solidFill>
                  </a:rPr>
                </a:br>
                <a:r>
                  <a:rPr lang="en-NZ" sz="900" dirty="0">
                    <a:solidFill>
                      <a:srgbClr val="231F20"/>
                    </a:solidFill>
                  </a:rPr>
                  <a:t>Geothermal Consultant</a:t>
                </a:r>
              </a:p>
            </p:txBody>
          </p:sp>
          <p:pic>
            <p:nvPicPr>
              <p:cNvPr id="12" name="Picture 11"/>
              <p:cNvPicPr>
                <a:picLocks noChangeAspect="1"/>
              </p:cNvPicPr>
              <p:nvPr/>
            </p:nvPicPr>
            <p:blipFill rotWithShape="1">
              <a:blip r:embed="rId3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3052" b="11594"/>
              <a:stretch/>
            </p:blipFill>
            <p:spPr>
              <a:xfrm>
                <a:off x="3181648" y="-1020324"/>
                <a:ext cx="1422560" cy="1319379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</p:grpSp>
      <p:grpSp>
        <p:nvGrpSpPr>
          <p:cNvPr id="7179" name="Group 7178"/>
          <p:cNvGrpSpPr/>
          <p:nvPr/>
        </p:nvGrpSpPr>
        <p:grpSpPr>
          <a:xfrm>
            <a:off x="4108361" y="2047741"/>
            <a:ext cx="4638591" cy="4709634"/>
            <a:chOff x="4587731" y="2705101"/>
            <a:chExt cx="4159221" cy="4052273"/>
          </a:xfrm>
        </p:grpSpPr>
        <p:grpSp>
          <p:nvGrpSpPr>
            <p:cNvPr id="7169" name="Group 7168"/>
            <p:cNvGrpSpPr/>
            <p:nvPr/>
          </p:nvGrpSpPr>
          <p:grpSpPr>
            <a:xfrm>
              <a:off x="6034307" y="2705101"/>
              <a:ext cx="1266072" cy="1930451"/>
              <a:chOff x="2840038" y="1463675"/>
              <a:chExt cx="1352550" cy="2062310"/>
            </a:xfrm>
          </p:grpSpPr>
          <p:pic>
            <p:nvPicPr>
              <p:cNvPr id="19" name="Picture 18"/>
              <p:cNvPicPr>
                <a:picLocks noChangeAspect="1"/>
              </p:cNvPicPr>
              <p:nvPr/>
            </p:nvPicPr>
            <p:blipFill rotWithShape="1">
              <a:blip r:embed="rId4">
                <a:grayscl/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513" r="12611" b="31124"/>
              <a:stretch/>
            </p:blipFill>
            <p:spPr>
              <a:xfrm>
                <a:off x="2840038" y="1463675"/>
                <a:ext cx="1352550" cy="1352550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20" name="TextBox 19"/>
              <p:cNvSpPr txBox="1"/>
              <p:nvPr/>
            </p:nvSpPr>
            <p:spPr>
              <a:xfrm>
                <a:off x="2840038" y="2813112"/>
                <a:ext cx="1346200" cy="712873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>
                <a:defPPr>
                  <a:defRPr lang="en-US"/>
                </a:defPPr>
                <a:lvl1pPr algn="ctr">
                  <a:defRPr sz="1400">
                    <a:solidFill>
                      <a:schemeClr val="tx2"/>
                    </a:solidFill>
                  </a:defRPr>
                </a:lvl1pPr>
              </a:lstStyle>
              <a:p>
                <a:r>
                  <a:rPr lang="en-NZ" dirty="0">
                    <a:solidFill>
                      <a:srgbClr val="507594"/>
                    </a:solidFill>
                  </a:rPr>
                  <a:t>Clive Roscoe</a:t>
                </a:r>
                <a:br>
                  <a:rPr lang="en-NZ" dirty="0">
                    <a:solidFill>
                      <a:srgbClr val="507594"/>
                    </a:solidFill>
                  </a:rPr>
                </a:br>
                <a:r>
                  <a:rPr lang="en-NZ" sz="900" dirty="0">
                    <a:solidFill>
                      <a:srgbClr val="231F20"/>
                    </a:solidFill>
                  </a:rPr>
                  <a:t>Director IWT </a:t>
                </a:r>
                <a:br>
                  <a:rPr lang="en-NZ" sz="900" dirty="0">
                    <a:solidFill>
                      <a:srgbClr val="231F20"/>
                    </a:solidFill>
                  </a:rPr>
                </a:br>
                <a:r>
                  <a:rPr lang="en-NZ" sz="900" dirty="0">
                    <a:solidFill>
                      <a:srgbClr val="231F20"/>
                    </a:solidFill>
                  </a:rPr>
                  <a:t>Technical Services</a:t>
                </a:r>
              </a:p>
              <a:p>
                <a:r>
                  <a:rPr lang="en-NZ" sz="900" dirty="0">
                    <a:solidFill>
                      <a:srgbClr val="231F20"/>
                    </a:solidFill>
                  </a:rPr>
                  <a:t>Sydney, Australia</a:t>
                </a:r>
              </a:p>
            </p:txBody>
          </p:sp>
        </p:grpSp>
        <p:grpSp>
          <p:nvGrpSpPr>
            <p:cNvPr id="7168" name="Group 7167"/>
            <p:cNvGrpSpPr/>
            <p:nvPr/>
          </p:nvGrpSpPr>
          <p:grpSpPr>
            <a:xfrm>
              <a:off x="4587731" y="2705101"/>
              <a:ext cx="1260130" cy="2145894"/>
              <a:chOff x="6097587" y="1463675"/>
              <a:chExt cx="1346201" cy="2292469"/>
            </a:xfrm>
          </p:grpSpPr>
          <p:pic>
            <p:nvPicPr>
              <p:cNvPr id="21" name="Picture 20"/>
              <p:cNvPicPr>
                <a:picLocks noChangeAspect="1"/>
              </p:cNvPicPr>
              <p:nvPr/>
            </p:nvPicPr>
            <p:blipFill rotWithShape="1">
              <a:blip r:embed="rId6">
                <a:grayscl/>
              </a:blip>
              <a:srcRect l="24758" t="4564" r="26877" b="22314"/>
              <a:stretch/>
            </p:blipFill>
            <p:spPr>
              <a:xfrm>
                <a:off x="6097587" y="1463675"/>
                <a:ext cx="1346201" cy="1352550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23" name="TextBox 22"/>
              <p:cNvSpPr txBox="1"/>
              <p:nvPr/>
            </p:nvSpPr>
            <p:spPr>
              <a:xfrm>
                <a:off x="6097588" y="2813112"/>
                <a:ext cx="1346200" cy="94303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>
                <a:defPPr>
                  <a:defRPr lang="en-US"/>
                </a:defPPr>
                <a:lvl1pPr algn="ctr">
                  <a:defRPr sz="1400">
                    <a:solidFill>
                      <a:schemeClr val="tx2"/>
                    </a:solidFill>
                  </a:defRPr>
                </a:lvl1pPr>
              </a:lstStyle>
              <a:p>
                <a:r>
                  <a:rPr lang="en-NZ" dirty="0">
                    <a:solidFill>
                      <a:srgbClr val="507594"/>
                    </a:solidFill>
                  </a:rPr>
                  <a:t>Dr William Carey</a:t>
                </a:r>
                <a:br>
                  <a:rPr lang="en-NZ" dirty="0">
                    <a:solidFill>
                      <a:srgbClr val="507594"/>
                    </a:solidFill>
                  </a:rPr>
                </a:br>
                <a:r>
                  <a:rPr lang="en-NZ" sz="900" dirty="0">
                    <a:solidFill>
                      <a:srgbClr val="231F20"/>
                    </a:solidFill>
                  </a:rPr>
                  <a:t>Director Technology </a:t>
                </a:r>
                <a:br>
                  <a:rPr lang="en-NZ" sz="900" dirty="0">
                    <a:solidFill>
                      <a:srgbClr val="231F20"/>
                    </a:solidFill>
                  </a:rPr>
                </a:br>
                <a:r>
                  <a:rPr lang="en-NZ" sz="900" dirty="0">
                    <a:solidFill>
                      <a:srgbClr val="231F20"/>
                    </a:solidFill>
                  </a:rPr>
                  <a:t>IWT R&amp;D</a:t>
                </a:r>
              </a:p>
              <a:p>
                <a:r>
                  <a:rPr lang="en-NZ" sz="900" dirty="0">
                    <a:solidFill>
                      <a:srgbClr val="231F20"/>
                    </a:solidFill>
                  </a:rPr>
                  <a:t>Wilmington, USA</a:t>
                </a: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7486824" y="2705101"/>
              <a:ext cx="1260128" cy="1930450"/>
              <a:chOff x="6097588" y="1463676"/>
              <a:chExt cx="1346200" cy="2062309"/>
            </a:xfrm>
          </p:grpSpPr>
          <p:pic>
            <p:nvPicPr>
              <p:cNvPr id="24" name="Picture 23"/>
              <p:cNvPicPr>
                <a:picLocks noChangeAspect="1"/>
              </p:cNvPicPr>
              <p:nvPr/>
            </p:nvPicPr>
            <p:blipFill rotWithShape="1">
              <a:blip r:embed="rId7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136" t="6171" r="7969" b="35403"/>
              <a:stretch/>
            </p:blipFill>
            <p:spPr>
              <a:xfrm>
                <a:off x="6097588" y="1463676"/>
                <a:ext cx="1337657" cy="1352550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26" name="TextBox 25"/>
              <p:cNvSpPr txBox="1"/>
              <p:nvPr/>
            </p:nvSpPr>
            <p:spPr>
              <a:xfrm>
                <a:off x="6097588" y="2813112"/>
                <a:ext cx="1346200" cy="712873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>
                <a:defPPr>
                  <a:defRPr lang="en-US"/>
                </a:defPPr>
                <a:lvl1pPr algn="ctr">
                  <a:defRPr sz="1400">
                    <a:solidFill>
                      <a:schemeClr val="tx2"/>
                    </a:solidFill>
                  </a:defRPr>
                </a:lvl1pPr>
              </a:lstStyle>
              <a:p>
                <a:r>
                  <a:rPr lang="en-NZ" dirty="0">
                    <a:solidFill>
                      <a:srgbClr val="507594"/>
                    </a:solidFill>
                  </a:rPr>
                  <a:t>Ted Beardwood</a:t>
                </a:r>
                <a:br>
                  <a:rPr lang="en-NZ" dirty="0">
                    <a:solidFill>
                      <a:srgbClr val="507594"/>
                    </a:solidFill>
                  </a:rPr>
                </a:br>
                <a:r>
                  <a:rPr lang="en-NZ" sz="900" dirty="0">
                    <a:solidFill>
                      <a:srgbClr val="231F20"/>
                    </a:solidFill>
                  </a:rPr>
                  <a:t>Global Applications Consultant</a:t>
                </a:r>
              </a:p>
              <a:p>
                <a:r>
                  <a:rPr lang="en-NZ" sz="900" dirty="0">
                    <a:solidFill>
                      <a:srgbClr val="231F20"/>
                    </a:solidFill>
                  </a:rPr>
                  <a:t>Ontario, Canada</a:t>
                </a: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4587731" y="4749978"/>
              <a:ext cx="1260130" cy="2007396"/>
              <a:chOff x="4384674" y="1463675"/>
              <a:chExt cx="1346201" cy="2144510"/>
            </a:xfrm>
          </p:grpSpPr>
          <p:pic>
            <p:nvPicPr>
              <p:cNvPr id="27" name="Picture 26"/>
              <p:cNvPicPr>
                <a:picLocks noChangeAspect="1"/>
              </p:cNvPicPr>
              <p:nvPr/>
            </p:nvPicPr>
            <p:blipFill rotWithShape="1">
              <a:blip r:embed="rId8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rightnessContrast bright="2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231" t="12352" r="20934" b="14562"/>
              <a:stretch/>
            </p:blipFill>
            <p:spPr>
              <a:xfrm>
                <a:off x="4384674" y="1463675"/>
                <a:ext cx="1346201" cy="1352550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28" name="TextBox 27"/>
              <p:cNvSpPr txBox="1"/>
              <p:nvPr/>
            </p:nvSpPr>
            <p:spPr>
              <a:xfrm>
                <a:off x="4384675" y="2813112"/>
                <a:ext cx="1346200" cy="795073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>
                <a:defPPr>
                  <a:defRPr lang="en-US"/>
                </a:defPPr>
                <a:lvl1pPr algn="ctr">
                  <a:defRPr sz="1400">
                    <a:solidFill>
                      <a:schemeClr val="tx2"/>
                    </a:solidFill>
                  </a:defRPr>
                </a:lvl1pPr>
              </a:lstStyle>
              <a:p>
                <a:r>
                  <a:rPr lang="en-NZ" dirty="0">
                    <a:solidFill>
                      <a:srgbClr val="507594"/>
                    </a:solidFill>
                  </a:rPr>
                  <a:t>Dr Michael Todd</a:t>
                </a:r>
                <a:br>
                  <a:rPr lang="en-NZ" dirty="0">
                    <a:solidFill>
                      <a:srgbClr val="507594"/>
                    </a:solidFill>
                  </a:rPr>
                </a:br>
                <a:r>
                  <a:rPr lang="en-NZ" sz="900" dirty="0">
                    <a:solidFill>
                      <a:srgbClr val="231F20"/>
                    </a:solidFill>
                  </a:rPr>
                  <a:t>Research Scientist</a:t>
                </a:r>
              </a:p>
              <a:p>
                <a:r>
                  <a:rPr lang="en-NZ" sz="900" dirty="0">
                    <a:solidFill>
                      <a:srgbClr val="231F20"/>
                    </a:solidFill>
                  </a:rPr>
                  <a:t>Wilmington, USA</a:t>
                </a: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7486824" y="4749978"/>
              <a:ext cx="1260128" cy="1791952"/>
              <a:chOff x="6097588" y="1463675"/>
              <a:chExt cx="1346200" cy="1914350"/>
            </a:xfrm>
          </p:grpSpPr>
          <p:pic>
            <p:nvPicPr>
              <p:cNvPr id="29" name="Picture 28"/>
              <p:cNvPicPr>
                <a:picLocks noChangeAspect="1"/>
              </p:cNvPicPr>
              <p:nvPr/>
            </p:nvPicPr>
            <p:blipFill rotWithShape="1">
              <a:blip r:embed="rId10">
                <a:grayscl/>
              </a:blip>
              <a:srcRect l="7926" t="6578" b="21576"/>
              <a:stretch/>
            </p:blipFill>
            <p:spPr>
              <a:xfrm>
                <a:off x="6097588" y="1463675"/>
                <a:ext cx="1346200" cy="1352550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30" name="TextBox 29"/>
              <p:cNvSpPr txBox="1"/>
              <p:nvPr/>
            </p:nvSpPr>
            <p:spPr>
              <a:xfrm>
                <a:off x="6097588" y="2813112"/>
                <a:ext cx="1346200" cy="564913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>
                <a:defPPr>
                  <a:defRPr lang="en-US"/>
                </a:defPPr>
                <a:lvl1pPr algn="ctr">
                  <a:defRPr sz="1400">
                    <a:solidFill>
                      <a:schemeClr val="tx2"/>
                    </a:solidFill>
                  </a:defRPr>
                </a:lvl1pPr>
              </a:lstStyle>
              <a:p>
                <a:r>
                  <a:rPr lang="en-NZ" dirty="0">
                    <a:solidFill>
                      <a:srgbClr val="507594"/>
                    </a:solidFill>
                  </a:rPr>
                  <a:t>Dr Xiaohui Li</a:t>
                </a:r>
                <a:br>
                  <a:rPr lang="en-NZ" dirty="0">
                    <a:solidFill>
                      <a:srgbClr val="507594"/>
                    </a:solidFill>
                  </a:rPr>
                </a:br>
                <a:r>
                  <a:rPr lang="en-NZ" sz="900" dirty="0">
                    <a:solidFill>
                      <a:srgbClr val="231F20"/>
                    </a:solidFill>
                  </a:rPr>
                  <a:t>Research Scientist</a:t>
                </a:r>
              </a:p>
              <a:p>
                <a:r>
                  <a:rPr lang="en-NZ" sz="900" dirty="0">
                    <a:solidFill>
                      <a:srgbClr val="231F20"/>
                    </a:solidFill>
                  </a:rPr>
                  <a:t>Shanghai, China</a:t>
                </a: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6037279" y="4749978"/>
              <a:ext cx="1260128" cy="2007396"/>
              <a:chOff x="6097588" y="1463675"/>
              <a:chExt cx="1346200" cy="2144510"/>
            </a:xfrm>
          </p:grpSpPr>
          <p:pic>
            <p:nvPicPr>
              <p:cNvPr id="31" name="Picture 30"/>
              <p:cNvPicPr>
                <a:picLocks noChangeAspect="1"/>
              </p:cNvPicPr>
              <p:nvPr/>
            </p:nvPicPr>
            <p:blipFill>
              <a:blip r:embed="rId11">
                <a:grayscl/>
              </a:blip>
              <a:stretch>
                <a:fillRect/>
              </a:stretch>
            </p:blipFill>
            <p:spPr>
              <a:xfrm>
                <a:off x="6097588" y="1463675"/>
                <a:ext cx="1346200" cy="1346200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32" name="TextBox 31"/>
              <p:cNvSpPr txBox="1"/>
              <p:nvPr/>
            </p:nvSpPr>
            <p:spPr>
              <a:xfrm>
                <a:off x="6097588" y="2813112"/>
                <a:ext cx="1346200" cy="795073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>
                <a:defPPr>
                  <a:defRPr lang="en-US"/>
                </a:defPPr>
                <a:lvl1pPr algn="ctr">
                  <a:defRPr sz="1400">
                    <a:solidFill>
                      <a:schemeClr val="tx2"/>
                    </a:solidFill>
                  </a:defRPr>
                </a:lvl1pPr>
              </a:lstStyle>
              <a:p>
                <a:r>
                  <a:rPr lang="en-NZ" dirty="0">
                    <a:solidFill>
                      <a:srgbClr val="507594"/>
                    </a:solidFill>
                  </a:rPr>
                  <a:t>Dr John Chapman</a:t>
                </a:r>
                <a:br>
                  <a:rPr lang="en-NZ" dirty="0">
                    <a:solidFill>
                      <a:srgbClr val="507594"/>
                    </a:solidFill>
                  </a:rPr>
                </a:br>
                <a:r>
                  <a:rPr lang="en-NZ" sz="900" dirty="0">
                    <a:solidFill>
                      <a:srgbClr val="231F20"/>
                    </a:solidFill>
                  </a:rPr>
                  <a:t>Research Microbiologist</a:t>
                </a:r>
              </a:p>
              <a:p>
                <a:r>
                  <a:rPr lang="en-NZ" sz="900" dirty="0">
                    <a:solidFill>
                      <a:srgbClr val="231F20"/>
                    </a:solidFill>
                  </a:rPr>
                  <a:t>Wilmington, USA</a:t>
                </a:r>
              </a:p>
            </p:txBody>
          </p:sp>
        </p:grpSp>
      </p:grpSp>
      <p:pic>
        <p:nvPicPr>
          <p:cNvPr id="42" name="Picture 41" descr="C:\Users\a795097\Documents\Water Applications Lab\Mike Bluemle Picture cropped.jpg"/>
          <p:cNvPicPr/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236" y="2047741"/>
            <a:ext cx="1462150" cy="14680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3">
            <a:grayscl/>
          </a:blip>
          <a:stretch>
            <a:fillRect/>
          </a:stretch>
        </p:blipFill>
        <p:spPr>
          <a:xfrm>
            <a:off x="2052993" y="4427145"/>
            <a:ext cx="1511939" cy="1530229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2228946" y="6004370"/>
            <a:ext cx="1335986" cy="667294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n-NZ" sz="1400" dirty="0">
                <a:solidFill>
                  <a:srgbClr val="6D9AB7"/>
                </a:solidFill>
              </a:rPr>
              <a:t>Corinne </a:t>
            </a:r>
            <a:r>
              <a:rPr lang="en-NZ" sz="1400" dirty="0" err="1">
                <a:solidFill>
                  <a:srgbClr val="6D9AB7"/>
                </a:solidFill>
              </a:rPr>
              <a:t>Consalo</a:t>
            </a:r>
            <a:r>
              <a:rPr lang="en-NZ" sz="1400" dirty="0">
                <a:solidFill>
                  <a:srgbClr val="6D9AB7"/>
                </a:solidFill>
              </a:rPr>
              <a:t/>
            </a:r>
            <a:br>
              <a:rPr lang="en-NZ" sz="1400" dirty="0">
                <a:solidFill>
                  <a:srgbClr val="6D9AB7"/>
                </a:solidFill>
              </a:rPr>
            </a:br>
            <a:r>
              <a:rPr lang="en-NZ" sz="900" dirty="0">
                <a:solidFill>
                  <a:srgbClr val="231F20"/>
                </a:solidFill>
              </a:rPr>
              <a:t>Research Microbiologist</a:t>
            </a:r>
          </a:p>
          <a:p>
            <a:r>
              <a:rPr lang="en-NZ" sz="900" dirty="0">
                <a:solidFill>
                  <a:srgbClr val="231F20"/>
                </a:solidFill>
              </a:rPr>
              <a:t>Wilmington, USA</a:t>
            </a:r>
          </a:p>
          <a:p>
            <a:pPr algn="ctr"/>
            <a:endParaRPr lang="en-NZ" sz="900" dirty="0">
              <a:solidFill>
                <a:srgbClr val="231F2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7E6506-8FCF-4905-B886-E540BEFB196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14398" y="4424339"/>
            <a:ext cx="1187312" cy="13471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68347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275FB-7DFD-4F08-9176-502F0DA9A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Measurable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187ED5-8F28-4804-B281-C732229307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145" y="1378226"/>
            <a:ext cx="8284655" cy="4330093"/>
          </a:xfrm>
        </p:spPr>
        <p:txBody>
          <a:bodyPr>
            <a:normAutofit/>
          </a:bodyPr>
          <a:lstStyle/>
          <a:p>
            <a:r>
              <a:rPr lang="en-US" dirty="0"/>
              <a:t>Since last year over $20,000,000 of measurable savings have been made in four companies</a:t>
            </a:r>
          </a:p>
          <a:p>
            <a:endParaRPr lang="en-US" dirty="0"/>
          </a:p>
          <a:p>
            <a:r>
              <a:rPr lang="en-US" dirty="0"/>
              <a:t>Some of these in improved production, some in reduced asset spend</a:t>
            </a:r>
          </a:p>
          <a:p>
            <a:endParaRPr lang="en-US" dirty="0"/>
          </a:p>
          <a:p>
            <a:r>
              <a:rPr lang="en-US" dirty="0"/>
              <a:t>That’s $20million that can go into further in house development of those companies.</a:t>
            </a:r>
          </a:p>
          <a:p>
            <a:endParaRPr lang="en-US" dirty="0"/>
          </a:p>
          <a:p>
            <a:r>
              <a:rPr lang="en-US" dirty="0"/>
              <a:t>A direct result of focused collaboration</a:t>
            </a:r>
          </a:p>
        </p:txBody>
      </p:sp>
    </p:spTree>
    <p:extLst>
      <p:ext uri="{BB962C8B-B14F-4D97-AF65-F5344CB8AC3E}">
        <p14:creationId xmlns:p14="http://schemas.microsoft.com/office/powerpoint/2010/main" val="20149399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65B11-5331-47DC-B103-50126F835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to Collaborate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688BE9-2BB0-4B79-8936-9B3168CA1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144" y="1259140"/>
            <a:ext cx="8284655" cy="3127513"/>
          </a:xfrm>
        </p:spPr>
        <p:txBody>
          <a:bodyPr/>
          <a:lstStyle/>
          <a:p>
            <a:r>
              <a:rPr lang="en-US" dirty="0"/>
              <a:t>As the importance of the challenges facing the planet we are seeing more and more collaboration.</a:t>
            </a:r>
          </a:p>
          <a:p>
            <a:endParaRPr lang="en-US" dirty="0"/>
          </a:p>
          <a:p>
            <a:r>
              <a:rPr lang="en-US" dirty="0"/>
              <a:t>Our challenges are common ones.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97E42D-BC87-48E7-BD1A-7A9E414552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76"/>
          <a:stretch/>
        </p:blipFill>
        <p:spPr>
          <a:xfrm>
            <a:off x="2654016" y="2978056"/>
            <a:ext cx="3282957" cy="312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462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 descr="image001">
            <a:extLst>
              <a:ext uri="{FF2B5EF4-FFF2-40B4-BE49-F238E27FC236}">
                <a16:creationId xmlns:a16="http://schemas.microsoft.com/office/drawing/2014/main" id="{26FCF309-E3B9-4C2C-940E-F533CDF045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29" t="28131" b="43308"/>
          <a:stretch/>
        </p:blipFill>
        <p:spPr bwMode="auto">
          <a:xfrm>
            <a:off x="627459" y="2954407"/>
            <a:ext cx="7656731" cy="2768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F7FAE5-6D89-4205-80E7-B61893226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459" y="766117"/>
            <a:ext cx="3345812" cy="54168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BR 55 + BR41 Quick cleans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0C001B-526F-420F-8B03-6F5820F2A2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2" y="1856668"/>
            <a:ext cx="7540124" cy="1892870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500" dirty="0"/>
              <a:t>Established that significant deposit can be removed quickly and effectively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500" dirty="0"/>
              <a:t>Good signs and correlation for Binary</a:t>
            </a:r>
          </a:p>
        </p:txBody>
      </p:sp>
    </p:spTree>
    <p:extLst>
      <p:ext uri="{BB962C8B-B14F-4D97-AF65-F5344CB8AC3E}">
        <p14:creationId xmlns:p14="http://schemas.microsoft.com/office/powerpoint/2010/main" val="2997064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map&#10;&#10;Description generated with high confidence">
            <a:extLst>
              <a:ext uri="{FF2B5EF4-FFF2-40B4-BE49-F238E27FC236}">
                <a16:creationId xmlns:a16="http://schemas.microsoft.com/office/drawing/2014/main" id="{FCB74B31-D1AE-4592-B62B-9E4CE70FBC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36" r="19783"/>
          <a:stretch/>
        </p:blipFill>
        <p:spPr>
          <a:xfrm>
            <a:off x="0" y="2845076"/>
            <a:ext cx="8676861" cy="306042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809D41E-252C-436D-A5FB-2E3A2D690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112" y="711476"/>
            <a:ext cx="4578263" cy="482048"/>
          </a:xfrm>
        </p:spPr>
        <p:txBody>
          <a:bodyPr>
            <a:normAutofit fontScale="90000"/>
          </a:bodyPr>
          <a:lstStyle/>
          <a:p>
            <a:r>
              <a:rPr lang="en-US" dirty="0"/>
              <a:t>BR40. 5 months post clean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81C80D0-555C-4270-A83E-7A2E0ADA2E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6834" y="1480600"/>
            <a:ext cx="5234246" cy="1364476"/>
          </a:xfrm>
        </p:spPr>
        <p:txBody>
          <a:bodyPr/>
          <a:lstStyle/>
          <a:p>
            <a:r>
              <a:rPr lang="en-US" dirty="0"/>
              <a:t>Results repeated at BR40 but clean has lasted much longer</a:t>
            </a:r>
          </a:p>
          <a:p>
            <a:r>
              <a:rPr lang="en-US" dirty="0"/>
              <a:t>Good evidence for Binary</a:t>
            </a:r>
          </a:p>
          <a:p>
            <a:r>
              <a:rPr lang="en-US" dirty="0"/>
              <a:t>Need to understand difference in longevity between BR40 and BR41</a:t>
            </a:r>
          </a:p>
        </p:txBody>
      </p:sp>
    </p:spTree>
    <p:extLst>
      <p:ext uri="{BB962C8B-B14F-4D97-AF65-F5344CB8AC3E}">
        <p14:creationId xmlns:p14="http://schemas.microsoft.com/office/powerpoint/2010/main" val="4760294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18F662C-2188-4691-88A6-724B6391DF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131" y="1886737"/>
            <a:ext cx="7341966" cy="444200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235BD85-F125-440E-8096-1052AF41B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868" y="857251"/>
            <a:ext cx="7886700" cy="886397"/>
          </a:xfrm>
        </p:spPr>
        <p:txBody>
          <a:bodyPr/>
          <a:lstStyle/>
          <a:p>
            <a:r>
              <a:rPr lang="en-US" dirty="0"/>
              <a:t>Online Binary Clean Result. GDL 1 hour clean.</a:t>
            </a:r>
          </a:p>
        </p:txBody>
      </p:sp>
    </p:spTree>
    <p:extLst>
      <p:ext uri="{BB962C8B-B14F-4D97-AF65-F5344CB8AC3E}">
        <p14:creationId xmlns:p14="http://schemas.microsoft.com/office/powerpoint/2010/main" val="2442918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7849B-DF8D-4978-9FD3-7DA33E8F1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Trialed Deep clean on BR55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1A48EB-EFB3-465F-9EF4-F31C101FEB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9137" y="1007296"/>
            <a:ext cx="6944968" cy="787573"/>
          </a:xfrm>
        </p:spPr>
        <p:txBody>
          <a:bodyPr/>
          <a:lstStyle/>
          <a:p>
            <a:r>
              <a:rPr lang="en-US" dirty="0"/>
              <a:t>Increased from 20t/</a:t>
            </a:r>
            <a:r>
              <a:rPr lang="en-US" dirty="0" err="1"/>
              <a:t>hr</a:t>
            </a:r>
            <a:r>
              <a:rPr lang="en-US" dirty="0"/>
              <a:t> to 370t/</a:t>
            </a:r>
            <a:r>
              <a:rPr lang="en-US" dirty="0" err="1"/>
              <a:t>hr</a:t>
            </a:r>
            <a:r>
              <a:rPr lang="en-US" dirty="0"/>
              <a:t> in 2 hours </a:t>
            </a:r>
          </a:p>
          <a:p>
            <a:r>
              <a:rPr lang="en-US" dirty="0" err="1"/>
              <a:t>Stabilised</a:t>
            </a:r>
            <a:r>
              <a:rPr lang="en-US" dirty="0"/>
              <a:t> after 3 weeks at 80 t/</a:t>
            </a:r>
            <a:r>
              <a:rPr lang="en-US" dirty="0" err="1"/>
              <a:t>hr</a:t>
            </a:r>
            <a:endParaRPr lang="en-US" dirty="0"/>
          </a:p>
        </p:txBody>
      </p:sp>
      <p:pic>
        <p:nvPicPr>
          <p:cNvPr id="6" name="Content Placeholder 4" descr="A screenshot of a social media post&#10;&#10;Description generated with very high confidence">
            <a:extLst>
              <a:ext uri="{FF2B5EF4-FFF2-40B4-BE49-F238E27FC236}">
                <a16:creationId xmlns:a16="http://schemas.microsoft.com/office/drawing/2014/main" id="{6A858B65-F65E-477C-ABF6-344BCD95FE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15"/>
          <a:stretch/>
        </p:blipFill>
        <p:spPr>
          <a:xfrm>
            <a:off x="436527" y="2485324"/>
            <a:ext cx="8078823" cy="3365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1545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image001">
            <a:extLst>
              <a:ext uri="{FF2B5EF4-FFF2-40B4-BE49-F238E27FC236}">
                <a16:creationId xmlns:a16="http://schemas.microsoft.com/office/drawing/2014/main" id="{BA3CA9C4-F102-43E0-AAB1-2CFA850356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87" r="13888"/>
          <a:stretch/>
        </p:blipFill>
        <p:spPr bwMode="auto">
          <a:xfrm>
            <a:off x="188844" y="2944468"/>
            <a:ext cx="8908100" cy="3091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C2912AC-DBB0-442A-A6E5-16C1C8F30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Trialed Deep clean on BR55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40F9B6-CB35-40B2-9E5D-A3E3ABF0168A}"/>
              </a:ext>
            </a:extLst>
          </p:cNvPr>
          <p:cNvSpPr/>
          <p:nvPr/>
        </p:nvSpPr>
        <p:spPr>
          <a:xfrm>
            <a:off x="402145" y="1396939"/>
            <a:ext cx="547519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700" dirty="0" err="1"/>
              <a:t>Stabilised</a:t>
            </a:r>
            <a:r>
              <a:rPr lang="en-US" sz="2700" dirty="0"/>
              <a:t> after 3 weeks at 80 t/</a:t>
            </a:r>
            <a:r>
              <a:rPr lang="en-US" sz="2700" dirty="0" err="1"/>
              <a:t>hr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435944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204D424-6081-47A7-8F42-4436A6E78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Takeaways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81854F-0A30-4FEC-BC4B-1A2428FD31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GS1014 and DPI824 clearly remove silica rapidly at 130C.</a:t>
            </a:r>
          </a:p>
          <a:p>
            <a:r>
              <a:rPr lang="en-US" dirty="0"/>
              <a:t>Bounce back could be a result of  pressure build in the reservoir, or near bore re-deposition.  </a:t>
            </a:r>
          </a:p>
          <a:p>
            <a:r>
              <a:rPr lang="en-US" dirty="0"/>
              <a:t>Bounce back more pronounced on throttled wells. Which I suspect is forming finally dispersed amorphous silica. This would explain the rapid improvement when we dose.</a:t>
            </a:r>
          </a:p>
          <a:p>
            <a:r>
              <a:rPr lang="en-US" dirty="0"/>
              <a:t>The BR40 well cleaned in November is maintaining a good flow. The difference being there is very little throttling of this well. It is however in a different location so it could be a higher permeable reservoir.</a:t>
            </a:r>
          </a:p>
          <a:p>
            <a:r>
              <a:rPr lang="en-US" dirty="0"/>
              <a:t>Wells like BR55 are candidates for short  more frequent cleans. Comes down to ROI for CEL. Fortunately we get good quick results clean price &lt;$20.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4097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5E83D-67DA-435F-8CA8-8866C9FE7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Suggestions- Recommendations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737EB67-DD17-4F1F-BB0C-7FC0FB78E02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3461" t="40821" r="36868" b="7670"/>
          <a:stretch/>
        </p:blipFill>
        <p:spPr>
          <a:xfrm>
            <a:off x="-57772" y="1961322"/>
            <a:ext cx="4799032" cy="3357663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8EC9A5-6A5E-47D2-956E-5B0920C36E4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Wells with higher ECPs are good candidates for cleans with maintained flow increases.</a:t>
            </a:r>
          </a:p>
          <a:p>
            <a:r>
              <a:rPr lang="en-US" sz="1800" dirty="0"/>
              <a:t>‘Throttled wells’ ( for want of better characterization) respond very quickly (within an hour) so are candidates to frequent short cleans.</a:t>
            </a:r>
          </a:p>
          <a:p>
            <a:r>
              <a:rPr lang="en-US" sz="1800" dirty="0"/>
              <a:t>Maintaining reinjection capacity is good ROI</a:t>
            </a:r>
          </a:p>
          <a:p>
            <a:r>
              <a:rPr lang="en-US" sz="1800" dirty="0"/>
              <a:t>Possible application for pipeline clean in hard to access areas. ( option to compliment mechanical options).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1023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F9004-5CAB-41D0-9FA2-9FE4DF70A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BD2D72-5A97-480B-B57E-B5AA26BBA3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Wells – Mild steel K55 Options</a:t>
            </a:r>
          </a:p>
          <a:p>
            <a:r>
              <a:rPr lang="en-US" dirty="0"/>
              <a:t>Mixing study ( CFD) in process to determine risk of hot spots</a:t>
            </a:r>
          </a:p>
          <a:p>
            <a:r>
              <a:rPr lang="en-US" dirty="0"/>
              <a:t>Dose inhibitor results next slide</a:t>
            </a:r>
          </a:p>
          <a:p>
            <a:r>
              <a:rPr lang="en-US" dirty="0"/>
              <a:t>Replace acid with non aggressive acid. See results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4A16C5-B273-430B-85F3-3563E8D08FD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/>
              <a:t>Binary</a:t>
            </a:r>
          </a:p>
          <a:p>
            <a:r>
              <a:rPr lang="en-US" dirty="0"/>
              <a:t>Established deposits can be removed online</a:t>
            </a:r>
          </a:p>
          <a:p>
            <a:r>
              <a:rPr lang="en-US" dirty="0"/>
              <a:t>Corrosion dealt with two safe options found</a:t>
            </a:r>
          </a:p>
        </p:txBody>
      </p:sp>
    </p:spTree>
    <p:extLst>
      <p:ext uri="{BB962C8B-B14F-4D97-AF65-F5344CB8AC3E}">
        <p14:creationId xmlns:p14="http://schemas.microsoft.com/office/powerpoint/2010/main" val="38719834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10" y="471551"/>
            <a:ext cx="6213491" cy="332399"/>
          </a:xfrm>
        </p:spPr>
        <p:txBody>
          <a:bodyPr>
            <a:normAutofit fontScale="90000"/>
          </a:bodyPr>
          <a:lstStyle/>
          <a:p>
            <a:r>
              <a:rPr lang="en-US" dirty="0"/>
              <a:t>Inhibitor DPI-870 in 0.5% H</a:t>
            </a:r>
            <a:r>
              <a:rPr lang="en-US" baseline="-25000" dirty="0"/>
              <a:t>2</a:t>
            </a:r>
            <a:r>
              <a:rPr lang="en-US" dirty="0"/>
              <a:t>SO 140C 3 hours</a:t>
            </a:r>
            <a:endParaRPr lang="en-US" baseline="-25000" dirty="0"/>
          </a:p>
        </p:txBody>
      </p:sp>
      <p:sp>
        <p:nvSpPr>
          <p:cNvPr id="16" name="TextBox 15"/>
          <p:cNvSpPr txBox="1"/>
          <p:nvPr/>
        </p:nvSpPr>
        <p:spPr>
          <a:xfrm>
            <a:off x="1566265" y="4309575"/>
            <a:ext cx="14601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0.0164 mm corrosion over 3 hours without inhibitor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A83D99-4EAB-4817-9F8E-E2E38BEE7D2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2" t="2238" r="24179" b="1443"/>
          <a:stretch/>
        </p:blipFill>
        <p:spPr>
          <a:xfrm rot="5400000">
            <a:off x="1880604" y="1763527"/>
            <a:ext cx="2232536" cy="26746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913D2D-F9DC-4301-84E8-CAB068C7D7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68" t="116" r="15820" b="4627"/>
          <a:stretch/>
        </p:blipFill>
        <p:spPr>
          <a:xfrm rot="5400000">
            <a:off x="5050575" y="1737526"/>
            <a:ext cx="2215957" cy="2743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52ACC50-4412-4C2E-8225-338CC479EAD4}"/>
              </a:ext>
            </a:extLst>
          </p:cNvPr>
          <p:cNvSpPr txBox="1"/>
          <p:nvPr/>
        </p:nvSpPr>
        <p:spPr>
          <a:xfrm>
            <a:off x="1659560" y="1615100"/>
            <a:ext cx="113685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C1010 Steel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581F76-74BB-4B07-B0C4-E6BEA6F8F7E1}"/>
              </a:ext>
            </a:extLst>
          </p:cNvPr>
          <p:cNvSpPr txBox="1"/>
          <p:nvPr/>
        </p:nvSpPr>
        <p:spPr>
          <a:xfrm>
            <a:off x="4786953" y="1594058"/>
            <a:ext cx="234872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2205 Duplex Stainless Steel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F10691-F493-47B6-B11F-E55BB256BC35}"/>
              </a:ext>
            </a:extLst>
          </p:cNvPr>
          <p:cNvSpPr txBox="1"/>
          <p:nvPr/>
        </p:nvSpPr>
        <p:spPr>
          <a:xfrm>
            <a:off x="4786953" y="4365948"/>
            <a:ext cx="28711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No corrosion in any 2205 duplex SS coupons under these conditions</a:t>
            </a:r>
          </a:p>
          <a:p>
            <a:r>
              <a:rPr lang="en-US" sz="1350" dirty="0"/>
              <a:t>(photos are after autoclave test)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4759F0-9032-4DAD-8457-C42A6D44BE13}"/>
              </a:ext>
            </a:extLst>
          </p:cNvPr>
          <p:cNvSpPr txBox="1"/>
          <p:nvPr/>
        </p:nvSpPr>
        <p:spPr>
          <a:xfrm>
            <a:off x="3026392" y="4349370"/>
            <a:ext cx="161383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0.0013 mm corrosion over 3 hours with DPI-870</a:t>
            </a:r>
          </a:p>
          <a:p>
            <a:r>
              <a:rPr lang="en-US" sz="1350" dirty="0"/>
              <a:t>(92% reduction)</a:t>
            </a:r>
          </a:p>
        </p:txBody>
      </p:sp>
    </p:spTree>
    <p:extLst>
      <p:ext uri="{BB962C8B-B14F-4D97-AF65-F5344CB8AC3E}">
        <p14:creationId xmlns:p14="http://schemas.microsoft.com/office/powerpoint/2010/main" val="1042235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4D990-170E-45CF-B1C6-275A4C664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145" y="421876"/>
            <a:ext cx="8284655" cy="886397"/>
          </a:xfrm>
        </p:spPr>
        <p:txBody>
          <a:bodyPr/>
          <a:lstStyle/>
          <a:p>
            <a:r>
              <a:rPr lang="en-US" dirty="0"/>
              <a:t>Results Using Alternative Acids</a:t>
            </a:r>
            <a:br>
              <a:rPr lang="en-US" dirty="0"/>
            </a:br>
            <a:r>
              <a:rPr lang="en-US" dirty="0" err="1"/>
              <a:t>Methanesulfonic</a:t>
            </a:r>
            <a:r>
              <a:rPr lang="en-US" dirty="0"/>
              <a:t> best for K55 and 2205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2B2A2F1-048E-4666-9ED7-D0C2D652A7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304" y="1605973"/>
            <a:ext cx="8406348" cy="389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2273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1E17AF-CEB0-466E-840A-25F5138E6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Challenges and solutions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31DF078-4F97-4696-96BE-6E96034BE5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Established fairly conclusively that deposits can be removed without shutting the binary plant down and without the use of aggressive acids.</a:t>
            </a:r>
          </a:p>
          <a:p>
            <a:pPr lvl="1"/>
            <a:r>
              <a:rPr lang="en-US" dirty="0"/>
              <a:t>Ability to maintain power output</a:t>
            </a:r>
          </a:p>
          <a:p>
            <a:pPr lvl="1"/>
            <a:r>
              <a:rPr lang="en-US" dirty="0"/>
              <a:t>No need to shut</a:t>
            </a:r>
          </a:p>
          <a:p>
            <a:pPr lvl="1"/>
            <a:r>
              <a:rPr lang="en-US" dirty="0"/>
              <a:t>No need for mechanical HP blasting</a:t>
            </a:r>
          </a:p>
          <a:p>
            <a:pPr lvl="1"/>
            <a:r>
              <a:rPr lang="en-US" dirty="0"/>
              <a:t>No need for aggressive acids to Binary metallurgy</a:t>
            </a:r>
          </a:p>
          <a:p>
            <a:r>
              <a:rPr lang="en-US" dirty="0"/>
              <a:t>Must solve the challenge of the by pass.</a:t>
            </a:r>
          </a:p>
          <a:p>
            <a:r>
              <a:rPr lang="en-US" dirty="0"/>
              <a:t>Dosing points installed so we are all set to go, save the bypass issue.</a:t>
            </a:r>
          </a:p>
        </p:txBody>
      </p:sp>
    </p:spTree>
    <p:extLst>
      <p:ext uri="{BB962C8B-B14F-4D97-AF65-F5344CB8AC3E}">
        <p14:creationId xmlns:p14="http://schemas.microsoft.com/office/powerpoint/2010/main" val="31059392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5D21D-F8B9-4047-92ED-0F21F77F4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145" y="421876"/>
            <a:ext cx="8284655" cy="886397"/>
          </a:xfrm>
        </p:spPr>
        <p:txBody>
          <a:bodyPr/>
          <a:lstStyle/>
          <a:p>
            <a:r>
              <a:rPr lang="en-US" dirty="0"/>
              <a:t>See NZGW paper. Inhibitors can be greatly impacted by cations Al, Fe, Mn.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D0D6403-6C07-4DC3-9808-F5FABF21BC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2125266"/>
            <a:ext cx="3635144" cy="3223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CB07A82-D84A-45E3-ADD9-50D2162C99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145" y="2188509"/>
            <a:ext cx="3502507" cy="315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791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DEAE1-271D-47BC-BB57-3AE8C3CA2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GNS Independent test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CD880-08B1-4F8E-9DA9-768665272F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 action="ppaction://hlinkfile"/>
              </a:rPr>
              <a:t>..\..\..\..\..\Desktop\NACE Solenis_2019041105.pdf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5567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2638B-E93C-4F5F-8F53-76902489B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474F8D-B4B6-4595-B77E-340DC9DA12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85763" indent="-385763">
              <a:buFont typeface="+mj-lt"/>
              <a:buAutoNum type="arabicPeriod"/>
            </a:pPr>
            <a:r>
              <a:rPr lang="en-US" dirty="0"/>
              <a:t>Online well cleaning very effective. Short cheap cleans &lt;$20k on wells on SP1 and SP2 leg.  More rigorous longer lasting  viable on Br40,39, 16 and on </a:t>
            </a:r>
            <a:r>
              <a:rPr lang="en-US" dirty="0" err="1"/>
              <a:t>Wairakei</a:t>
            </a:r>
            <a:r>
              <a:rPr lang="en-US" dirty="0"/>
              <a:t> wells (constant flow and pressure).</a:t>
            </a:r>
          </a:p>
          <a:p>
            <a:pPr marL="385763" indent="-385763">
              <a:buFont typeface="+mj-lt"/>
              <a:buAutoNum type="arabicPeriod"/>
            </a:pPr>
            <a:r>
              <a:rPr lang="en-US" dirty="0"/>
              <a:t>Corrosion concern has three solutions:</a:t>
            </a:r>
          </a:p>
          <a:p>
            <a:pPr marL="1414463" lvl="3" indent="-385763">
              <a:buFont typeface="+mj-lt"/>
              <a:buAutoNum type="arabicPeriod"/>
            </a:pPr>
            <a:r>
              <a:rPr lang="en-US" dirty="0"/>
              <a:t>Inhibitor</a:t>
            </a:r>
          </a:p>
          <a:p>
            <a:pPr marL="1414463" lvl="3" indent="-385763">
              <a:buFont typeface="+mj-lt"/>
              <a:buAutoNum type="arabicPeriod"/>
            </a:pPr>
            <a:r>
              <a:rPr lang="en-US" dirty="0"/>
              <a:t>Replace acid</a:t>
            </a:r>
          </a:p>
          <a:p>
            <a:pPr marL="1414463" lvl="3" indent="-385763">
              <a:buFont typeface="+mj-lt"/>
              <a:buAutoNum type="arabicPeriod"/>
            </a:pPr>
            <a:r>
              <a:rPr lang="en-US" dirty="0"/>
              <a:t>Remove acid step</a:t>
            </a:r>
          </a:p>
          <a:p>
            <a:pPr marL="1414463" lvl="3" indent="-385763">
              <a:buFont typeface="+mj-lt"/>
              <a:buAutoNum type="arabicPeriod"/>
            </a:pPr>
            <a:r>
              <a:rPr lang="en-US" dirty="0"/>
              <a:t>And study due for completion on mixing modelling</a:t>
            </a:r>
          </a:p>
          <a:p>
            <a:pPr marL="385763" indent="-385763">
              <a:buFont typeface="+mj-lt"/>
              <a:buAutoNum type="arabicPeriod"/>
            </a:pPr>
            <a:r>
              <a:rPr lang="en-US" dirty="0"/>
              <a:t>Binary plant feasibility established, corrosion sorted only by pass issue to resolve. All set to go.</a:t>
            </a:r>
          </a:p>
          <a:p>
            <a:pPr marL="385763" indent="-385763">
              <a:buFont typeface="+mj-lt"/>
              <a:buAutoNum type="arabicPeriod"/>
            </a:pPr>
            <a:r>
              <a:rPr lang="en-US" dirty="0"/>
              <a:t>Calcite inhibitors. Worthy of a trial as problems have been identified, quantified and less risky alternatives available.</a:t>
            </a:r>
          </a:p>
        </p:txBody>
      </p:sp>
    </p:spTree>
    <p:extLst>
      <p:ext uri="{BB962C8B-B14F-4D97-AF65-F5344CB8AC3E}">
        <p14:creationId xmlns:p14="http://schemas.microsoft.com/office/powerpoint/2010/main" val="39069655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BD503-6040-4C91-A585-9A3E1CE1E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55AD6-84D4-4F3C-ABE9-7EC4305B0F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Thanks to CEL for being open and honest with your challenges, data and assistance to allow us to try and find better solutions for you.</a:t>
            </a:r>
          </a:p>
          <a:p>
            <a:endParaRPr lang="en-US" dirty="0"/>
          </a:p>
          <a:p>
            <a:r>
              <a:rPr lang="en-US" dirty="0"/>
              <a:t>Happy that this work has already benefited other Geothermal providers in NZ and abroad.</a:t>
            </a:r>
          </a:p>
          <a:p>
            <a:endParaRPr lang="en-US" dirty="0"/>
          </a:p>
          <a:p>
            <a:r>
              <a:rPr lang="en-US" dirty="0"/>
              <a:t>CEL will continue to get preferential pricing and priority in all our dealings together. We will continue the open book approach.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43836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Solenis-Standard">
  <a:themeElements>
    <a:clrScheme name="Solenis Palette">
      <a:dk1>
        <a:srgbClr val="3F3F3F"/>
      </a:dk1>
      <a:lt1>
        <a:sysClr val="window" lastClr="FFFFFF"/>
      </a:lt1>
      <a:dk2>
        <a:srgbClr val="44546A"/>
      </a:dk2>
      <a:lt2>
        <a:srgbClr val="D9DADB"/>
      </a:lt2>
      <a:accent1>
        <a:srgbClr val="507594"/>
      </a:accent1>
      <a:accent2>
        <a:srgbClr val="6D9AB7"/>
      </a:accent2>
      <a:accent3>
        <a:srgbClr val="6462AB"/>
      </a:accent3>
      <a:accent4>
        <a:srgbClr val="ABC27F"/>
      </a:accent4>
      <a:accent5>
        <a:srgbClr val="FFCC32"/>
      </a:accent5>
      <a:accent6>
        <a:srgbClr val="A7A9AC"/>
      </a:accent6>
      <a:hlink>
        <a:srgbClr val="6D9AB7"/>
      </a:hlink>
      <a:folHlink>
        <a:srgbClr val="6462A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andard-PPT-Template" id="{65B2F3D3-0F70-254E-938B-AAA7F35AB109}" vid="{6C61A70E-004F-EF4C-9005-DB0091C17D30}"/>
    </a:ext>
  </a:extLst>
</a:theme>
</file>

<file path=ppt/theme/theme2.xml><?xml version="1.0" encoding="utf-8"?>
<a:theme xmlns:a="http://schemas.openxmlformats.org/drawingml/2006/main" name="Standard-PPT-Template">
  <a:themeElements>
    <a:clrScheme name="Solenis Color Palett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395B79"/>
      </a:accent1>
      <a:accent2>
        <a:srgbClr val="5489B1"/>
      </a:accent2>
      <a:accent3>
        <a:srgbClr val="93A6BF"/>
      </a:accent3>
      <a:accent4>
        <a:srgbClr val="ACAFB1"/>
      </a:accent4>
      <a:accent5>
        <a:srgbClr val="EBB31D"/>
      </a:accent5>
      <a:accent6>
        <a:srgbClr val="9CB86C"/>
      </a:accent6>
      <a:hlink>
        <a:srgbClr val="395B79"/>
      </a:hlink>
      <a:folHlink>
        <a:srgbClr val="7987B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URL xmlns="http://schemas.microsoft.com/sharepoint/v3">
      <Url xsi:nil="true"/>
      <Description xsi:nil="true"/>
    </URL>
    <SharedWithUsers xmlns="31078c1a-3ea9-4c35-a9cc-a71f1a9f5a29">
      <UserInfo>
        <DisplayName>Fabio Mencato</DisplayName>
        <AccountId>2808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566CF1C33273F40B68C8E2B886CE1B5" ma:contentTypeVersion="13" ma:contentTypeDescription="Create a new document." ma:contentTypeScope="" ma:versionID="f5bb6686d35ed00122ad7b3f21396987">
  <xsd:schema xmlns:xsd="http://www.w3.org/2001/XMLSchema" xmlns:xs="http://www.w3.org/2001/XMLSchema" xmlns:p="http://schemas.microsoft.com/office/2006/metadata/properties" xmlns:ns1="http://schemas.microsoft.com/sharepoint/v3" xmlns:ns2="31078c1a-3ea9-4c35-a9cc-a71f1a9f5a29" xmlns:ns3="3b117e62-d28f-487d-b549-81ebb8f25aca" targetNamespace="http://schemas.microsoft.com/office/2006/metadata/properties" ma:root="true" ma:fieldsID="377dd418c374e9a3c5adb34386aee6be" ns1:_="" ns2:_="" ns3:_="">
    <xsd:import namespace="http://schemas.microsoft.com/sharepoint/v3"/>
    <xsd:import namespace="31078c1a-3ea9-4c35-a9cc-a71f1a9f5a29"/>
    <xsd:import namespace="3b117e62-d28f-487d-b549-81ebb8f25ac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1:UR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URL" ma:index="12" nillable="true" ma:displayName="URL" ma:internalName="URL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078c1a-3ea9-4c35-a9cc-a71f1a9f5a29" elementFormDefault="qualified">
    <xsd:import namespace="http://schemas.microsoft.com/office/2006/documentManagement/types"/>
    <xsd:import namespace="http://schemas.microsoft.com/office/infopath/2007/PartnerControls"/>
    <xsd:element name="SharedWithUsers" ma:index="4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5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117e62-d28f-487d-b549-81ebb8f25a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6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76CCFD5-A7BE-41E8-A029-3CA897D507A2}">
  <ds:schemaRefs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3b117e62-d28f-487d-b549-81ebb8f25aca"/>
    <ds:schemaRef ds:uri="http://purl.org/dc/elements/1.1/"/>
    <ds:schemaRef ds:uri="31078c1a-3ea9-4c35-a9cc-a71f1a9f5a29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69E2621-A88C-4633-B33C-225AFA10BDF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9C2456F-0DE6-453B-845C-CFD0C097A5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1078c1a-3ea9-4c35-a9cc-a71f1a9f5a29"/>
    <ds:schemaRef ds:uri="3b117e62-d28f-487d-b549-81ebb8f25ac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Standard-PPT-Template</Template>
  <TotalTime>1052</TotalTime>
  <Words>812</Words>
  <Application>Microsoft Office PowerPoint</Application>
  <PresentationFormat>On-screen Show (4:3)</PresentationFormat>
  <Paragraphs>108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ＭＳ Ｐゴシック</vt:lpstr>
      <vt:lpstr>.AppleSystemUIFont</vt:lpstr>
      <vt:lpstr>Arial</vt:lpstr>
      <vt:lpstr>arial narrow</vt:lpstr>
      <vt:lpstr>Calibri</vt:lpstr>
      <vt:lpstr>Courier New</vt:lpstr>
      <vt:lpstr>Lucida Grande</vt:lpstr>
      <vt:lpstr>Symbol</vt:lpstr>
      <vt:lpstr>Wingdings</vt:lpstr>
      <vt:lpstr>Solenis-Standard</vt:lpstr>
      <vt:lpstr>Standard-PPT-Template</vt:lpstr>
      <vt:lpstr>Industry Update SOLENIS</vt:lpstr>
      <vt:lpstr>SOLENIS</vt:lpstr>
      <vt:lpstr>APPROACH</vt:lpstr>
      <vt:lpstr>Who’s who in Solenis Geothermal R&amp;D?</vt:lpstr>
      <vt:lpstr>Measurable Results</vt:lpstr>
      <vt:lpstr>Time to Collaborate</vt:lpstr>
      <vt:lpstr>BR 55 + BR41 Quick cleans</vt:lpstr>
      <vt:lpstr>BR40. 5 months post clean</vt:lpstr>
      <vt:lpstr>Online Binary Clean Result. GDL 1 hour clean.</vt:lpstr>
      <vt:lpstr>Trialed Deep clean on BR55</vt:lpstr>
      <vt:lpstr>Trialed Deep clean on BR55</vt:lpstr>
      <vt:lpstr>Takeaways</vt:lpstr>
      <vt:lpstr>Suggestions- Recommendations</vt:lpstr>
      <vt:lpstr>Corrosion</vt:lpstr>
      <vt:lpstr>Inhibitor DPI-870 in 0.5% H2SO 140C 3 hours</vt:lpstr>
      <vt:lpstr>Results Using Alternative Acids Methanesulfonic best for K55 and 2205</vt:lpstr>
      <vt:lpstr>Binary Challenges and solutions</vt:lpstr>
      <vt:lpstr>See NZGW paper. Inhibitors can be greatly impacted by cations Al, Fe, Mn.</vt:lpstr>
      <vt:lpstr>GNS Independent test results</vt:lpstr>
      <vt:lpstr>Conclusions</vt:lpstr>
      <vt:lpstr>Thanks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William Carey</dc:creator>
  <cp:lastModifiedBy>lectern</cp:lastModifiedBy>
  <cp:revision>95</cp:revision>
  <dcterms:created xsi:type="dcterms:W3CDTF">2018-01-29T00:17:14Z</dcterms:created>
  <dcterms:modified xsi:type="dcterms:W3CDTF">2019-11-27T02:02:52Z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0x0101003566CF1C33273F40B68C8E2B886CE1B5</vt:lpwstr>
  </property>
</Properties>
</file>